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8"/>
  </p:notesMasterIdLst>
  <p:sldIdLst>
    <p:sldId id="256" r:id="rId2"/>
    <p:sldId id="336" r:id="rId3"/>
    <p:sldId id="259" r:id="rId4"/>
    <p:sldId id="258" r:id="rId5"/>
    <p:sldId id="367" r:id="rId6"/>
    <p:sldId id="368" r:id="rId7"/>
    <p:sldId id="369" r:id="rId8"/>
    <p:sldId id="370" r:id="rId9"/>
    <p:sldId id="371" r:id="rId10"/>
    <p:sldId id="372" r:id="rId11"/>
    <p:sldId id="373" r:id="rId12"/>
    <p:sldId id="374" r:id="rId13"/>
    <p:sldId id="375" r:id="rId14"/>
    <p:sldId id="376" r:id="rId15"/>
    <p:sldId id="377" r:id="rId16"/>
    <p:sldId id="378" r:id="rId17"/>
    <p:sldId id="379" r:id="rId18"/>
    <p:sldId id="380" r:id="rId19"/>
    <p:sldId id="381" r:id="rId20"/>
    <p:sldId id="382" r:id="rId21"/>
    <p:sldId id="383" r:id="rId22"/>
    <p:sldId id="384" r:id="rId23"/>
    <p:sldId id="385" r:id="rId24"/>
    <p:sldId id="386" r:id="rId25"/>
    <p:sldId id="387" r:id="rId26"/>
    <p:sldId id="388" r:id="rId27"/>
    <p:sldId id="389" r:id="rId28"/>
    <p:sldId id="390" r:id="rId29"/>
    <p:sldId id="391" r:id="rId30"/>
    <p:sldId id="392" r:id="rId31"/>
    <p:sldId id="393" r:id="rId32"/>
    <p:sldId id="394" r:id="rId33"/>
    <p:sldId id="395" r:id="rId34"/>
    <p:sldId id="396" r:id="rId35"/>
    <p:sldId id="397" r:id="rId36"/>
    <p:sldId id="398" r:id="rId37"/>
    <p:sldId id="399" r:id="rId38"/>
    <p:sldId id="400" r:id="rId39"/>
    <p:sldId id="401" r:id="rId40"/>
    <p:sldId id="402" r:id="rId41"/>
    <p:sldId id="403" r:id="rId42"/>
    <p:sldId id="404" r:id="rId43"/>
    <p:sldId id="405" r:id="rId44"/>
    <p:sldId id="406" r:id="rId45"/>
    <p:sldId id="407" r:id="rId46"/>
    <p:sldId id="408" r:id="rId47"/>
    <p:sldId id="409" r:id="rId48"/>
    <p:sldId id="410" r:id="rId49"/>
    <p:sldId id="411" r:id="rId50"/>
    <p:sldId id="412" r:id="rId51"/>
    <p:sldId id="413" r:id="rId52"/>
    <p:sldId id="414" r:id="rId53"/>
    <p:sldId id="415" r:id="rId54"/>
    <p:sldId id="416" r:id="rId55"/>
    <p:sldId id="417" r:id="rId56"/>
    <p:sldId id="418" r:id="rId57"/>
    <p:sldId id="419" r:id="rId58"/>
    <p:sldId id="420" r:id="rId59"/>
    <p:sldId id="421" r:id="rId60"/>
    <p:sldId id="422" r:id="rId61"/>
    <p:sldId id="423" r:id="rId62"/>
    <p:sldId id="424" r:id="rId63"/>
    <p:sldId id="425" r:id="rId64"/>
    <p:sldId id="426" r:id="rId65"/>
    <p:sldId id="427" r:id="rId66"/>
    <p:sldId id="428" r:id="rId67"/>
    <p:sldId id="429" r:id="rId68"/>
    <p:sldId id="430" r:id="rId69"/>
    <p:sldId id="431" r:id="rId70"/>
    <p:sldId id="432" r:id="rId71"/>
    <p:sldId id="433" r:id="rId72"/>
    <p:sldId id="434" r:id="rId73"/>
    <p:sldId id="435" r:id="rId74"/>
    <p:sldId id="436" r:id="rId75"/>
    <p:sldId id="437" r:id="rId76"/>
    <p:sldId id="438" r:id="rId77"/>
    <p:sldId id="439" r:id="rId78"/>
    <p:sldId id="440" r:id="rId79"/>
    <p:sldId id="441" r:id="rId80"/>
    <p:sldId id="442" r:id="rId81"/>
    <p:sldId id="443" r:id="rId82"/>
    <p:sldId id="444" r:id="rId83"/>
    <p:sldId id="445" r:id="rId84"/>
    <p:sldId id="446" r:id="rId85"/>
    <p:sldId id="447" r:id="rId86"/>
    <p:sldId id="448" r:id="rId87"/>
    <p:sldId id="449" r:id="rId88"/>
    <p:sldId id="450" r:id="rId89"/>
    <p:sldId id="451" r:id="rId90"/>
    <p:sldId id="452" r:id="rId91"/>
    <p:sldId id="453" r:id="rId92"/>
    <p:sldId id="454" r:id="rId93"/>
    <p:sldId id="455" r:id="rId94"/>
    <p:sldId id="456" r:id="rId95"/>
    <p:sldId id="457" r:id="rId96"/>
    <p:sldId id="323" r:id="rId97"/>
  </p:sldIdLst>
  <p:sldSz cx="12192000" cy="6858000"/>
  <p:notesSz cx="6858000" cy="9144000"/>
  <p:embeddedFontLst>
    <p:embeddedFont>
      <p:font typeface="Calibri" panose="020F0502020204030204" pitchFamily="34" charset="0"/>
      <p:regular r:id="rId99"/>
      <p:bold r:id="rId99"/>
      <p:italic r:id="rId99"/>
      <p:boldItalic r:id="rId99"/>
    </p:embeddedFont>
    <p:embeddedFont>
      <p:font typeface="Arial Narrow" panose="020B0606020202030204" pitchFamily="34" charset="0"/>
      <p:regular r:id="rId99"/>
      <p:bold r:id="rId99"/>
      <p:italic r:id="rId99"/>
      <p:boldItalic r:id="rId99"/>
    </p:embeddedFont>
    <p:embeddedFont>
      <p:font typeface="微软雅黑" panose="020B0503020204020204" pitchFamily="34" charset="-122"/>
      <p:regular r:id="rId99"/>
      <p:bold r:id="rId99"/>
    </p:embeddedFont>
    <p:embeddedFont>
      <p:font typeface="等线" panose="02010600030101010101" pitchFamily="2" charset="-122"/>
      <p:regular r:id="rId99"/>
      <p:bold r:id="rId99"/>
    </p:embeddedFont>
    <p:embeddedFont>
      <p:font typeface="KaiTi" panose="02010609060101010101" pitchFamily="49" charset="-122"/>
      <p:regular r:id="rId100"/>
    </p:embeddedFont>
    <p:embeddedFont>
      <p:font typeface="Britannic Bold" panose="020B0903060703020204" pitchFamily="34" charset="0"/>
      <p:regular r:id="rId99"/>
    </p:embeddedFont>
    <p:embeddedFont>
      <p:font typeface="Wingdings 2" panose="05020102010507070707" pitchFamily="18" charset="2"/>
      <p:regular r:id="rId101"/>
    </p:embeddedFont>
    <p:embeddedFont>
      <p:font typeface="Arial Unicode MS"/>
      <p:regular r:id="rId9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28" userDrawn="1">
          <p15:clr>
            <a:srgbClr val="A4A3A4"/>
          </p15:clr>
        </p15:guide>
        <p15:guide id="4" pos="7378" userDrawn="1">
          <p15:clr>
            <a:srgbClr val="A4A3A4"/>
          </p15:clr>
        </p15:guide>
        <p15:guide id="5" pos="642" userDrawn="1">
          <p15:clr>
            <a:srgbClr val="A4A3A4"/>
          </p15:clr>
        </p15:guide>
        <p15:guide id="6" orient="horz" pos="3770" userDrawn="1">
          <p15:clr>
            <a:srgbClr val="A4A3A4"/>
          </p15:clr>
        </p15:guide>
        <p15:guide id="7" pos="710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66"/>
    <a:srgbClr val="BFBFBF"/>
    <a:srgbClr val="F4B183"/>
    <a:srgbClr val="70AD47"/>
    <a:srgbClr val="52CAB8"/>
    <a:srgbClr val="00A9F3"/>
    <a:srgbClr val="85D7F3"/>
    <a:srgbClr val="FF554B"/>
    <a:srgbClr val="4472C4"/>
    <a:srgbClr val="E578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32" autoAdjust="0"/>
    <p:restoredTop sz="93022"/>
  </p:normalViewPr>
  <p:slideViewPr>
    <p:cSldViewPr snapToGrid="0" showGuides="1">
      <p:cViewPr varScale="1">
        <p:scale>
          <a:sx n="92" d="100"/>
          <a:sy n="92" d="100"/>
        </p:scale>
        <p:origin x="696" y="78"/>
      </p:cViewPr>
      <p:guideLst>
        <p:guide orient="horz" pos="2228"/>
        <p:guide pos="7378"/>
        <p:guide pos="642"/>
        <p:guide orient="horz" pos="3770"/>
        <p:guide pos="710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NULL"/><Relationship Id="rId10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1.fntdata"/><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notesMaster" Target="notesMasters/notesMaster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6148FD-6E1A-4108-B802-F3E03F1D6140}" type="doc">
      <dgm:prSet loTypeId="urn:microsoft.com/office/officeart/2005/8/layout/list1" loCatId="list" qsTypeId="urn:microsoft.com/office/officeart/2005/8/quickstyle/simple1" qsCatId="simple" csTypeId="urn:microsoft.com/office/officeart/2005/8/colors/colorful1" csCatId="colorful"/>
      <dgm:spPr/>
      <dgm:t>
        <a:bodyPr/>
        <a:lstStyle/>
        <a:p>
          <a:endParaRPr lang="zh-CN" altLang="en-US"/>
        </a:p>
      </dgm:t>
    </dgm:pt>
    <dgm:pt modelId="{0F25E418-803B-478B-A11D-F6CD58D7CFD7}">
      <dgm:prSet custT="1"/>
      <dgm:spPr/>
      <dgm:t>
        <a:bodyPr/>
        <a:lstStyle/>
        <a:p>
          <a:r>
            <a:rPr lang="en-US" sz="1800" dirty="0"/>
            <a:t>1.</a:t>
          </a:r>
          <a:r>
            <a:rPr lang="zh-CN" sz="1800" dirty="0"/>
            <a:t>为了避免缴纳所得税、增值税或其他税</a:t>
          </a:r>
        </a:p>
      </dgm:t>
    </dgm:pt>
    <dgm:pt modelId="{605E60EF-ACB7-4718-BD78-A1C0599C8B69}" type="parTrans" cxnId="{59BDC002-F703-4271-BC06-A76D43D73103}">
      <dgm:prSet/>
      <dgm:spPr/>
      <dgm:t>
        <a:bodyPr/>
        <a:lstStyle/>
        <a:p>
          <a:endParaRPr lang="zh-CN" altLang="en-US" sz="1800"/>
        </a:p>
      </dgm:t>
    </dgm:pt>
    <dgm:pt modelId="{2BB24239-D325-42CF-B620-E7392AB0D4EF}" type="sibTrans" cxnId="{59BDC002-F703-4271-BC06-A76D43D73103}">
      <dgm:prSet/>
      <dgm:spPr/>
      <dgm:t>
        <a:bodyPr/>
        <a:lstStyle/>
        <a:p>
          <a:endParaRPr lang="zh-CN" altLang="en-US" sz="1800"/>
        </a:p>
      </dgm:t>
    </dgm:pt>
    <dgm:pt modelId="{6028C1BD-45A3-4A87-972F-1DDFFF879374}">
      <dgm:prSet custT="1"/>
      <dgm:spPr/>
      <dgm:t>
        <a:bodyPr/>
        <a:lstStyle/>
        <a:p>
          <a:r>
            <a:rPr lang="en-US" sz="1800" dirty="0"/>
            <a:t>2.</a:t>
          </a:r>
          <a:r>
            <a:rPr lang="zh-CN" sz="1800" dirty="0"/>
            <a:t>为了避免缴纳社会保障缴款</a:t>
          </a:r>
        </a:p>
      </dgm:t>
    </dgm:pt>
    <dgm:pt modelId="{FC3D07C4-A5B0-4751-97AC-70493D28FF8E}" type="parTrans" cxnId="{88F423FD-2F2E-4DE2-8BF9-D35E6C457D76}">
      <dgm:prSet/>
      <dgm:spPr/>
      <dgm:t>
        <a:bodyPr/>
        <a:lstStyle/>
        <a:p>
          <a:endParaRPr lang="zh-CN" altLang="en-US" sz="1800"/>
        </a:p>
      </dgm:t>
    </dgm:pt>
    <dgm:pt modelId="{28AB7899-282E-4AD0-AB2F-0657698E55FD}" type="sibTrans" cxnId="{88F423FD-2F2E-4DE2-8BF9-D35E6C457D76}">
      <dgm:prSet/>
      <dgm:spPr/>
      <dgm:t>
        <a:bodyPr/>
        <a:lstStyle/>
        <a:p>
          <a:endParaRPr lang="zh-CN" altLang="en-US" sz="1800"/>
        </a:p>
      </dgm:t>
    </dgm:pt>
    <dgm:pt modelId="{FED1CC85-0EAF-4C5E-AEA9-05C1A49E35A4}">
      <dgm:prSet custT="1"/>
      <dgm:spPr/>
      <dgm:t>
        <a:bodyPr/>
        <a:lstStyle/>
        <a:p>
          <a:r>
            <a:rPr lang="en-US" sz="1800" dirty="0"/>
            <a:t>3.</a:t>
          </a:r>
          <a:r>
            <a:rPr lang="zh-CN" sz="1800" dirty="0"/>
            <a:t>为了避免遵从某些法定标准，如最低工资、最长工时、安全或卫生等方面的标准</a:t>
          </a:r>
        </a:p>
      </dgm:t>
    </dgm:pt>
    <dgm:pt modelId="{61727261-981D-49D1-9C5D-C69DD399D93C}" type="parTrans" cxnId="{54984B0C-EBC5-432C-9171-58ADC30C2C14}">
      <dgm:prSet/>
      <dgm:spPr/>
      <dgm:t>
        <a:bodyPr/>
        <a:lstStyle/>
        <a:p>
          <a:endParaRPr lang="zh-CN" altLang="en-US" sz="1800"/>
        </a:p>
      </dgm:t>
    </dgm:pt>
    <dgm:pt modelId="{D0EBF489-3DA9-4683-8FFF-48A816DE2119}" type="sibTrans" cxnId="{54984B0C-EBC5-432C-9171-58ADC30C2C14}">
      <dgm:prSet/>
      <dgm:spPr/>
      <dgm:t>
        <a:bodyPr/>
        <a:lstStyle/>
        <a:p>
          <a:endParaRPr lang="zh-CN" altLang="en-US" sz="1800"/>
        </a:p>
      </dgm:t>
    </dgm:pt>
    <dgm:pt modelId="{86D2B55C-389F-4186-BE7C-78348B58CA3B}">
      <dgm:prSet custT="1"/>
      <dgm:spPr/>
      <dgm:t>
        <a:bodyPr/>
        <a:lstStyle/>
        <a:p>
          <a:r>
            <a:rPr lang="en-US" sz="1800" dirty="0"/>
            <a:t>4.</a:t>
          </a:r>
          <a:r>
            <a:rPr lang="zh-CN" sz="1800" dirty="0"/>
            <a:t>为了避免遵守某些行政程序，如填写统计调查表或其他管理表格</a:t>
          </a:r>
        </a:p>
      </dgm:t>
    </dgm:pt>
    <dgm:pt modelId="{38E7BAAB-9E71-4668-98C2-73A5408A9108}" type="parTrans" cxnId="{879BFFF5-55B7-40A8-B781-CA3C88CAC7D7}">
      <dgm:prSet/>
      <dgm:spPr/>
      <dgm:t>
        <a:bodyPr/>
        <a:lstStyle/>
        <a:p>
          <a:endParaRPr lang="zh-CN" altLang="en-US" sz="1800"/>
        </a:p>
      </dgm:t>
    </dgm:pt>
    <dgm:pt modelId="{D23E51B9-B62C-4D3A-B631-8D3C0AFC9326}" type="sibTrans" cxnId="{879BFFF5-55B7-40A8-B781-CA3C88CAC7D7}">
      <dgm:prSet/>
      <dgm:spPr/>
      <dgm:t>
        <a:bodyPr/>
        <a:lstStyle/>
        <a:p>
          <a:endParaRPr lang="zh-CN" altLang="en-US" sz="1800"/>
        </a:p>
      </dgm:t>
    </dgm:pt>
    <dgm:pt modelId="{69825ABF-6300-4553-BC4B-FED20E2E8598}" type="pres">
      <dgm:prSet presAssocID="{3E6148FD-6E1A-4108-B802-F3E03F1D6140}" presName="linear" presStyleCnt="0">
        <dgm:presLayoutVars>
          <dgm:dir/>
          <dgm:animLvl val="lvl"/>
          <dgm:resizeHandles val="exact"/>
        </dgm:presLayoutVars>
      </dgm:prSet>
      <dgm:spPr/>
      <dgm:t>
        <a:bodyPr/>
        <a:lstStyle/>
        <a:p>
          <a:endParaRPr lang="zh-CN" altLang="en-US"/>
        </a:p>
      </dgm:t>
    </dgm:pt>
    <dgm:pt modelId="{D8B7EA2B-3C4D-473A-8CBC-07EF1DAFFE5E}" type="pres">
      <dgm:prSet presAssocID="{0F25E418-803B-478B-A11D-F6CD58D7CFD7}" presName="parentLin" presStyleCnt="0"/>
      <dgm:spPr/>
    </dgm:pt>
    <dgm:pt modelId="{FEBD82AA-64C0-40A1-BE3C-F0B205CA030E}" type="pres">
      <dgm:prSet presAssocID="{0F25E418-803B-478B-A11D-F6CD58D7CFD7}" presName="parentLeftMargin" presStyleLbl="node1" presStyleIdx="0" presStyleCnt="4"/>
      <dgm:spPr/>
      <dgm:t>
        <a:bodyPr/>
        <a:lstStyle/>
        <a:p>
          <a:endParaRPr lang="zh-CN" altLang="en-US"/>
        </a:p>
      </dgm:t>
    </dgm:pt>
    <dgm:pt modelId="{474D2CA6-DED6-4835-8C0B-8BEDD2D43121}" type="pres">
      <dgm:prSet presAssocID="{0F25E418-803B-478B-A11D-F6CD58D7CFD7}" presName="parentText" presStyleLbl="node1" presStyleIdx="0" presStyleCnt="4">
        <dgm:presLayoutVars>
          <dgm:chMax val="0"/>
          <dgm:bulletEnabled val="1"/>
        </dgm:presLayoutVars>
      </dgm:prSet>
      <dgm:spPr/>
      <dgm:t>
        <a:bodyPr/>
        <a:lstStyle/>
        <a:p>
          <a:endParaRPr lang="zh-CN" altLang="en-US"/>
        </a:p>
      </dgm:t>
    </dgm:pt>
    <dgm:pt modelId="{6883C698-7C36-4E22-887B-D7F3F1E2BB10}" type="pres">
      <dgm:prSet presAssocID="{0F25E418-803B-478B-A11D-F6CD58D7CFD7}" presName="negativeSpace" presStyleCnt="0"/>
      <dgm:spPr/>
    </dgm:pt>
    <dgm:pt modelId="{743F78CB-5B24-466B-8AF9-5F63BE18B819}" type="pres">
      <dgm:prSet presAssocID="{0F25E418-803B-478B-A11D-F6CD58D7CFD7}" presName="childText" presStyleLbl="conFgAcc1" presStyleIdx="0" presStyleCnt="4">
        <dgm:presLayoutVars>
          <dgm:bulletEnabled val="1"/>
        </dgm:presLayoutVars>
      </dgm:prSet>
      <dgm:spPr/>
    </dgm:pt>
    <dgm:pt modelId="{CEF24E41-A848-4B67-9E53-E1F602CB6067}" type="pres">
      <dgm:prSet presAssocID="{2BB24239-D325-42CF-B620-E7392AB0D4EF}" presName="spaceBetweenRectangles" presStyleCnt="0"/>
      <dgm:spPr/>
    </dgm:pt>
    <dgm:pt modelId="{19B56E7F-D1F4-4E64-A68E-4E2973D459CA}" type="pres">
      <dgm:prSet presAssocID="{6028C1BD-45A3-4A87-972F-1DDFFF879374}" presName="parentLin" presStyleCnt="0"/>
      <dgm:spPr/>
    </dgm:pt>
    <dgm:pt modelId="{57632C6A-2958-44F2-BF1C-FDC962F026C9}" type="pres">
      <dgm:prSet presAssocID="{6028C1BD-45A3-4A87-972F-1DDFFF879374}" presName="parentLeftMargin" presStyleLbl="node1" presStyleIdx="0" presStyleCnt="4"/>
      <dgm:spPr/>
      <dgm:t>
        <a:bodyPr/>
        <a:lstStyle/>
        <a:p>
          <a:endParaRPr lang="zh-CN" altLang="en-US"/>
        </a:p>
      </dgm:t>
    </dgm:pt>
    <dgm:pt modelId="{86B37E56-BE8D-4147-923A-4495A58298D9}" type="pres">
      <dgm:prSet presAssocID="{6028C1BD-45A3-4A87-972F-1DDFFF879374}" presName="parentText" presStyleLbl="node1" presStyleIdx="1" presStyleCnt="4">
        <dgm:presLayoutVars>
          <dgm:chMax val="0"/>
          <dgm:bulletEnabled val="1"/>
        </dgm:presLayoutVars>
      </dgm:prSet>
      <dgm:spPr/>
      <dgm:t>
        <a:bodyPr/>
        <a:lstStyle/>
        <a:p>
          <a:endParaRPr lang="zh-CN" altLang="en-US"/>
        </a:p>
      </dgm:t>
    </dgm:pt>
    <dgm:pt modelId="{1BED4600-6F43-433E-B444-B2B395444093}" type="pres">
      <dgm:prSet presAssocID="{6028C1BD-45A3-4A87-972F-1DDFFF879374}" presName="negativeSpace" presStyleCnt="0"/>
      <dgm:spPr/>
    </dgm:pt>
    <dgm:pt modelId="{D0EF3FBE-FDDB-45B9-87FF-6E54D1F62D94}" type="pres">
      <dgm:prSet presAssocID="{6028C1BD-45A3-4A87-972F-1DDFFF879374}" presName="childText" presStyleLbl="conFgAcc1" presStyleIdx="1" presStyleCnt="4">
        <dgm:presLayoutVars>
          <dgm:bulletEnabled val="1"/>
        </dgm:presLayoutVars>
      </dgm:prSet>
      <dgm:spPr/>
    </dgm:pt>
    <dgm:pt modelId="{6886917C-5BF4-4B74-856F-7714A9A6DC34}" type="pres">
      <dgm:prSet presAssocID="{28AB7899-282E-4AD0-AB2F-0657698E55FD}" presName="spaceBetweenRectangles" presStyleCnt="0"/>
      <dgm:spPr/>
    </dgm:pt>
    <dgm:pt modelId="{4B26F9C9-EA38-487C-A4EA-2EA245C98852}" type="pres">
      <dgm:prSet presAssocID="{FED1CC85-0EAF-4C5E-AEA9-05C1A49E35A4}" presName="parentLin" presStyleCnt="0"/>
      <dgm:spPr/>
    </dgm:pt>
    <dgm:pt modelId="{AC1669F5-9AB5-44CC-A6B1-F26CD774AD31}" type="pres">
      <dgm:prSet presAssocID="{FED1CC85-0EAF-4C5E-AEA9-05C1A49E35A4}" presName="parentLeftMargin" presStyleLbl="node1" presStyleIdx="1" presStyleCnt="4"/>
      <dgm:spPr/>
      <dgm:t>
        <a:bodyPr/>
        <a:lstStyle/>
        <a:p>
          <a:endParaRPr lang="zh-CN" altLang="en-US"/>
        </a:p>
      </dgm:t>
    </dgm:pt>
    <dgm:pt modelId="{CBF4648E-729E-42DC-A371-5CB356809251}" type="pres">
      <dgm:prSet presAssocID="{FED1CC85-0EAF-4C5E-AEA9-05C1A49E35A4}" presName="parentText" presStyleLbl="node1" presStyleIdx="2" presStyleCnt="4">
        <dgm:presLayoutVars>
          <dgm:chMax val="0"/>
          <dgm:bulletEnabled val="1"/>
        </dgm:presLayoutVars>
      </dgm:prSet>
      <dgm:spPr/>
      <dgm:t>
        <a:bodyPr/>
        <a:lstStyle/>
        <a:p>
          <a:endParaRPr lang="zh-CN" altLang="en-US"/>
        </a:p>
      </dgm:t>
    </dgm:pt>
    <dgm:pt modelId="{148A6185-FAF4-4950-9BB5-AEA8C83E14C3}" type="pres">
      <dgm:prSet presAssocID="{FED1CC85-0EAF-4C5E-AEA9-05C1A49E35A4}" presName="negativeSpace" presStyleCnt="0"/>
      <dgm:spPr/>
    </dgm:pt>
    <dgm:pt modelId="{1CE5D37E-1232-4B4D-B59F-9A9675C55458}" type="pres">
      <dgm:prSet presAssocID="{FED1CC85-0EAF-4C5E-AEA9-05C1A49E35A4}" presName="childText" presStyleLbl="conFgAcc1" presStyleIdx="2" presStyleCnt="4">
        <dgm:presLayoutVars>
          <dgm:bulletEnabled val="1"/>
        </dgm:presLayoutVars>
      </dgm:prSet>
      <dgm:spPr/>
    </dgm:pt>
    <dgm:pt modelId="{BCBA5F86-89E2-4EC9-B372-1F7846A8EB60}" type="pres">
      <dgm:prSet presAssocID="{D0EBF489-3DA9-4683-8FFF-48A816DE2119}" presName="spaceBetweenRectangles" presStyleCnt="0"/>
      <dgm:spPr/>
    </dgm:pt>
    <dgm:pt modelId="{E568302E-F99B-443E-83DD-596E6C34BA1F}" type="pres">
      <dgm:prSet presAssocID="{86D2B55C-389F-4186-BE7C-78348B58CA3B}" presName="parentLin" presStyleCnt="0"/>
      <dgm:spPr/>
    </dgm:pt>
    <dgm:pt modelId="{F65966B0-90BC-4D66-9682-95452E5DF49A}" type="pres">
      <dgm:prSet presAssocID="{86D2B55C-389F-4186-BE7C-78348B58CA3B}" presName="parentLeftMargin" presStyleLbl="node1" presStyleIdx="2" presStyleCnt="4"/>
      <dgm:spPr/>
      <dgm:t>
        <a:bodyPr/>
        <a:lstStyle/>
        <a:p>
          <a:endParaRPr lang="zh-CN" altLang="en-US"/>
        </a:p>
      </dgm:t>
    </dgm:pt>
    <dgm:pt modelId="{C7CA6A7C-D2D8-45B7-9DEB-77CF4AE16AB5}" type="pres">
      <dgm:prSet presAssocID="{86D2B55C-389F-4186-BE7C-78348B58CA3B}" presName="parentText" presStyleLbl="node1" presStyleIdx="3" presStyleCnt="4">
        <dgm:presLayoutVars>
          <dgm:chMax val="0"/>
          <dgm:bulletEnabled val="1"/>
        </dgm:presLayoutVars>
      </dgm:prSet>
      <dgm:spPr/>
      <dgm:t>
        <a:bodyPr/>
        <a:lstStyle/>
        <a:p>
          <a:endParaRPr lang="zh-CN" altLang="en-US"/>
        </a:p>
      </dgm:t>
    </dgm:pt>
    <dgm:pt modelId="{494DD926-CBDB-4441-BBE6-B9FE92B3649B}" type="pres">
      <dgm:prSet presAssocID="{86D2B55C-389F-4186-BE7C-78348B58CA3B}" presName="negativeSpace" presStyleCnt="0"/>
      <dgm:spPr/>
    </dgm:pt>
    <dgm:pt modelId="{562528CD-B133-4656-A9BC-3B85CBA00901}" type="pres">
      <dgm:prSet presAssocID="{86D2B55C-389F-4186-BE7C-78348B58CA3B}" presName="childText" presStyleLbl="conFgAcc1" presStyleIdx="3" presStyleCnt="4">
        <dgm:presLayoutVars>
          <dgm:bulletEnabled val="1"/>
        </dgm:presLayoutVars>
      </dgm:prSet>
      <dgm:spPr/>
    </dgm:pt>
  </dgm:ptLst>
  <dgm:cxnLst>
    <dgm:cxn modelId="{88F423FD-2F2E-4DE2-8BF9-D35E6C457D76}" srcId="{3E6148FD-6E1A-4108-B802-F3E03F1D6140}" destId="{6028C1BD-45A3-4A87-972F-1DDFFF879374}" srcOrd="1" destOrd="0" parTransId="{FC3D07C4-A5B0-4751-97AC-70493D28FF8E}" sibTransId="{28AB7899-282E-4AD0-AB2F-0657698E55FD}"/>
    <dgm:cxn modelId="{59BDC002-F703-4271-BC06-A76D43D73103}" srcId="{3E6148FD-6E1A-4108-B802-F3E03F1D6140}" destId="{0F25E418-803B-478B-A11D-F6CD58D7CFD7}" srcOrd="0" destOrd="0" parTransId="{605E60EF-ACB7-4718-BD78-A1C0599C8B69}" sibTransId="{2BB24239-D325-42CF-B620-E7392AB0D4EF}"/>
    <dgm:cxn modelId="{35ECD4B9-2137-4E61-8550-692B6D4A617F}" type="presOf" srcId="{FED1CC85-0EAF-4C5E-AEA9-05C1A49E35A4}" destId="{AC1669F5-9AB5-44CC-A6B1-F26CD774AD31}" srcOrd="0" destOrd="0" presId="urn:microsoft.com/office/officeart/2005/8/layout/list1"/>
    <dgm:cxn modelId="{484828E3-9523-408F-8858-C38EA5D55CD5}" type="presOf" srcId="{6028C1BD-45A3-4A87-972F-1DDFFF879374}" destId="{57632C6A-2958-44F2-BF1C-FDC962F026C9}" srcOrd="0" destOrd="0" presId="urn:microsoft.com/office/officeart/2005/8/layout/list1"/>
    <dgm:cxn modelId="{D30AA615-A3EB-470D-A733-0A2FDA0F4543}" type="presOf" srcId="{86D2B55C-389F-4186-BE7C-78348B58CA3B}" destId="{C7CA6A7C-D2D8-45B7-9DEB-77CF4AE16AB5}" srcOrd="1" destOrd="0" presId="urn:microsoft.com/office/officeart/2005/8/layout/list1"/>
    <dgm:cxn modelId="{9040ABA9-C9FD-4122-8696-231602DA59C1}" type="presOf" srcId="{86D2B55C-389F-4186-BE7C-78348B58CA3B}" destId="{F65966B0-90BC-4D66-9682-95452E5DF49A}" srcOrd="0" destOrd="0" presId="urn:microsoft.com/office/officeart/2005/8/layout/list1"/>
    <dgm:cxn modelId="{879BFFF5-55B7-40A8-B781-CA3C88CAC7D7}" srcId="{3E6148FD-6E1A-4108-B802-F3E03F1D6140}" destId="{86D2B55C-389F-4186-BE7C-78348B58CA3B}" srcOrd="3" destOrd="0" parTransId="{38E7BAAB-9E71-4668-98C2-73A5408A9108}" sibTransId="{D23E51B9-B62C-4D3A-B631-8D3C0AFC9326}"/>
    <dgm:cxn modelId="{88FCD149-D810-4D98-AC78-945BDC5A8BBA}" type="presOf" srcId="{3E6148FD-6E1A-4108-B802-F3E03F1D6140}" destId="{69825ABF-6300-4553-BC4B-FED20E2E8598}" srcOrd="0" destOrd="0" presId="urn:microsoft.com/office/officeart/2005/8/layout/list1"/>
    <dgm:cxn modelId="{54984B0C-EBC5-432C-9171-58ADC30C2C14}" srcId="{3E6148FD-6E1A-4108-B802-F3E03F1D6140}" destId="{FED1CC85-0EAF-4C5E-AEA9-05C1A49E35A4}" srcOrd="2" destOrd="0" parTransId="{61727261-981D-49D1-9C5D-C69DD399D93C}" sibTransId="{D0EBF489-3DA9-4683-8FFF-48A816DE2119}"/>
    <dgm:cxn modelId="{BC4443D6-B200-48AE-AC97-F037F4C7C4E2}" type="presOf" srcId="{0F25E418-803B-478B-A11D-F6CD58D7CFD7}" destId="{474D2CA6-DED6-4835-8C0B-8BEDD2D43121}" srcOrd="1" destOrd="0" presId="urn:microsoft.com/office/officeart/2005/8/layout/list1"/>
    <dgm:cxn modelId="{F5A6C96F-7D9D-4C73-8CCC-DA04E158A17D}" type="presOf" srcId="{FED1CC85-0EAF-4C5E-AEA9-05C1A49E35A4}" destId="{CBF4648E-729E-42DC-A371-5CB356809251}" srcOrd="1" destOrd="0" presId="urn:microsoft.com/office/officeart/2005/8/layout/list1"/>
    <dgm:cxn modelId="{3D9D3EF0-FB46-4418-B603-48ADBB7692C7}" type="presOf" srcId="{6028C1BD-45A3-4A87-972F-1DDFFF879374}" destId="{86B37E56-BE8D-4147-923A-4495A58298D9}" srcOrd="1" destOrd="0" presId="urn:microsoft.com/office/officeart/2005/8/layout/list1"/>
    <dgm:cxn modelId="{3811AE5D-32D5-46D0-AE38-F6AA179E37B9}" type="presOf" srcId="{0F25E418-803B-478B-A11D-F6CD58D7CFD7}" destId="{FEBD82AA-64C0-40A1-BE3C-F0B205CA030E}" srcOrd="0" destOrd="0" presId="urn:microsoft.com/office/officeart/2005/8/layout/list1"/>
    <dgm:cxn modelId="{B6BEA426-6221-49A4-B070-78F0478727E3}" type="presParOf" srcId="{69825ABF-6300-4553-BC4B-FED20E2E8598}" destId="{D8B7EA2B-3C4D-473A-8CBC-07EF1DAFFE5E}" srcOrd="0" destOrd="0" presId="urn:microsoft.com/office/officeart/2005/8/layout/list1"/>
    <dgm:cxn modelId="{205BA427-A876-4927-AE23-34F8AD176D15}" type="presParOf" srcId="{D8B7EA2B-3C4D-473A-8CBC-07EF1DAFFE5E}" destId="{FEBD82AA-64C0-40A1-BE3C-F0B205CA030E}" srcOrd="0" destOrd="0" presId="urn:microsoft.com/office/officeart/2005/8/layout/list1"/>
    <dgm:cxn modelId="{9B945D47-F1C0-4CA8-B84C-5EC277CA42E3}" type="presParOf" srcId="{D8B7EA2B-3C4D-473A-8CBC-07EF1DAFFE5E}" destId="{474D2CA6-DED6-4835-8C0B-8BEDD2D43121}" srcOrd="1" destOrd="0" presId="urn:microsoft.com/office/officeart/2005/8/layout/list1"/>
    <dgm:cxn modelId="{8903A557-0B96-4FA2-97B5-7AAFADA3409F}" type="presParOf" srcId="{69825ABF-6300-4553-BC4B-FED20E2E8598}" destId="{6883C698-7C36-4E22-887B-D7F3F1E2BB10}" srcOrd="1" destOrd="0" presId="urn:microsoft.com/office/officeart/2005/8/layout/list1"/>
    <dgm:cxn modelId="{2124F886-19C2-48BA-9BED-0E04D2ED707B}" type="presParOf" srcId="{69825ABF-6300-4553-BC4B-FED20E2E8598}" destId="{743F78CB-5B24-466B-8AF9-5F63BE18B819}" srcOrd="2" destOrd="0" presId="urn:microsoft.com/office/officeart/2005/8/layout/list1"/>
    <dgm:cxn modelId="{BCB6ECC1-EC32-4BA5-8AA3-F77D688F7346}" type="presParOf" srcId="{69825ABF-6300-4553-BC4B-FED20E2E8598}" destId="{CEF24E41-A848-4B67-9E53-E1F602CB6067}" srcOrd="3" destOrd="0" presId="urn:microsoft.com/office/officeart/2005/8/layout/list1"/>
    <dgm:cxn modelId="{AA70EF01-828E-4F4A-A0A2-7F40C37A9372}" type="presParOf" srcId="{69825ABF-6300-4553-BC4B-FED20E2E8598}" destId="{19B56E7F-D1F4-4E64-A68E-4E2973D459CA}" srcOrd="4" destOrd="0" presId="urn:microsoft.com/office/officeart/2005/8/layout/list1"/>
    <dgm:cxn modelId="{3FDB29E1-4621-4253-820E-26DA0F33F27C}" type="presParOf" srcId="{19B56E7F-D1F4-4E64-A68E-4E2973D459CA}" destId="{57632C6A-2958-44F2-BF1C-FDC962F026C9}" srcOrd="0" destOrd="0" presId="urn:microsoft.com/office/officeart/2005/8/layout/list1"/>
    <dgm:cxn modelId="{E80765BF-9E69-40F7-9313-DAC95B8242B2}" type="presParOf" srcId="{19B56E7F-D1F4-4E64-A68E-4E2973D459CA}" destId="{86B37E56-BE8D-4147-923A-4495A58298D9}" srcOrd="1" destOrd="0" presId="urn:microsoft.com/office/officeart/2005/8/layout/list1"/>
    <dgm:cxn modelId="{59B23AD6-2F00-4CF3-883B-A79844C5C7D6}" type="presParOf" srcId="{69825ABF-6300-4553-BC4B-FED20E2E8598}" destId="{1BED4600-6F43-433E-B444-B2B395444093}" srcOrd="5" destOrd="0" presId="urn:microsoft.com/office/officeart/2005/8/layout/list1"/>
    <dgm:cxn modelId="{22ADE470-D798-4135-8AC2-5C28C49538A0}" type="presParOf" srcId="{69825ABF-6300-4553-BC4B-FED20E2E8598}" destId="{D0EF3FBE-FDDB-45B9-87FF-6E54D1F62D94}" srcOrd="6" destOrd="0" presId="urn:microsoft.com/office/officeart/2005/8/layout/list1"/>
    <dgm:cxn modelId="{5231C2AE-0A70-40DE-831E-FB73108A72ED}" type="presParOf" srcId="{69825ABF-6300-4553-BC4B-FED20E2E8598}" destId="{6886917C-5BF4-4B74-856F-7714A9A6DC34}" srcOrd="7" destOrd="0" presId="urn:microsoft.com/office/officeart/2005/8/layout/list1"/>
    <dgm:cxn modelId="{5C4A7E66-F79B-4F3A-A050-826F917078ED}" type="presParOf" srcId="{69825ABF-6300-4553-BC4B-FED20E2E8598}" destId="{4B26F9C9-EA38-487C-A4EA-2EA245C98852}" srcOrd="8" destOrd="0" presId="urn:microsoft.com/office/officeart/2005/8/layout/list1"/>
    <dgm:cxn modelId="{49BA9C6B-100D-4109-AE54-6FAEBDFB188E}" type="presParOf" srcId="{4B26F9C9-EA38-487C-A4EA-2EA245C98852}" destId="{AC1669F5-9AB5-44CC-A6B1-F26CD774AD31}" srcOrd="0" destOrd="0" presId="urn:microsoft.com/office/officeart/2005/8/layout/list1"/>
    <dgm:cxn modelId="{2AD55312-E010-40CC-A79D-80DD2FF2E99F}" type="presParOf" srcId="{4B26F9C9-EA38-487C-A4EA-2EA245C98852}" destId="{CBF4648E-729E-42DC-A371-5CB356809251}" srcOrd="1" destOrd="0" presId="urn:microsoft.com/office/officeart/2005/8/layout/list1"/>
    <dgm:cxn modelId="{C7F3E28B-3F40-4A7A-906E-E007BA05E356}" type="presParOf" srcId="{69825ABF-6300-4553-BC4B-FED20E2E8598}" destId="{148A6185-FAF4-4950-9BB5-AEA8C83E14C3}" srcOrd="9" destOrd="0" presId="urn:microsoft.com/office/officeart/2005/8/layout/list1"/>
    <dgm:cxn modelId="{2DEF0490-5E0C-42E1-A152-C23B22BB4E7F}" type="presParOf" srcId="{69825ABF-6300-4553-BC4B-FED20E2E8598}" destId="{1CE5D37E-1232-4B4D-B59F-9A9675C55458}" srcOrd="10" destOrd="0" presId="urn:microsoft.com/office/officeart/2005/8/layout/list1"/>
    <dgm:cxn modelId="{4F2ABD72-DBE6-4E4C-B74B-BA90D6AB7D64}" type="presParOf" srcId="{69825ABF-6300-4553-BC4B-FED20E2E8598}" destId="{BCBA5F86-89E2-4EC9-B372-1F7846A8EB60}" srcOrd="11" destOrd="0" presId="urn:microsoft.com/office/officeart/2005/8/layout/list1"/>
    <dgm:cxn modelId="{18C1C4C3-FBDF-4CAB-81CA-39A321BF77AC}" type="presParOf" srcId="{69825ABF-6300-4553-BC4B-FED20E2E8598}" destId="{E568302E-F99B-443E-83DD-596E6C34BA1F}" srcOrd="12" destOrd="0" presId="urn:microsoft.com/office/officeart/2005/8/layout/list1"/>
    <dgm:cxn modelId="{056EEA74-2F01-413F-9492-391D87733220}" type="presParOf" srcId="{E568302E-F99B-443E-83DD-596E6C34BA1F}" destId="{F65966B0-90BC-4D66-9682-95452E5DF49A}" srcOrd="0" destOrd="0" presId="urn:microsoft.com/office/officeart/2005/8/layout/list1"/>
    <dgm:cxn modelId="{71BEF3B1-97C1-4F34-8414-D59EC3C40D4F}" type="presParOf" srcId="{E568302E-F99B-443E-83DD-596E6C34BA1F}" destId="{C7CA6A7C-D2D8-45B7-9DEB-77CF4AE16AB5}" srcOrd="1" destOrd="0" presId="urn:microsoft.com/office/officeart/2005/8/layout/list1"/>
    <dgm:cxn modelId="{08335558-FA09-4694-8F65-1BDB31621798}" type="presParOf" srcId="{69825ABF-6300-4553-BC4B-FED20E2E8598}" destId="{494DD926-CBDB-4441-BBE6-B9FE92B3649B}" srcOrd="13" destOrd="0" presId="urn:microsoft.com/office/officeart/2005/8/layout/list1"/>
    <dgm:cxn modelId="{F767D13A-295A-48D5-BF5F-D8F56ED61C31}" type="presParOf" srcId="{69825ABF-6300-4553-BC4B-FED20E2E8598}" destId="{562528CD-B133-4656-A9BC-3B85CBA00901}"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46F4930-8C9A-4460-9AC9-A9B285CBE13F}"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zh-CN" altLang="en-US"/>
        </a:p>
      </dgm:t>
    </dgm:pt>
    <dgm:pt modelId="{FEF6623F-EA42-4651-8297-681346701AB5}">
      <dgm:prSet phldrT="[文本]"/>
      <dgm:spPr/>
      <dgm:t>
        <a:bodyPr/>
        <a:lstStyle/>
        <a:p>
          <a:r>
            <a:rPr lang="zh-CN" altLang="en-US" b="1" dirty="0"/>
            <a:t>收入形成环节核算</a:t>
          </a:r>
        </a:p>
      </dgm:t>
    </dgm:pt>
    <dgm:pt modelId="{42749185-F439-4379-84EF-F09899900101}" type="parTrans" cxnId="{C5A48A23-D4EA-4E27-A93D-D1FB9A0590FA}">
      <dgm:prSet/>
      <dgm:spPr/>
      <dgm:t>
        <a:bodyPr/>
        <a:lstStyle/>
        <a:p>
          <a:endParaRPr lang="zh-CN" altLang="en-US"/>
        </a:p>
      </dgm:t>
    </dgm:pt>
    <dgm:pt modelId="{96519024-1C9B-4578-91AA-7106EDB97AA0}" type="sibTrans" cxnId="{C5A48A23-D4EA-4E27-A93D-D1FB9A0590FA}">
      <dgm:prSet/>
      <dgm:spPr/>
      <dgm:t>
        <a:bodyPr/>
        <a:lstStyle/>
        <a:p>
          <a:endParaRPr lang="zh-CN" altLang="en-US"/>
        </a:p>
      </dgm:t>
    </dgm:pt>
    <dgm:pt modelId="{858AF143-7A3E-4926-BF03-55E37F4F3E31}">
      <dgm:prSet phldrT="[文本]"/>
      <dgm:spPr/>
      <dgm:t>
        <a:bodyPr/>
        <a:lstStyle/>
        <a:p>
          <a:r>
            <a:rPr lang="zh-CN" altLang="en-US" dirty="0"/>
            <a:t>收入形成核算是从生产者角度考虑的生产经营成果的直接分配。在实际分配中，政府部门主要得到生产税净额，企业部门主要得到固定资产折旧和营业盈余，居民部门主要得到劳动者报酬。</a:t>
          </a:r>
        </a:p>
      </dgm:t>
    </dgm:pt>
    <dgm:pt modelId="{938C78C4-7322-403A-8573-E96927D5CA4A}" type="parTrans" cxnId="{7FDC85D3-D273-43A7-80D6-934177A1102C}">
      <dgm:prSet/>
      <dgm:spPr/>
      <dgm:t>
        <a:bodyPr/>
        <a:lstStyle/>
        <a:p>
          <a:endParaRPr lang="zh-CN" altLang="en-US"/>
        </a:p>
      </dgm:t>
    </dgm:pt>
    <dgm:pt modelId="{71F9CC82-598E-4C8A-8CDF-A9FE06073051}" type="sibTrans" cxnId="{7FDC85D3-D273-43A7-80D6-934177A1102C}">
      <dgm:prSet/>
      <dgm:spPr/>
      <dgm:t>
        <a:bodyPr/>
        <a:lstStyle/>
        <a:p>
          <a:endParaRPr lang="zh-CN" altLang="en-US"/>
        </a:p>
      </dgm:t>
    </dgm:pt>
    <dgm:pt modelId="{CDED82C2-D485-46FE-B27D-B2D4217C3B84}">
      <dgm:prSet phldrT="[文本]"/>
      <dgm:spPr/>
      <dgm:t>
        <a:bodyPr/>
        <a:lstStyle/>
        <a:p>
          <a:r>
            <a:rPr lang="zh-CN" altLang="en-US" b="1" dirty="0"/>
            <a:t>原始收入分配核算</a:t>
          </a:r>
        </a:p>
      </dgm:t>
    </dgm:pt>
    <dgm:pt modelId="{5C2B27FC-5B12-4FD0-83BC-813315840EE9}" type="parTrans" cxnId="{27148A97-9B5C-4F53-AC05-8E28C6335531}">
      <dgm:prSet/>
      <dgm:spPr/>
      <dgm:t>
        <a:bodyPr/>
        <a:lstStyle/>
        <a:p>
          <a:endParaRPr lang="zh-CN" altLang="en-US"/>
        </a:p>
      </dgm:t>
    </dgm:pt>
    <dgm:pt modelId="{8D13DE7C-08E1-4DED-9FA7-E8177F51781E}" type="sibTrans" cxnId="{27148A97-9B5C-4F53-AC05-8E28C6335531}">
      <dgm:prSet/>
      <dgm:spPr/>
      <dgm:t>
        <a:bodyPr/>
        <a:lstStyle/>
        <a:p>
          <a:endParaRPr lang="zh-CN" altLang="en-US"/>
        </a:p>
      </dgm:t>
    </dgm:pt>
    <dgm:pt modelId="{210BDD72-7982-4407-BC19-83E7CAB69D6F}">
      <dgm:prSet phldrT="[文本]"/>
      <dgm:spPr/>
      <dgm:t>
        <a:bodyPr/>
        <a:lstStyle/>
        <a:p>
          <a:r>
            <a:rPr lang="zh-CN" altLang="en-US" dirty="0"/>
            <a:t>收入形成之后，就转入原始收入分配账户核算的财产收入分配环节。我国原有的财产收入定义与</a:t>
          </a:r>
          <a:r>
            <a:rPr lang="en-US" altLang="zh-CN" dirty="0"/>
            <a:t>SNA2008</a:t>
          </a:r>
          <a:r>
            <a:rPr lang="zh-CN" altLang="en-US" dirty="0"/>
            <a:t>有所差别。</a:t>
          </a:r>
        </a:p>
      </dgm:t>
    </dgm:pt>
    <dgm:pt modelId="{186C3695-08A4-419C-ABF2-08F8082D61D0}" type="parTrans" cxnId="{C5E50C6E-03A7-4F17-871E-F8A76FEA051F}">
      <dgm:prSet/>
      <dgm:spPr/>
      <dgm:t>
        <a:bodyPr/>
        <a:lstStyle/>
        <a:p>
          <a:endParaRPr lang="zh-CN" altLang="en-US"/>
        </a:p>
      </dgm:t>
    </dgm:pt>
    <dgm:pt modelId="{4B6ABA0D-FA34-4AD2-931B-D2BCAE9ECCBF}" type="sibTrans" cxnId="{C5E50C6E-03A7-4F17-871E-F8A76FEA051F}">
      <dgm:prSet/>
      <dgm:spPr/>
      <dgm:t>
        <a:bodyPr/>
        <a:lstStyle/>
        <a:p>
          <a:endParaRPr lang="zh-CN" altLang="en-US"/>
        </a:p>
      </dgm:t>
    </dgm:pt>
    <dgm:pt modelId="{C8B9AFE5-0E4B-4DC6-9B6E-E6CED97ED5CB}" type="pres">
      <dgm:prSet presAssocID="{946F4930-8C9A-4460-9AC9-A9B285CBE13F}" presName="linear" presStyleCnt="0">
        <dgm:presLayoutVars>
          <dgm:animLvl val="lvl"/>
          <dgm:resizeHandles val="exact"/>
        </dgm:presLayoutVars>
      </dgm:prSet>
      <dgm:spPr/>
      <dgm:t>
        <a:bodyPr/>
        <a:lstStyle/>
        <a:p>
          <a:endParaRPr lang="zh-CN" altLang="en-US"/>
        </a:p>
      </dgm:t>
    </dgm:pt>
    <dgm:pt modelId="{A93D80E4-D44B-41B0-8D78-5105B4D612D9}" type="pres">
      <dgm:prSet presAssocID="{FEF6623F-EA42-4651-8297-681346701AB5}" presName="parentText" presStyleLbl="node1" presStyleIdx="0" presStyleCnt="2">
        <dgm:presLayoutVars>
          <dgm:chMax val="0"/>
          <dgm:bulletEnabled val="1"/>
        </dgm:presLayoutVars>
      </dgm:prSet>
      <dgm:spPr/>
      <dgm:t>
        <a:bodyPr/>
        <a:lstStyle/>
        <a:p>
          <a:endParaRPr lang="zh-CN" altLang="en-US"/>
        </a:p>
      </dgm:t>
    </dgm:pt>
    <dgm:pt modelId="{9D18B0B8-8FDA-4848-8A48-3FBD70BDE922}" type="pres">
      <dgm:prSet presAssocID="{FEF6623F-EA42-4651-8297-681346701AB5}" presName="childText" presStyleLbl="revTx" presStyleIdx="0" presStyleCnt="2">
        <dgm:presLayoutVars>
          <dgm:bulletEnabled val="1"/>
        </dgm:presLayoutVars>
      </dgm:prSet>
      <dgm:spPr/>
      <dgm:t>
        <a:bodyPr/>
        <a:lstStyle/>
        <a:p>
          <a:endParaRPr lang="zh-CN" altLang="en-US"/>
        </a:p>
      </dgm:t>
    </dgm:pt>
    <dgm:pt modelId="{F46369DF-4FC1-4EE6-9763-52A51C30F740}" type="pres">
      <dgm:prSet presAssocID="{CDED82C2-D485-46FE-B27D-B2D4217C3B84}" presName="parentText" presStyleLbl="node1" presStyleIdx="1" presStyleCnt="2">
        <dgm:presLayoutVars>
          <dgm:chMax val="0"/>
          <dgm:bulletEnabled val="1"/>
        </dgm:presLayoutVars>
      </dgm:prSet>
      <dgm:spPr/>
      <dgm:t>
        <a:bodyPr/>
        <a:lstStyle/>
        <a:p>
          <a:endParaRPr lang="zh-CN" altLang="en-US"/>
        </a:p>
      </dgm:t>
    </dgm:pt>
    <dgm:pt modelId="{D43395D4-143C-48B3-990F-6AC38A3DC54A}" type="pres">
      <dgm:prSet presAssocID="{CDED82C2-D485-46FE-B27D-B2D4217C3B84}" presName="childText" presStyleLbl="revTx" presStyleIdx="1" presStyleCnt="2">
        <dgm:presLayoutVars>
          <dgm:bulletEnabled val="1"/>
        </dgm:presLayoutVars>
      </dgm:prSet>
      <dgm:spPr/>
      <dgm:t>
        <a:bodyPr/>
        <a:lstStyle/>
        <a:p>
          <a:endParaRPr lang="zh-CN" altLang="en-US"/>
        </a:p>
      </dgm:t>
    </dgm:pt>
  </dgm:ptLst>
  <dgm:cxnLst>
    <dgm:cxn modelId="{C5E50C6E-03A7-4F17-871E-F8A76FEA051F}" srcId="{CDED82C2-D485-46FE-B27D-B2D4217C3B84}" destId="{210BDD72-7982-4407-BC19-83E7CAB69D6F}" srcOrd="0" destOrd="0" parTransId="{186C3695-08A4-419C-ABF2-08F8082D61D0}" sibTransId="{4B6ABA0D-FA34-4AD2-931B-D2BCAE9ECCBF}"/>
    <dgm:cxn modelId="{66F8A0A1-8B21-4724-B1B8-5239F8653DFC}" type="presOf" srcId="{858AF143-7A3E-4926-BF03-55E37F4F3E31}" destId="{9D18B0B8-8FDA-4848-8A48-3FBD70BDE922}" srcOrd="0" destOrd="0" presId="urn:microsoft.com/office/officeart/2005/8/layout/vList2"/>
    <dgm:cxn modelId="{27148A97-9B5C-4F53-AC05-8E28C6335531}" srcId="{946F4930-8C9A-4460-9AC9-A9B285CBE13F}" destId="{CDED82C2-D485-46FE-B27D-B2D4217C3B84}" srcOrd="1" destOrd="0" parTransId="{5C2B27FC-5B12-4FD0-83BC-813315840EE9}" sibTransId="{8D13DE7C-08E1-4DED-9FA7-E8177F51781E}"/>
    <dgm:cxn modelId="{7FDC85D3-D273-43A7-80D6-934177A1102C}" srcId="{FEF6623F-EA42-4651-8297-681346701AB5}" destId="{858AF143-7A3E-4926-BF03-55E37F4F3E31}" srcOrd="0" destOrd="0" parTransId="{938C78C4-7322-403A-8573-E96927D5CA4A}" sibTransId="{71F9CC82-598E-4C8A-8CDF-A9FE06073051}"/>
    <dgm:cxn modelId="{C5A48A23-D4EA-4E27-A93D-D1FB9A0590FA}" srcId="{946F4930-8C9A-4460-9AC9-A9B285CBE13F}" destId="{FEF6623F-EA42-4651-8297-681346701AB5}" srcOrd="0" destOrd="0" parTransId="{42749185-F439-4379-84EF-F09899900101}" sibTransId="{96519024-1C9B-4578-91AA-7106EDB97AA0}"/>
    <dgm:cxn modelId="{12469653-DB86-4FDC-86AC-B374E4C8A3BF}" type="presOf" srcId="{210BDD72-7982-4407-BC19-83E7CAB69D6F}" destId="{D43395D4-143C-48B3-990F-6AC38A3DC54A}" srcOrd="0" destOrd="0" presId="urn:microsoft.com/office/officeart/2005/8/layout/vList2"/>
    <dgm:cxn modelId="{4DB69E3D-5D9B-41F7-BAB2-919BB57767C1}" type="presOf" srcId="{CDED82C2-D485-46FE-B27D-B2D4217C3B84}" destId="{F46369DF-4FC1-4EE6-9763-52A51C30F740}" srcOrd="0" destOrd="0" presId="urn:microsoft.com/office/officeart/2005/8/layout/vList2"/>
    <dgm:cxn modelId="{41CE3AF6-C9AF-4071-94F0-9334A0110F93}" type="presOf" srcId="{946F4930-8C9A-4460-9AC9-A9B285CBE13F}" destId="{C8B9AFE5-0E4B-4DC6-9B6E-E6CED97ED5CB}" srcOrd="0" destOrd="0" presId="urn:microsoft.com/office/officeart/2005/8/layout/vList2"/>
    <dgm:cxn modelId="{1C1D3981-CBD9-4EC7-9D89-ACCEA6101FAF}" type="presOf" srcId="{FEF6623F-EA42-4651-8297-681346701AB5}" destId="{A93D80E4-D44B-41B0-8D78-5105B4D612D9}" srcOrd="0" destOrd="0" presId="urn:microsoft.com/office/officeart/2005/8/layout/vList2"/>
    <dgm:cxn modelId="{4FE43E87-DA07-4D2C-A98C-DACB7E901A03}" type="presParOf" srcId="{C8B9AFE5-0E4B-4DC6-9B6E-E6CED97ED5CB}" destId="{A93D80E4-D44B-41B0-8D78-5105B4D612D9}" srcOrd="0" destOrd="0" presId="urn:microsoft.com/office/officeart/2005/8/layout/vList2"/>
    <dgm:cxn modelId="{DBB5E8DB-486E-4B41-8630-00E7804D2F1C}" type="presParOf" srcId="{C8B9AFE5-0E4B-4DC6-9B6E-E6CED97ED5CB}" destId="{9D18B0B8-8FDA-4848-8A48-3FBD70BDE922}" srcOrd="1" destOrd="0" presId="urn:microsoft.com/office/officeart/2005/8/layout/vList2"/>
    <dgm:cxn modelId="{400E17E6-02E0-4652-8F12-48AC8CE13FD3}" type="presParOf" srcId="{C8B9AFE5-0E4B-4DC6-9B6E-E6CED97ED5CB}" destId="{F46369DF-4FC1-4EE6-9763-52A51C30F740}" srcOrd="2" destOrd="0" presId="urn:microsoft.com/office/officeart/2005/8/layout/vList2"/>
    <dgm:cxn modelId="{30FE4E80-BA80-4D3E-9D8B-7EFF4DCB4CC3}" type="presParOf" srcId="{C8B9AFE5-0E4B-4DC6-9B6E-E6CED97ED5CB}" destId="{D43395D4-143C-48B3-990F-6AC38A3DC54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9C3CAB5F-119E-4B70-9B4D-97A3195F6ACA}" type="doc">
      <dgm:prSet loTypeId="urn:microsoft.com/office/officeart/2008/layout/RadialCluster" loCatId="cycle" qsTypeId="urn:microsoft.com/office/officeart/2005/8/quickstyle/simple1" qsCatId="simple" csTypeId="urn:microsoft.com/office/officeart/2005/8/colors/colorful1" csCatId="colorful" phldr="1"/>
      <dgm:spPr/>
      <dgm:t>
        <a:bodyPr/>
        <a:lstStyle/>
        <a:p>
          <a:endParaRPr lang="zh-CN" altLang="en-US"/>
        </a:p>
      </dgm:t>
    </dgm:pt>
    <dgm:pt modelId="{69093088-E2C8-4057-955C-12D266430B6A}">
      <dgm:prSet phldrT="[文本]"/>
      <dgm:spPr/>
      <dgm:t>
        <a:bodyPr/>
        <a:lstStyle/>
        <a:p>
          <a:r>
            <a:rPr lang="zh-CN" altLang="en-US" b="1" dirty="0"/>
            <a:t>经常转移的多种形式</a:t>
          </a:r>
        </a:p>
      </dgm:t>
    </dgm:pt>
    <dgm:pt modelId="{20A2831B-F07C-4958-B989-DE2A978881A6}" type="parTrans" cxnId="{518E0282-F065-4A12-B75D-373FF374AA92}">
      <dgm:prSet/>
      <dgm:spPr/>
      <dgm:t>
        <a:bodyPr/>
        <a:lstStyle/>
        <a:p>
          <a:endParaRPr lang="zh-CN" altLang="en-US"/>
        </a:p>
      </dgm:t>
    </dgm:pt>
    <dgm:pt modelId="{6E3FD9E1-F389-4CC8-9E03-587F82EDA69D}" type="sibTrans" cxnId="{518E0282-F065-4A12-B75D-373FF374AA92}">
      <dgm:prSet/>
      <dgm:spPr/>
      <dgm:t>
        <a:bodyPr/>
        <a:lstStyle/>
        <a:p>
          <a:endParaRPr lang="zh-CN" altLang="en-US"/>
        </a:p>
      </dgm:t>
    </dgm:pt>
    <dgm:pt modelId="{DAAE7269-E772-488B-B2B2-E8AD5D426712}">
      <dgm:prSet phldrT="[文本]"/>
      <dgm:spPr/>
      <dgm:t>
        <a:bodyPr/>
        <a:lstStyle/>
        <a:p>
          <a:r>
            <a:rPr lang="zh-CN" altLang="en-US" dirty="0"/>
            <a:t>所得税、财产税等</a:t>
          </a:r>
        </a:p>
      </dgm:t>
    </dgm:pt>
    <dgm:pt modelId="{58AFD837-4688-4ECD-B6F0-8842D182314A}" type="parTrans" cxnId="{4C8A996B-F833-4811-8560-94C313883581}">
      <dgm:prSet/>
      <dgm:spPr/>
      <dgm:t>
        <a:bodyPr/>
        <a:lstStyle/>
        <a:p>
          <a:endParaRPr lang="zh-CN" altLang="en-US"/>
        </a:p>
      </dgm:t>
    </dgm:pt>
    <dgm:pt modelId="{1E81EFAB-1831-4BD4-A8AF-3F70878D743D}" type="sibTrans" cxnId="{4C8A996B-F833-4811-8560-94C313883581}">
      <dgm:prSet/>
      <dgm:spPr/>
      <dgm:t>
        <a:bodyPr/>
        <a:lstStyle/>
        <a:p>
          <a:endParaRPr lang="zh-CN" altLang="en-US"/>
        </a:p>
      </dgm:t>
    </dgm:pt>
    <dgm:pt modelId="{3EEF99F4-B98B-4FA4-B2D0-67132B43350E}">
      <dgm:prSet phldrT="[文本]"/>
      <dgm:spPr/>
      <dgm:t>
        <a:bodyPr/>
        <a:lstStyle/>
        <a:p>
          <a:r>
            <a:rPr lang="zh-CN" altLang="en-US" dirty="0"/>
            <a:t>社会缴款和社会福利</a:t>
          </a:r>
        </a:p>
      </dgm:t>
    </dgm:pt>
    <dgm:pt modelId="{D7216C00-227C-4636-A45C-C183EAB40AB2}" type="parTrans" cxnId="{AA45E68B-A5C6-488C-AD77-3D600F49C849}">
      <dgm:prSet/>
      <dgm:spPr/>
      <dgm:t>
        <a:bodyPr/>
        <a:lstStyle/>
        <a:p>
          <a:endParaRPr lang="zh-CN" altLang="en-US"/>
        </a:p>
      </dgm:t>
    </dgm:pt>
    <dgm:pt modelId="{19660AE5-CF4A-4114-92FE-042C05963350}" type="sibTrans" cxnId="{AA45E68B-A5C6-488C-AD77-3D600F49C849}">
      <dgm:prSet/>
      <dgm:spPr/>
      <dgm:t>
        <a:bodyPr/>
        <a:lstStyle/>
        <a:p>
          <a:endParaRPr lang="zh-CN" altLang="en-US"/>
        </a:p>
      </dgm:t>
    </dgm:pt>
    <dgm:pt modelId="{F9995168-3A4F-49F8-BBA5-7D31E4D166ED}">
      <dgm:prSet phldrT="[文本]"/>
      <dgm:spPr/>
      <dgm:t>
        <a:bodyPr/>
        <a:lstStyle/>
        <a:p>
          <a:r>
            <a:rPr lang="zh-CN" altLang="en-US" dirty="0"/>
            <a:t>其他经常转移</a:t>
          </a:r>
        </a:p>
      </dgm:t>
    </dgm:pt>
    <dgm:pt modelId="{44FD45EA-540F-4DA7-85C9-68DF3293E696}" type="parTrans" cxnId="{0F208C13-0084-412A-9CE1-6C657C8594EB}">
      <dgm:prSet/>
      <dgm:spPr/>
      <dgm:t>
        <a:bodyPr/>
        <a:lstStyle/>
        <a:p>
          <a:endParaRPr lang="zh-CN" altLang="en-US"/>
        </a:p>
      </dgm:t>
    </dgm:pt>
    <dgm:pt modelId="{C454EACD-9B0F-49FC-893B-53105B644600}" type="sibTrans" cxnId="{0F208C13-0084-412A-9CE1-6C657C8594EB}">
      <dgm:prSet/>
      <dgm:spPr/>
      <dgm:t>
        <a:bodyPr/>
        <a:lstStyle/>
        <a:p>
          <a:endParaRPr lang="zh-CN" altLang="en-US"/>
        </a:p>
      </dgm:t>
    </dgm:pt>
    <dgm:pt modelId="{421A1880-B502-4ACD-8AF7-B2BABBF35509}" type="pres">
      <dgm:prSet presAssocID="{9C3CAB5F-119E-4B70-9B4D-97A3195F6ACA}" presName="Name0" presStyleCnt="0">
        <dgm:presLayoutVars>
          <dgm:chMax val="1"/>
          <dgm:chPref val="1"/>
          <dgm:dir/>
          <dgm:animOne val="branch"/>
          <dgm:animLvl val="lvl"/>
        </dgm:presLayoutVars>
      </dgm:prSet>
      <dgm:spPr/>
      <dgm:t>
        <a:bodyPr/>
        <a:lstStyle/>
        <a:p>
          <a:endParaRPr lang="zh-CN" altLang="en-US"/>
        </a:p>
      </dgm:t>
    </dgm:pt>
    <dgm:pt modelId="{68E0FF63-3FC1-41B0-AB91-4D41F64D754D}" type="pres">
      <dgm:prSet presAssocID="{69093088-E2C8-4057-955C-12D266430B6A}" presName="singleCycle" presStyleCnt="0"/>
      <dgm:spPr/>
    </dgm:pt>
    <dgm:pt modelId="{3D1D458F-25A2-4E5B-ABDA-91F49EBE91B0}" type="pres">
      <dgm:prSet presAssocID="{69093088-E2C8-4057-955C-12D266430B6A}" presName="singleCenter" presStyleLbl="node1" presStyleIdx="0" presStyleCnt="4" custScaleX="108719">
        <dgm:presLayoutVars>
          <dgm:chMax val="7"/>
          <dgm:chPref val="7"/>
        </dgm:presLayoutVars>
      </dgm:prSet>
      <dgm:spPr/>
      <dgm:t>
        <a:bodyPr/>
        <a:lstStyle/>
        <a:p>
          <a:endParaRPr lang="zh-CN" altLang="en-US"/>
        </a:p>
      </dgm:t>
    </dgm:pt>
    <dgm:pt modelId="{4B78DDCF-BBF0-40B9-BF80-BF6EF33C2439}" type="pres">
      <dgm:prSet presAssocID="{58AFD837-4688-4ECD-B6F0-8842D182314A}" presName="Name56" presStyleLbl="parChTrans1D2" presStyleIdx="0" presStyleCnt="3"/>
      <dgm:spPr/>
      <dgm:t>
        <a:bodyPr/>
        <a:lstStyle/>
        <a:p>
          <a:endParaRPr lang="zh-CN" altLang="en-US"/>
        </a:p>
      </dgm:t>
    </dgm:pt>
    <dgm:pt modelId="{9DE5CA2B-383B-4BEA-9EF5-9612C53C92BE}" type="pres">
      <dgm:prSet presAssocID="{DAAE7269-E772-488B-B2B2-E8AD5D426712}" presName="text0" presStyleLbl="node1" presStyleIdx="1" presStyleCnt="4">
        <dgm:presLayoutVars>
          <dgm:bulletEnabled val="1"/>
        </dgm:presLayoutVars>
      </dgm:prSet>
      <dgm:spPr/>
      <dgm:t>
        <a:bodyPr/>
        <a:lstStyle/>
        <a:p>
          <a:endParaRPr lang="zh-CN" altLang="en-US"/>
        </a:p>
      </dgm:t>
    </dgm:pt>
    <dgm:pt modelId="{22360244-243F-4C10-A8AA-09F23CEE2956}" type="pres">
      <dgm:prSet presAssocID="{D7216C00-227C-4636-A45C-C183EAB40AB2}" presName="Name56" presStyleLbl="parChTrans1D2" presStyleIdx="1" presStyleCnt="3"/>
      <dgm:spPr/>
      <dgm:t>
        <a:bodyPr/>
        <a:lstStyle/>
        <a:p>
          <a:endParaRPr lang="zh-CN" altLang="en-US"/>
        </a:p>
      </dgm:t>
    </dgm:pt>
    <dgm:pt modelId="{E68E8F0E-3BAB-4F1C-86C3-2C8E633156CD}" type="pres">
      <dgm:prSet presAssocID="{3EEF99F4-B98B-4FA4-B2D0-67132B43350E}" presName="text0" presStyleLbl="node1" presStyleIdx="2" presStyleCnt="4" custScaleX="125428">
        <dgm:presLayoutVars>
          <dgm:bulletEnabled val="1"/>
        </dgm:presLayoutVars>
      </dgm:prSet>
      <dgm:spPr/>
      <dgm:t>
        <a:bodyPr/>
        <a:lstStyle/>
        <a:p>
          <a:endParaRPr lang="zh-CN" altLang="en-US"/>
        </a:p>
      </dgm:t>
    </dgm:pt>
    <dgm:pt modelId="{AC05CD3A-B5C9-40BA-BD69-75991EA88CBF}" type="pres">
      <dgm:prSet presAssocID="{44FD45EA-540F-4DA7-85C9-68DF3293E696}" presName="Name56" presStyleLbl="parChTrans1D2" presStyleIdx="2" presStyleCnt="3"/>
      <dgm:spPr/>
      <dgm:t>
        <a:bodyPr/>
        <a:lstStyle/>
        <a:p>
          <a:endParaRPr lang="zh-CN" altLang="en-US"/>
        </a:p>
      </dgm:t>
    </dgm:pt>
    <dgm:pt modelId="{1775BB2C-F171-4564-A080-7815112C3DCD}" type="pres">
      <dgm:prSet presAssocID="{F9995168-3A4F-49F8-BBA5-7D31E4D166ED}" presName="text0" presStyleLbl="node1" presStyleIdx="3" presStyleCnt="4">
        <dgm:presLayoutVars>
          <dgm:bulletEnabled val="1"/>
        </dgm:presLayoutVars>
      </dgm:prSet>
      <dgm:spPr/>
      <dgm:t>
        <a:bodyPr/>
        <a:lstStyle/>
        <a:p>
          <a:endParaRPr lang="zh-CN" altLang="en-US"/>
        </a:p>
      </dgm:t>
    </dgm:pt>
  </dgm:ptLst>
  <dgm:cxnLst>
    <dgm:cxn modelId="{144853AA-94EC-404D-A44C-2B3FB39FF741}" type="presOf" srcId="{69093088-E2C8-4057-955C-12D266430B6A}" destId="{3D1D458F-25A2-4E5B-ABDA-91F49EBE91B0}" srcOrd="0" destOrd="0" presId="urn:microsoft.com/office/officeart/2008/layout/RadialCluster"/>
    <dgm:cxn modelId="{4C8A996B-F833-4811-8560-94C313883581}" srcId="{69093088-E2C8-4057-955C-12D266430B6A}" destId="{DAAE7269-E772-488B-B2B2-E8AD5D426712}" srcOrd="0" destOrd="0" parTransId="{58AFD837-4688-4ECD-B6F0-8842D182314A}" sibTransId="{1E81EFAB-1831-4BD4-A8AF-3F70878D743D}"/>
    <dgm:cxn modelId="{518E0282-F065-4A12-B75D-373FF374AA92}" srcId="{9C3CAB5F-119E-4B70-9B4D-97A3195F6ACA}" destId="{69093088-E2C8-4057-955C-12D266430B6A}" srcOrd="0" destOrd="0" parTransId="{20A2831B-F07C-4958-B989-DE2A978881A6}" sibTransId="{6E3FD9E1-F389-4CC8-9E03-587F82EDA69D}"/>
    <dgm:cxn modelId="{0F208C13-0084-412A-9CE1-6C657C8594EB}" srcId="{69093088-E2C8-4057-955C-12D266430B6A}" destId="{F9995168-3A4F-49F8-BBA5-7D31E4D166ED}" srcOrd="2" destOrd="0" parTransId="{44FD45EA-540F-4DA7-85C9-68DF3293E696}" sibTransId="{C454EACD-9B0F-49FC-893B-53105B644600}"/>
    <dgm:cxn modelId="{69BE4DF1-C4DD-4DF0-90EE-9A514A968B63}" type="presOf" srcId="{44FD45EA-540F-4DA7-85C9-68DF3293E696}" destId="{AC05CD3A-B5C9-40BA-BD69-75991EA88CBF}" srcOrd="0" destOrd="0" presId="urn:microsoft.com/office/officeart/2008/layout/RadialCluster"/>
    <dgm:cxn modelId="{71F9DE65-96D9-4925-9C36-B304BA51499E}" type="presOf" srcId="{3EEF99F4-B98B-4FA4-B2D0-67132B43350E}" destId="{E68E8F0E-3BAB-4F1C-86C3-2C8E633156CD}" srcOrd="0" destOrd="0" presId="urn:microsoft.com/office/officeart/2008/layout/RadialCluster"/>
    <dgm:cxn modelId="{57D0C1D9-8021-4D3B-A975-03507A4F301F}" type="presOf" srcId="{58AFD837-4688-4ECD-B6F0-8842D182314A}" destId="{4B78DDCF-BBF0-40B9-BF80-BF6EF33C2439}" srcOrd="0" destOrd="0" presId="urn:microsoft.com/office/officeart/2008/layout/RadialCluster"/>
    <dgm:cxn modelId="{57D24609-8FCC-41C8-B0B5-254A1DC6AF03}" type="presOf" srcId="{F9995168-3A4F-49F8-BBA5-7D31E4D166ED}" destId="{1775BB2C-F171-4564-A080-7815112C3DCD}" srcOrd="0" destOrd="0" presId="urn:microsoft.com/office/officeart/2008/layout/RadialCluster"/>
    <dgm:cxn modelId="{AA45E68B-A5C6-488C-AD77-3D600F49C849}" srcId="{69093088-E2C8-4057-955C-12D266430B6A}" destId="{3EEF99F4-B98B-4FA4-B2D0-67132B43350E}" srcOrd="1" destOrd="0" parTransId="{D7216C00-227C-4636-A45C-C183EAB40AB2}" sibTransId="{19660AE5-CF4A-4114-92FE-042C05963350}"/>
    <dgm:cxn modelId="{4FC31D9F-C259-4962-8FAC-561913C75A9E}" type="presOf" srcId="{DAAE7269-E772-488B-B2B2-E8AD5D426712}" destId="{9DE5CA2B-383B-4BEA-9EF5-9612C53C92BE}" srcOrd="0" destOrd="0" presId="urn:microsoft.com/office/officeart/2008/layout/RadialCluster"/>
    <dgm:cxn modelId="{B87C6487-D315-4AF4-9E15-16E791651720}" type="presOf" srcId="{D7216C00-227C-4636-A45C-C183EAB40AB2}" destId="{22360244-243F-4C10-A8AA-09F23CEE2956}" srcOrd="0" destOrd="0" presId="urn:microsoft.com/office/officeart/2008/layout/RadialCluster"/>
    <dgm:cxn modelId="{76C34A0A-23CC-4139-9159-1CA62663F54F}" type="presOf" srcId="{9C3CAB5F-119E-4B70-9B4D-97A3195F6ACA}" destId="{421A1880-B502-4ACD-8AF7-B2BABBF35509}" srcOrd="0" destOrd="0" presId="urn:microsoft.com/office/officeart/2008/layout/RadialCluster"/>
    <dgm:cxn modelId="{579A1456-9673-4DC7-8D0B-FBB7D867C5EE}" type="presParOf" srcId="{421A1880-B502-4ACD-8AF7-B2BABBF35509}" destId="{68E0FF63-3FC1-41B0-AB91-4D41F64D754D}" srcOrd="0" destOrd="0" presId="urn:microsoft.com/office/officeart/2008/layout/RadialCluster"/>
    <dgm:cxn modelId="{AEF0C10B-A9C3-4A17-8B04-2FD7DE49F78D}" type="presParOf" srcId="{68E0FF63-3FC1-41B0-AB91-4D41F64D754D}" destId="{3D1D458F-25A2-4E5B-ABDA-91F49EBE91B0}" srcOrd="0" destOrd="0" presId="urn:microsoft.com/office/officeart/2008/layout/RadialCluster"/>
    <dgm:cxn modelId="{4BF8425A-C13E-4206-8ED7-3F702E19093D}" type="presParOf" srcId="{68E0FF63-3FC1-41B0-AB91-4D41F64D754D}" destId="{4B78DDCF-BBF0-40B9-BF80-BF6EF33C2439}" srcOrd="1" destOrd="0" presId="urn:microsoft.com/office/officeart/2008/layout/RadialCluster"/>
    <dgm:cxn modelId="{BF55956A-3AB4-47BB-9781-8652FAABD212}" type="presParOf" srcId="{68E0FF63-3FC1-41B0-AB91-4D41F64D754D}" destId="{9DE5CA2B-383B-4BEA-9EF5-9612C53C92BE}" srcOrd="2" destOrd="0" presId="urn:microsoft.com/office/officeart/2008/layout/RadialCluster"/>
    <dgm:cxn modelId="{7D5A1D2C-153D-4B58-BE94-E1B7E160B2BE}" type="presParOf" srcId="{68E0FF63-3FC1-41B0-AB91-4D41F64D754D}" destId="{22360244-243F-4C10-A8AA-09F23CEE2956}" srcOrd="3" destOrd="0" presId="urn:microsoft.com/office/officeart/2008/layout/RadialCluster"/>
    <dgm:cxn modelId="{ED0837EF-0A3E-4E53-AB5E-DFAB6BCC6CF5}" type="presParOf" srcId="{68E0FF63-3FC1-41B0-AB91-4D41F64D754D}" destId="{E68E8F0E-3BAB-4F1C-86C3-2C8E633156CD}" srcOrd="4" destOrd="0" presId="urn:microsoft.com/office/officeart/2008/layout/RadialCluster"/>
    <dgm:cxn modelId="{3C987FCF-9F5B-4013-B74A-66C7C4AAF509}" type="presParOf" srcId="{68E0FF63-3FC1-41B0-AB91-4D41F64D754D}" destId="{AC05CD3A-B5C9-40BA-BD69-75991EA88CBF}" srcOrd="5" destOrd="0" presId="urn:microsoft.com/office/officeart/2008/layout/RadialCluster"/>
    <dgm:cxn modelId="{DFCD171A-3591-4BC9-BDB9-2B7B8B7137DE}" type="presParOf" srcId="{68E0FF63-3FC1-41B0-AB91-4D41F64D754D}" destId="{1775BB2C-F171-4564-A080-7815112C3DCD}" srcOrd="6" destOrd="0" presId="urn:microsoft.com/office/officeart/2008/layout/Radial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73FD6D5-30F0-4D12-89F8-E05D41A6DCB9}"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zh-CN" altLang="en-US"/>
        </a:p>
      </dgm:t>
    </dgm:pt>
    <dgm:pt modelId="{E85A8EE6-0551-43D4-A04D-DF4FFA1C9B29}">
      <dgm:prSet phldrT="[文本]" custT="1"/>
      <dgm:spPr/>
      <dgm:t>
        <a:bodyPr/>
        <a:lstStyle/>
        <a:p>
          <a:r>
            <a:rPr lang="zh-CN" altLang="en-US" sz="1800" dirty="0"/>
            <a:t>从形态构成上看，城镇居民可支配收入只有价值一种形态。而农民纯收入的实际形态有两种，一种是价值形态，另一种是实物形态。</a:t>
          </a:r>
        </a:p>
      </dgm:t>
    </dgm:pt>
    <dgm:pt modelId="{2CC54D07-B9C9-4590-8F1B-43FFAFB74A46}" type="parTrans" cxnId="{CB3B0F9E-E115-4C5A-8340-D99ACED23BC3}">
      <dgm:prSet/>
      <dgm:spPr/>
      <dgm:t>
        <a:bodyPr/>
        <a:lstStyle/>
        <a:p>
          <a:endParaRPr lang="zh-CN" altLang="en-US"/>
        </a:p>
      </dgm:t>
    </dgm:pt>
    <dgm:pt modelId="{DB5AD8E5-D4A4-4DDA-8317-40CD7A825E1D}" type="sibTrans" cxnId="{CB3B0F9E-E115-4C5A-8340-D99ACED23BC3}">
      <dgm:prSet/>
      <dgm:spPr/>
      <dgm:t>
        <a:bodyPr/>
        <a:lstStyle/>
        <a:p>
          <a:endParaRPr lang="zh-CN" altLang="en-US"/>
        </a:p>
      </dgm:t>
    </dgm:pt>
    <dgm:pt modelId="{D9792418-6756-4711-8469-830773CF381F}">
      <dgm:prSet phldrT="[文本]" custT="1"/>
      <dgm:spPr/>
      <dgm:t>
        <a:bodyPr/>
        <a:lstStyle/>
        <a:p>
          <a:r>
            <a:rPr lang="zh-CN" altLang="en-US" sz="1800" dirty="0"/>
            <a:t>从可支配的内容看，城镇居民可支配收入是全部用于安排日常生活的收入。而农民纯收入除了用做生活消费，其中有相当一部分要留做追加的生产费基金。</a:t>
          </a:r>
        </a:p>
      </dgm:t>
    </dgm:pt>
    <dgm:pt modelId="{0354ABAF-0F6C-4146-8B01-DCCE1D650546}" type="parTrans" cxnId="{B4970E96-45C4-421E-BF36-48606C62586A}">
      <dgm:prSet/>
      <dgm:spPr/>
      <dgm:t>
        <a:bodyPr/>
        <a:lstStyle/>
        <a:p>
          <a:endParaRPr lang="zh-CN" altLang="en-US"/>
        </a:p>
      </dgm:t>
    </dgm:pt>
    <dgm:pt modelId="{021F878E-D26C-42DF-A72C-18B309437E93}" type="sibTrans" cxnId="{B4970E96-45C4-421E-BF36-48606C62586A}">
      <dgm:prSet/>
      <dgm:spPr/>
      <dgm:t>
        <a:bodyPr/>
        <a:lstStyle/>
        <a:p>
          <a:endParaRPr lang="zh-CN" altLang="en-US"/>
        </a:p>
      </dgm:t>
    </dgm:pt>
    <dgm:pt modelId="{BB2ABC1C-B14B-4149-955A-C45014495CF8}">
      <dgm:prSet phldrT="[文本]" custT="1"/>
      <dgm:spPr/>
      <dgm:t>
        <a:bodyPr/>
        <a:lstStyle/>
        <a:p>
          <a:r>
            <a:rPr lang="zh-CN" altLang="en-US" sz="1800" dirty="0"/>
            <a:t>从再分配的转移收支看，农村居民是转移性收入扣除赠送农村内部亲友支出，城镇居民是转移性收入扣除交纳个人所得税和个人交纳的社会保障支出。</a:t>
          </a:r>
        </a:p>
      </dgm:t>
    </dgm:pt>
    <dgm:pt modelId="{E5F6C72C-5DA7-4C39-AFD5-6389AE821C99}" type="parTrans" cxnId="{70FE89D5-CADB-457A-A70E-B0105D08C414}">
      <dgm:prSet/>
      <dgm:spPr/>
      <dgm:t>
        <a:bodyPr/>
        <a:lstStyle/>
        <a:p>
          <a:endParaRPr lang="zh-CN" altLang="en-US"/>
        </a:p>
      </dgm:t>
    </dgm:pt>
    <dgm:pt modelId="{E2BC6911-A96A-49F7-BBB3-D0841757D6F8}" type="sibTrans" cxnId="{70FE89D5-CADB-457A-A70E-B0105D08C414}">
      <dgm:prSet/>
      <dgm:spPr/>
      <dgm:t>
        <a:bodyPr/>
        <a:lstStyle/>
        <a:p>
          <a:endParaRPr lang="zh-CN" altLang="en-US"/>
        </a:p>
      </dgm:t>
    </dgm:pt>
    <dgm:pt modelId="{6104E51F-4DFD-455F-B9C5-F48E737D80AA}" type="pres">
      <dgm:prSet presAssocID="{B73FD6D5-30F0-4D12-89F8-E05D41A6DCB9}" presName="linear" presStyleCnt="0">
        <dgm:presLayoutVars>
          <dgm:dir/>
          <dgm:animLvl val="lvl"/>
          <dgm:resizeHandles val="exact"/>
        </dgm:presLayoutVars>
      </dgm:prSet>
      <dgm:spPr/>
      <dgm:t>
        <a:bodyPr/>
        <a:lstStyle/>
        <a:p>
          <a:endParaRPr lang="zh-CN" altLang="en-US"/>
        </a:p>
      </dgm:t>
    </dgm:pt>
    <dgm:pt modelId="{7E043811-AC6F-4C2D-8E2E-B2AB2B564963}" type="pres">
      <dgm:prSet presAssocID="{E85A8EE6-0551-43D4-A04D-DF4FFA1C9B29}" presName="parentLin" presStyleCnt="0"/>
      <dgm:spPr/>
    </dgm:pt>
    <dgm:pt modelId="{C2C6E141-D009-46A0-9D9A-966F5BEEB041}" type="pres">
      <dgm:prSet presAssocID="{E85A8EE6-0551-43D4-A04D-DF4FFA1C9B29}" presName="parentLeftMargin" presStyleLbl="node1" presStyleIdx="0" presStyleCnt="3"/>
      <dgm:spPr/>
      <dgm:t>
        <a:bodyPr/>
        <a:lstStyle/>
        <a:p>
          <a:endParaRPr lang="zh-CN" altLang="en-US"/>
        </a:p>
      </dgm:t>
    </dgm:pt>
    <dgm:pt modelId="{0BBBE8A2-C91B-42B1-9668-3FAE8F7DD35F}" type="pres">
      <dgm:prSet presAssocID="{E85A8EE6-0551-43D4-A04D-DF4FFA1C9B29}" presName="parentText" presStyleLbl="node1" presStyleIdx="0" presStyleCnt="3" custScaleX="105215" custScaleY="284501">
        <dgm:presLayoutVars>
          <dgm:chMax val="0"/>
          <dgm:bulletEnabled val="1"/>
        </dgm:presLayoutVars>
      </dgm:prSet>
      <dgm:spPr/>
      <dgm:t>
        <a:bodyPr/>
        <a:lstStyle/>
        <a:p>
          <a:endParaRPr lang="zh-CN" altLang="en-US"/>
        </a:p>
      </dgm:t>
    </dgm:pt>
    <dgm:pt modelId="{F891446B-9FFF-4CB4-9E96-C1625355729F}" type="pres">
      <dgm:prSet presAssocID="{E85A8EE6-0551-43D4-A04D-DF4FFA1C9B29}" presName="negativeSpace" presStyleCnt="0"/>
      <dgm:spPr/>
    </dgm:pt>
    <dgm:pt modelId="{9EA54441-838C-4F55-95B2-4D6EBC98076A}" type="pres">
      <dgm:prSet presAssocID="{E85A8EE6-0551-43D4-A04D-DF4FFA1C9B29}" presName="childText" presStyleLbl="conFgAcc1" presStyleIdx="0" presStyleCnt="3">
        <dgm:presLayoutVars>
          <dgm:bulletEnabled val="1"/>
        </dgm:presLayoutVars>
      </dgm:prSet>
      <dgm:spPr/>
    </dgm:pt>
    <dgm:pt modelId="{8CEE7E69-C014-422D-93D8-E69E0A03C49D}" type="pres">
      <dgm:prSet presAssocID="{DB5AD8E5-D4A4-4DDA-8317-40CD7A825E1D}" presName="spaceBetweenRectangles" presStyleCnt="0"/>
      <dgm:spPr/>
    </dgm:pt>
    <dgm:pt modelId="{0D534F31-701A-4619-BECA-B5F573ED5B3B}" type="pres">
      <dgm:prSet presAssocID="{D9792418-6756-4711-8469-830773CF381F}" presName="parentLin" presStyleCnt="0"/>
      <dgm:spPr/>
    </dgm:pt>
    <dgm:pt modelId="{7873AB28-FD4E-4725-BD55-BD489306003A}" type="pres">
      <dgm:prSet presAssocID="{D9792418-6756-4711-8469-830773CF381F}" presName="parentLeftMargin" presStyleLbl="node1" presStyleIdx="0" presStyleCnt="3"/>
      <dgm:spPr/>
      <dgm:t>
        <a:bodyPr/>
        <a:lstStyle/>
        <a:p>
          <a:endParaRPr lang="zh-CN" altLang="en-US"/>
        </a:p>
      </dgm:t>
    </dgm:pt>
    <dgm:pt modelId="{A778C4F7-BB0B-461F-9619-C2C2C14BCB23}" type="pres">
      <dgm:prSet presAssocID="{D9792418-6756-4711-8469-830773CF381F}" presName="parentText" presStyleLbl="node1" presStyleIdx="1" presStyleCnt="3" custScaleX="106680" custScaleY="289007">
        <dgm:presLayoutVars>
          <dgm:chMax val="0"/>
          <dgm:bulletEnabled val="1"/>
        </dgm:presLayoutVars>
      </dgm:prSet>
      <dgm:spPr/>
      <dgm:t>
        <a:bodyPr/>
        <a:lstStyle/>
        <a:p>
          <a:endParaRPr lang="zh-CN" altLang="en-US"/>
        </a:p>
      </dgm:t>
    </dgm:pt>
    <dgm:pt modelId="{2C4CA104-81C0-4B43-BCC1-0DE4553B101F}" type="pres">
      <dgm:prSet presAssocID="{D9792418-6756-4711-8469-830773CF381F}" presName="negativeSpace" presStyleCnt="0"/>
      <dgm:spPr/>
    </dgm:pt>
    <dgm:pt modelId="{92A0FAB3-FAF2-44FB-B956-74B0DEB88BE8}" type="pres">
      <dgm:prSet presAssocID="{D9792418-6756-4711-8469-830773CF381F}" presName="childText" presStyleLbl="conFgAcc1" presStyleIdx="1" presStyleCnt="3">
        <dgm:presLayoutVars>
          <dgm:bulletEnabled val="1"/>
        </dgm:presLayoutVars>
      </dgm:prSet>
      <dgm:spPr/>
    </dgm:pt>
    <dgm:pt modelId="{6DDAF61B-3011-4BC8-B2D6-06691BB0DD64}" type="pres">
      <dgm:prSet presAssocID="{021F878E-D26C-42DF-A72C-18B309437E93}" presName="spaceBetweenRectangles" presStyleCnt="0"/>
      <dgm:spPr/>
    </dgm:pt>
    <dgm:pt modelId="{93BC5124-D7D8-4ADE-AAB3-987F187A5F6A}" type="pres">
      <dgm:prSet presAssocID="{BB2ABC1C-B14B-4149-955A-C45014495CF8}" presName="parentLin" presStyleCnt="0"/>
      <dgm:spPr/>
    </dgm:pt>
    <dgm:pt modelId="{DBB1DDEA-551C-444E-912A-0E49E2381916}" type="pres">
      <dgm:prSet presAssocID="{BB2ABC1C-B14B-4149-955A-C45014495CF8}" presName="parentLeftMargin" presStyleLbl="node1" presStyleIdx="1" presStyleCnt="3"/>
      <dgm:spPr/>
      <dgm:t>
        <a:bodyPr/>
        <a:lstStyle/>
        <a:p>
          <a:endParaRPr lang="zh-CN" altLang="en-US"/>
        </a:p>
      </dgm:t>
    </dgm:pt>
    <dgm:pt modelId="{4742AC3E-8BE0-4B9D-8A7C-9368A650C94F}" type="pres">
      <dgm:prSet presAssocID="{BB2ABC1C-B14B-4149-955A-C45014495CF8}" presName="parentText" presStyleLbl="node1" presStyleIdx="2" presStyleCnt="3" custScaleX="106314" custScaleY="314970">
        <dgm:presLayoutVars>
          <dgm:chMax val="0"/>
          <dgm:bulletEnabled val="1"/>
        </dgm:presLayoutVars>
      </dgm:prSet>
      <dgm:spPr/>
      <dgm:t>
        <a:bodyPr/>
        <a:lstStyle/>
        <a:p>
          <a:endParaRPr lang="zh-CN" altLang="en-US"/>
        </a:p>
      </dgm:t>
    </dgm:pt>
    <dgm:pt modelId="{21B1CEF7-80B7-4372-99D9-3C5D31962BA9}" type="pres">
      <dgm:prSet presAssocID="{BB2ABC1C-B14B-4149-955A-C45014495CF8}" presName="negativeSpace" presStyleCnt="0"/>
      <dgm:spPr/>
    </dgm:pt>
    <dgm:pt modelId="{6485CD4E-DA76-4878-B90B-1018357F216A}" type="pres">
      <dgm:prSet presAssocID="{BB2ABC1C-B14B-4149-955A-C45014495CF8}" presName="childText" presStyleLbl="conFgAcc1" presStyleIdx="2" presStyleCnt="3">
        <dgm:presLayoutVars>
          <dgm:bulletEnabled val="1"/>
        </dgm:presLayoutVars>
      </dgm:prSet>
      <dgm:spPr/>
    </dgm:pt>
  </dgm:ptLst>
  <dgm:cxnLst>
    <dgm:cxn modelId="{3C064277-7B3C-441C-BBE7-C4D6B7EA2525}" type="presOf" srcId="{D9792418-6756-4711-8469-830773CF381F}" destId="{7873AB28-FD4E-4725-BD55-BD489306003A}" srcOrd="0" destOrd="0" presId="urn:microsoft.com/office/officeart/2005/8/layout/list1"/>
    <dgm:cxn modelId="{BBE16826-3816-4021-B586-536772D14630}" type="presOf" srcId="{E85A8EE6-0551-43D4-A04D-DF4FFA1C9B29}" destId="{0BBBE8A2-C91B-42B1-9668-3FAE8F7DD35F}" srcOrd="1" destOrd="0" presId="urn:microsoft.com/office/officeart/2005/8/layout/list1"/>
    <dgm:cxn modelId="{AA3E9C14-B3DB-4661-95C9-1FB9D1E5A16B}" type="presOf" srcId="{BB2ABC1C-B14B-4149-955A-C45014495CF8}" destId="{DBB1DDEA-551C-444E-912A-0E49E2381916}" srcOrd="0" destOrd="0" presId="urn:microsoft.com/office/officeart/2005/8/layout/list1"/>
    <dgm:cxn modelId="{E0A3F638-335C-4EC9-BD05-13E1D9AF37D5}" type="presOf" srcId="{D9792418-6756-4711-8469-830773CF381F}" destId="{A778C4F7-BB0B-461F-9619-C2C2C14BCB23}" srcOrd="1" destOrd="0" presId="urn:microsoft.com/office/officeart/2005/8/layout/list1"/>
    <dgm:cxn modelId="{70FE89D5-CADB-457A-A70E-B0105D08C414}" srcId="{B73FD6D5-30F0-4D12-89F8-E05D41A6DCB9}" destId="{BB2ABC1C-B14B-4149-955A-C45014495CF8}" srcOrd="2" destOrd="0" parTransId="{E5F6C72C-5DA7-4C39-AFD5-6389AE821C99}" sibTransId="{E2BC6911-A96A-49F7-BBB3-D0841757D6F8}"/>
    <dgm:cxn modelId="{B4970E96-45C4-421E-BF36-48606C62586A}" srcId="{B73FD6D5-30F0-4D12-89F8-E05D41A6DCB9}" destId="{D9792418-6756-4711-8469-830773CF381F}" srcOrd="1" destOrd="0" parTransId="{0354ABAF-0F6C-4146-8B01-DCCE1D650546}" sibTransId="{021F878E-D26C-42DF-A72C-18B309437E93}"/>
    <dgm:cxn modelId="{04D0712E-D095-4C81-A9F8-266467543C25}" type="presOf" srcId="{BB2ABC1C-B14B-4149-955A-C45014495CF8}" destId="{4742AC3E-8BE0-4B9D-8A7C-9368A650C94F}" srcOrd="1" destOrd="0" presId="urn:microsoft.com/office/officeart/2005/8/layout/list1"/>
    <dgm:cxn modelId="{7B25D72A-CE1F-42FA-8DBC-7EBC96E2A59B}" type="presOf" srcId="{B73FD6D5-30F0-4D12-89F8-E05D41A6DCB9}" destId="{6104E51F-4DFD-455F-B9C5-F48E737D80AA}" srcOrd="0" destOrd="0" presId="urn:microsoft.com/office/officeart/2005/8/layout/list1"/>
    <dgm:cxn modelId="{A9BF09CA-4068-4B6C-AFF3-622152A34969}" type="presOf" srcId="{E85A8EE6-0551-43D4-A04D-DF4FFA1C9B29}" destId="{C2C6E141-D009-46A0-9D9A-966F5BEEB041}" srcOrd="0" destOrd="0" presId="urn:microsoft.com/office/officeart/2005/8/layout/list1"/>
    <dgm:cxn modelId="{CB3B0F9E-E115-4C5A-8340-D99ACED23BC3}" srcId="{B73FD6D5-30F0-4D12-89F8-E05D41A6DCB9}" destId="{E85A8EE6-0551-43D4-A04D-DF4FFA1C9B29}" srcOrd="0" destOrd="0" parTransId="{2CC54D07-B9C9-4590-8F1B-43FFAFB74A46}" sibTransId="{DB5AD8E5-D4A4-4DDA-8317-40CD7A825E1D}"/>
    <dgm:cxn modelId="{C5961F92-938B-4C12-960E-ED17131BEBCD}" type="presParOf" srcId="{6104E51F-4DFD-455F-B9C5-F48E737D80AA}" destId="{7E043811-AC6F-4C2D-8E2E-B2AB2B564963}" srcOrd="0" destOrd="0" presId="urn:microsoft.com/office/officeart/2005/8/layout/list1"/>
    <dgm:cxn modelId="{62D3AF09-5B78-4B3D-A080-59A579E88254}" type="presParOf" srcId="{7E043811-AC6F-4C2D-8E2E-B2AB2B564963}" destId="{C2C6E141-D009-46A0-9D9A-966F5BEEB041}" srcOrd="0" destOrd="0" presId="urn:microsoft.com/office/officeart/2005/8/layout/list1"/>
    <dgm:cxn modelId="{3C9B0745-3B17-423A-B004-991D955D04C7}" type="presParOf" srcId="{7E043811-AC6F-4C2D-8E2E-B2AB2B564963}" destId="{0BBBE8A2-C91B-42B1-9668-3FAE8F7DD35F}" srcOrd="1" destOrd="0" presId="urn:microsoft.com/office/officeart/2005/8/layout/list1"/>
    <dgm:cxn modelId="{41D09AA0-C882-482F-B8BC-F8549A073355}" type="presParOf" srcId="{6104E51F-4DFD-455F-B9C5-F48E737D80AA}" destId="{F891446B-9FFF-4CB4-9E96-C1625355729F}" srcOrd="1" destOrd="0" presId="urn:microsoft.com/office/officeart/2005/8/layout/list1"/>
    <dgm:cxn modelId="{304666EC-53A9-411D-B0A6-C1FE6A18B9C1}" type="presParOf" srcId="{6104E51F-4DFD-455F-B9C5-F48E737D80AA}" destId="{9EA54441-838C-4F55-95B2-4D6EBC98076A}" srcOrd="2" destOrd="0" presId="urn:microsoft.com/office/officeart/2005/8/layout/list1"/>
    <dgm:cxn modelId="{57A7B2EE-376A-470A-B70F-7FAE1F3AFDD4}" type="presParOf" srcId="{6104E51F-4DFD-455F-B9C5-F48E737D80AA}" destId="{8CEE7E69-C014-422D-93D8-E69E0A03C49D}" srcOrd="3" destOrd="0" presId="urn:microsoft.com/office/officeart/2005/8/layout/list1"/>
    <dgm:cxn modelId="{CF7D2B49-B4CC-479D-9682-05C6812EE8D5}" type="presParOf" srcId="{6104E51F-4DFD-455F-B9C5-F48E737D80AA}" destId="{0D534F31-701A-4619-BECA-B5F573ED5B3B}" srcOrd="4" destOrd="0" presId="urn:microsoft.com/office/officeart/2005/8/layout/list1"/>
    <dgm:cxn modelId="{C3EADD00-1EE4-4CDB-BCEF-977A625DC967}" type="presParOf" srcId="{0D534F31-701A-4619-BECA-B5F573ED5B3B}" destId="{7873AB28-FD4E-4725-BD55-BD489306003A}" srcOrd="0" destOrd="0" presId="urn:microsoft.com/office/officeart/2005/8/layout/list1"/>
    <dgm:cxn modelId="{23110E4A-A2B1-4F2A-867A-400B44F668FA}" type="presParOf" srcId="{0D534F31-701A-4619-BECA-B5F573ED5B3B}" destId="{A778C4F7-BB0B-461F-9619-C2C2C14BCB23}" srcOrd="1" destOrd="0" presId="urn:microsoft.com/office/officeart/2005/8/layout/list1"/>
    <dgm:cxn modelId="{EDD72833-ABA5-4179-974D-8ECD2F07E74B}" type="presParOf" srcId="{6104E51F-4DFD-455F-B9C5-F48E737D80AA}" destId="{2C4CA104-81C0-4B43-BCC1-0DE4553B101F}" srcOrd="5" destOrd="0" presId="urn:microsoft.com/office/officeart/2005/8/layout/list1"/>
    <dgm:cxn modelId="{5A6D3C3D-759E-4679-BD37-5003A03C0B76}" type="presParOf" srcId="{6104E51F-4DFD-455F-B9C5-F48E737D80AA}" destId="{92A0FAB3-FAF2-44FB-B956-74B0DEB88BE8}" srcOrd="6" destOrd="0" presId="urn:microsoft.com/office/officeart/2005/8/layout/list1"/>
    <dgm:cxn modelId="{A49C0C98-DDE1-4BDB-B69D-D55607708C78}" type="presParOf" srcId="{6104E51F-4DFD-455F-B9C5-F48E737D80AA}" destId="{6DDAF61B-3011-4BC8-B2D6-06691BB0DD64}" srcOrd="7" destOrd="0" presId="urn:microsoft.com/office/officeart/2005/8/layout/list1"/>
    <dgm:cxn modelId="{12512E62-4240-4AC3-AD6E-3CF9A8B6DD1D}" type="presParOf" srcId="{6104E51F-4DFD-455F-B9C5-F48E737D80AA}" destId="{93BC5124-D7D8-4ADE-AAB3-987F187A5F6A}" srcOrd="8" destOrd="0" presId="urn:microsoft.com/office/officeart/2005/8/layout/list1"/>
    <dgm:cxn modelId="{FD8254F3-A754-4E08-9AB2-EBDC07A6546F}" type="presParOf" srcId="{93BC5124-D7D8-4ADE-AAB3-987F187A5F6A}" destId="{DBB1DDEA-551C-444E-912A-0E49E2381916}" srcOrd="0" destOrd="0" presId="urn:microsoft.com/office/officeart/2005/8/layout/list1"/>
    <dgm:cxn modelId="{BEF52229-51FD-460D-8B26-C1AE317002A3}" type="presParOf" srcId="{93BC5124-D7D8-4ADE-AAB3-987F187A5F6A}" destId="{4742AC3E-8BE0-4B9D-8A7C-9368A650C94F}" srcOrd="1" destOrd="0" presId="urn:microsoft.com/office/officeart/2005/8/layout/list1"/>
    <dgm:cxn modelId="{AE655B0D-DF1B-48A3-97F3-40559A5ADF7F}" type="presParOf" srcId="{6104E51F-4DFD-455F-B9C5-F48E737D80AA}" destId="{21B1CEF7-80B7-4372-99D9-3C5D31962BA9}" srcOrd="9" destOrd="0" presId="urn:microsoft.com/office/officeart/2005/8/layout/list1"/>
    <dgm:cxn modelId="{760B4E64-A096-438E-93E5-8075B5978B31}" type="presParOf" srcId="{6104E51F-4DFD-455F-B9C5-F48E737D80AA}" destId="{6485CD4E-DA76-4878-B90B-1018357F216A}"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5F22A4C7-241E-4EDA-B1A1-0EA531FBD26A}" type="doc">
      <dgm:prSet loTypeId="urn:microsoft.com/office/officeart/2008/layout/AlternatingHexagons" loCatId="list" qsTypeId="urn:microsoft.com/office/officeart/2005/8/quickstyle/simple1" qsCatId="simple" csTypeId="urn:microsoft.com/office/officeart/2005/8/colors/colorful5" csCatId="colorful" phldr="1"/>
      <dgm:spPr/>
      <dgm:t>
        <a:bodyPr/>
        <a:lstStyle/>
        <a:p>
          <a:endParaRPr lang="zh-CN" altLang="en-US"/>
        </a:p>
      </dgm:t>
    </dgm:pt>
    <dgm:pt modelId="{37796877-1609-43E3-8C16-ED93848C5530}">
      <dgm:prSet phldrT="[文本]" custT="1"/>
      <dgm:spPr/>
      <dgm:t>
        <a:bodyPr/>
        <a:lstStyle/>
        <a:p>
          <a:r>
            <a:rPr lang="zh-CN" altLang="en-US" sz="1800" b="1" dirty="0"/>
            <a:t>没有充分反映公共服务在经济发展中的作用</a:t>
          </a:r>
        </a:p>
      </dgm:t>
    </dgm:pt>
    <dgm:pt modelId="{0F73797B-4CE2-443A-A326-F7687643CF35}" type="parTrans" cxnId="{BCDB4835-3380-407D-9D8E-22FF8B8A1EFC}">
      <dgm:prSet/>
      <dgm:spPr/>
      <dgm:t>
        <a:bodyPr/>
        <a:lstStyle/>
        <a:p>
          <a:endParaRPr lang="zh-CN" altLang="en-US"/>
        </a:p>
      </dgm:t>
    </dgm:pt>
    <dgm:pt modelId="{DD01AFAB-DA11-46A4-9C28-1302DEDF74A3}" type="sibTrans" cxnId="{BCDB4835-3380-407D-9D8E-22FF8B8A1EFC}">
      <dgm:prSet/>
      <dgm:spPr/>
      <dgm:t>
        <a:bodyPr/>
        <a:lstStyle/>
        <a:p>
          <a:endParaRPr lang="zh-CN" altLang="en-US"/>
        </a:p>
      </dgm:t>
    </dgm:pt>
    <dgm:pt modelId="{2A6EF6D5-7DBA-4D0D-8BE0-8514BC800986}">
      <dgm:prSet phldrT="[文本]" custT="1"/>
      <dgm:spPr/>
      <dgm:t>
        <a:bodyPr/>
        <a:lstStyle/>
        <a:p>
          <a:r>
            <a:rPr lang="zh-CN" altLang="en-US" sz="1800" b="1" dirty="0">
              <a:solidFill>
                <a:srgbClr val="70AD47"/>
              </a:solidFill>
            </a:rPr>
            <a:t>不能反映经济发展的质量差异</a:t>
          </a:r>
        </a:p>
      </dgm:t>
    </dgm:pt>
    <dgm:pt modelId="{EFE866A6-777F-44D9-9978-490A5FC1E76A}" type="parTrans" cxnId="{A3DB1C51-2B28-48B3-8792-1E84785E60E2}">
      <dgm:prSet/>
      <dgm:spPr/>
      <dgm:t>
        <a:bodyPr/>
        <a:lstStyle/>
        <a:p>
          <a:endParaRPr lang="zh-CN" altLang="en-US"/>
        </a:p>
      </dgm:t>
    </dgm:pt>
    <dgm:pt modelId="{4F33F705-7B83-4414-8CB7-72930D9FBE89}" type="sibTrans" cxnId="{A3DB1C51-2B28-48B3-8792-1E84785E60E2}">
      <dgm:prSet/>
      <dgm:spPr/>
      <dgm:t>
        <a:bodyPr/>
        <a:lstStyle/>
        <a:p>
          <a:endParaRPr lang="zh-CN" altLang="en-US"/>
        </a:p>
      </dgm:t>
    </dgm:pt>
    <dgm:pt modelId="{CF3369F3-4B1B-4524-81F3-B40ED7D1CEAE}">
      <dgm:prSet phldrT="[文本]" custT="1"/>
      <dgm:spPr/>
      <dgm:t>
        <a:bodyPr/>
        <a:lstStyle/>
        <a:p>
          <a:r>
            <a:rPr lang="zh-CN" altLang="en-US" sz="1800" b="1" dirty="0"/>
            <a:t>不能准确地反映财富的增长</a:t>
          </a:r>
        </a:p>
      </dgm:t>
    </dgm:pt>
    <dgm:pt modelId="{0621BF92-A95C-4F4C-9E92-31C590DE8C2D}" type="parTrans" cxnId="{B7DB05A4-D320-4130-BC1A-C8AAD11F6A5E}">
      <dgm:prSet/>
      <dgm:spPr/>
      <dgm:t>
        <a:bodyPr/>
        <a:lstStyle/>
        <a:p>
          <a:endParaRPr lang="zh-CN" altLang="en-US"/>
        </a:p>
      </dgm:t>
    </dgm:pt>
    <dgm:pt modelId="{B9549B19-C6E2-4336-A7DB-C83F599299F1}" type="sibTrans" cxnId="{B7DB05A4-D320-4130-BC1A-C8AAD11F6A5E}">
      <dgm:prSet/>
      <dgm:spPr/>
      <dgm:t>
        <a:bodyPr/>
        <a:lstStyle/>
        <a:p>
          <a:endParaRPr lang="zh-CN" altLang="en-US"/>
        </a:p>
      </dgm:t>
    </dgm:pt>
    <dgm:pt modelId="{8C02999A-5F7A-4652-AA84-33485726B488}">
      <dgm:prSet phldrT="[文本]" custT="1"/>
      <dgm:spPr/>
      <dgm:t>
        <a:bodyPr/>
        <a:lstStyle/>
        <a:p>
          <a:r>
            <a:rPr lang="zh-CN" altLang="en-US" sz="1800" b="1" dirty="0">
              <a:solidFill>
                <a:srgbClr val="52CAB8"/>
              </a:solidFill>
            </a:rPr>
            <a:t>没有反映非市场性的家务劳动和志愿服务</a:t>
          </a:r>
        </a:p>
      </dgm:t>
    </dgm:pt>
    <dgm:pt modelId="{591785CB-ADAA-42AA-9369-3FC7A8C68897}" type="parTrans" cxnId="{20ABD391-B50E-47AA-8202-F4DCABD11A1A}">
      <dgm:prSet/>
      <dgm:spPr/>
      <dgm:t>
        <a:bodyPr/>
        <a:lstStyle/>
        <a:p>
          <a:endParaRPr lang="zh-CN" altLang="en-US"/>
        </a:p>
      </dgm:t>
    </dgm:pt>
    <dgm:pt modelId="{62DD958A-58BC-4B2A-B7DB-EED8E8EF26A8}" type="sibTrans" cxnId="{20ABD391-B50E-47AA-8202-F4DCABD11A1A}">
      <dgm:prSet/>
      <dgm:spPr/>
      <dgm:t>
        <a:bodyPr/>
        <a:lstStyle/>
        <a:p>
          <a:endParaRPr lang="zh-CN" altLang="en-US"/>
        </a:p>
      </dgm:t>
    </dgm:pt>
    <dgm:pt modelId="{3EB143D4-1BA2-414D-A4CD-830A5EC1B93A}" type="pres">
      <dgm:prSet presAssocID="{5F22A4C7-241E-4EDA-B1A1-0EA531FBD26A}" presName="Name0" presStyleCnt="0">
        <dgm:presLayoutVars>
          <dgm:chMax/>
          <dgm:chPref/>
          <dgm:dir/>
          <dgm:animLvl val="lvl"/>
        </dgm:presLayoutVars>
      </dgm:prSet>
      <dgm:spPr/>
      <dgm:t>
        <a:bodyPr/>
        <a:lstStyle/>
        <a:p>
          <a:endParaRPr lang="zh-CN" altLang="en-US"/>
        </a:p>
      </dgm:t>
    </dgm:pt>
    <dgm:pt modelId="{A61BA068-E409-40E6-94F7-83A5113DAFCF}" type="pres">
      <dgm:prSet presAssocID="{37796877-1609-43E3-8C16-ED93848C5530}" presName="composite" presStyleCnt="0"/>
      <dgm:spPr/>
    </dgm:pt>
    <dgm:pt modelId="{F5A21CC7-583F-44A0-B982-86553842D6EE}" type="pres">
      <dgm:prSet presAssocID="{37796877-1609-43E3-8C16-ED93848C5530}" presName="Parent1" presStyleLbl="node1" presStyleIdx="0" presStyleCnt="4">
        <dgm:presLayoutVars>
          <dgm:chMax val="1"/>
          <dgm:chPref val="1"/>
          <dgm:bulletEnabled val="1"/>
        </dgm:presLayoutVars>
      </dgm:prSet>
      <dgm:spPr/>
      <dgm:t>
        <a:bodyPr/>
        <a:lstStyle/>
        <a:p>
          <a:endParaRPr lang="zh-CN" altLang="en-US"/>
        </a:p>
      </dgm:t>
    </dgm:pt>
    <dgm:pt modelId="{F2C116BE-B767-481B-8348-357259736BBB}" type="pres">
      <dgm:prSet presAssocID="{37796877-1609-43E3-8C16-ED93848C5530}" presName="Childtext1" presStyleLbl="revTx" presStyleIdx="0" presStyleCnt="2" custScaleX="56724">
        <dgm:presLayoutVars>
          <dgm:chMax val="0"/>
          <dgm:chPref val="0"/>
          <dgm:bulletEnabled val="1"/>
        </dgm:presLayoutVars>
      </dgm:prSet>
      <dgm:spPr/>
      <dgm:t>
        <a:bodyPr/>
        <a:lstStyle/>
        <a:p>
          <a:endParaRPr lang="zh-CN" altLang="en-US"/>
        </a:p>
      </dgm:t>
    </dgm:pt>
    <dgm:pt modelId="{3E0FD06A-6FC5-4834-82CD-47C72140EA3E}" type="pres">
      <dgm:prSet presAssocID="{37796877-1609-43E3-8C16-ED93848C5530}" presName="BalanceSpacing" presStyleCnt="0"/>
      <dgm:spPr/>
    </dgm:pt>
    <dgm:pt modelId="{215BBAE7-6282-47BD-9281-AA9B350695BF}" type="pres">
      <dgm:prSet presAssocID="{37796877-1609-43E3-8C16-ED93848C5530}" presName="BalanceSpacing1" presStyleCnt="0"/>
      <dgm:spPr/>
    </dgm:pt>
    <dgm:pt modelId="{5692FB8F-EA3E-4CA6-AF1A-8374938737E4}" type="pres">
      <dgm:prSet presAssocID="{DD01AFAB-DA11-46A4-9C28-1302DEDF74A3}" presName="Accent1Text" presStyleLbl="node1" presStyleIdx="1" presStyleCnt="4"/>
      <dgm:spPr/>
      <dgm:t>
        <a:bodyPr/>
        <a:lstStyle/>
        <a:p>
          <a:endParaRPr lang="zh-CN" altLang="en-US"/>
        </a:p>
      </dgm:t>
    </dgm:pt>
    <dgm:pt modelId="{5A813AA0-BF64-4C97-96CC-BDCCF6250FB4}" type="pres">
      <dgm:prSet presAssocID="{DD01AFAB-DA11-46A4-9C28-1302DEDF74A3}" presName="spaceBetweenRectangles" presStyleCnt="0"/>
      <dgm:spPr/>
    </dgm:pt>
    <dgm:pt modelId="{27B9035A-16C0-402F-9E59-874E6ADEA4AB}" type="pres">
      <dgm:prSet presAssocID="{CF3369F3-4B1B-4524-81F3-B40ED7D1CEAE}" presName="composite" presStyleCnt="0"/>
      <dgm:spPr/>
    </dgm:pt>
    <dgm:pt modelId="{0634A40A-E231-4464-A773-014F558F3380}" type="pres">
      <dgm:prSet presAssocID="{CF3369F3-4B1B-4524-81F3-B40ED7D1CEAE}" presName="Parent1" presStyleLbl="node1" presStyleIdx="2" presStyleCnt="4">
        <dgm:presLayoutVars>
          <dgm:chMax val="1"/>
          <dgm:chPref val="1"/>
          <dgm:bulletEnabled val="1"/>
        </dgm:presLayoutVars>
      </dgm:prSet>
      <dgm:spPr/>
      <dgm:t>
        <a:bodyPr/>
        <a:lstStyle/>
        <a:p>
          <a:endParaRPr lang="zh-CN" altLang="en-US"/>
        </a:p>
      </dgm:t>
    </dgm:pt>
    <dgm:pt modelId="{2482FA99-BEC5-4D53-9F7A-14477700EF69}" type="pres">
      <dgm:prSet presAssocID="{CF3369F3-4B1B-4524-81F3-B40ED7D1CEAE}" presName="Childtext1" presStyleLbl="revTx" presStyleIdx="1" presStyleCnt="2" custScaleX="67957">
        <dgm:presLayoutVars>
          <dgm:chMax val="0"/>
          <dgm:chPref val="0"/>
          <dgm:bulletEnabled val="1"/>
        </dgm:presLayoutVars>
      </dgm:prSet>
      <dgm:spPr/>
      <dgm:t>
        <a:bodyPr/>
        <a:lstStyle/>
        <a:p>
          <a:endParaRPr lang="zh-CN" altLang="en-US"/>
        </a:p>
      </dgm:t>
    </dgm:pt>
    <dgm:pt modelId="{70B3E4C5-6679-42B2-9AB9-84D09FA3EA07}" type="pres">
      <dgm:prSet presAssocID="{CF3369F3-4B1B-4524-81F3-B40ED7D1CEAE}" presName="BalanceSpacing" presStyleCnt="0"/>
      <dgm:spPr/>
    </dgm:pt>
    <dgm:pt modelId="{5E945AAE-D6B7-43E5-8A21-E279452BC519}" type="pres">
      <dgm:prSet presAssocID="{CF3369F3-4B1B-4524-81F3-B40ED7D1CEAE}" presName="BalanceSpacing1" presStyleCnt="0"/>
      <dgm:spPr/>
    </dgm:pt>
    <dgm:pt modelId="{5B3C1CF5-1E08-4506-8AF0-46237F140194}" type="pres">
      <dgm:prSet presAssocID="{B9549B19-C6E2-4336-A7DB-C83F599299F1}" presName="Accent1Text" presStyleLbl="node1" presStyleIdx="3" presStyleCnt="4"/>
      <dgm:spPr/>
      <dgm:t>
        <a:bodyPr/>
        <a:lstStyle/>
        <a:p>
          <a:endParaRPr lang="zh-CN" altLang="en-US"/>
        </a:p>
      </dgm:t>
    </dgm:pt>
  </dgm:ptLst>
  <dgm:cxnLst>
    <dgm:cxn modelId="{97C7696A-7E73-4A41-B7FE-803294889534}" type="presOf" srcId="{5F22A4C7-241E-4EDA-B1A1-0EA531FBD26A}" destId="{3EB143D4-1BA2-414D-A4CD-830A5EC1B93A}" srcOrd="0" destOrd="0" presId="urn:microsoft.com/office/officeart/2008/layout/AlternatingHexagons"/>
    <dgm:cxn modelId="{6F7FE848-EE9B-4540-8BF4-2323E4E8BFD6}" type="presOf" srcId="{B9549B19-C6E2-4336-A7DB-C83F599299F1}" destId="{5B3C1CF5-1E08-4506-8AF0-46237F140194}" srcOrd="0" destOrd="0" presId="urn:microsoft.com/office/officeart/2008/layout/AlternatingHexagons"/>
    <dgm:cxn modelId="{2F48AF3D-BABE-4A5A-B357-804B68278EAB}" type="presOf" srcId="{37796877-1609-43E3-8C16-ED93848C5530}" destId="{F5A21CC7-583F-44A0-B982-86553842D6EE}" srcOrd="0" destOrd="0" presId="urn:microsoft.com/office/officeart/2008/layout/AlternatingHexagons"/>
    <dgm:cxn modelId="{BCDB4835-3380-407D-9D8E-22FF8B8A1EFC}" srcId="{5F22A4C7-241E-4EDA-B1A1-0EA531FBD26A}" destId="{37796877-1609-43E3-8C16-ED93848C5530}" srcOrd="0" destOrd="0" parTransId="{0F73797B-4CE2-443A-A326-F7687643CF35}" sibTransId="{DD01AFAB-DA11-46A4-9C28-1302DEDF74A3}"/>
    <dgm:cxn modelId="{54FF7BD5-7154-4E51-A3B4-311C96E773C0}" type="presOf" srcId="{2A6EF6D5-7DBA-4D0D-8BE0-8514BC800986}" destId="{F2C116BE-B767-481B-8348-357259736BBB}" srcOrd="0" destOrd="0" presId="urn:microsoft.com/office/officeart/2008/layout/AlternatingHexagons"/>
    <dgm:cxn modelId="{D56A0467-B846-4ADA-B4BF-87A9EDFEBBF6}" type="presOf" srcId="{DD01AFAB-DA11-46A4-9C28-1302DEDF74A3}" destId="{5692FB8F-EA3E-4CA6-AF1A-8374938737E4}" srcOrd="0" destOrd="0" presId="urn:microsoft.com/office/officeart/2008/layout/AlternatingHexagons"/>
    <dgm:cxn modelId="{20ABD391-B50E-47AA-8202-F4DCABD11A1A}" srcId="{CF3369F3-4B1B-4524-81F3-B40ED7D1CEAE}" destId="{8C02999A-5F7A-4652-AA84-33485726B488}" srcOrd="0" destOrd="0" parTransId="{591785CB-ADAA-42AA-9369-3FC7A8C68897}" sibTransId="{62DD958A-58BC-4B2A-B7DB-EED8E8EF26A8}"/>
    <dgm:cxn modelId="{A29943EE-3936-4842-A433-A592529D6685}" type="presOf" srcId="{8C02999A-5F7A-4652-AA84-33485726B488}" destId="{2482FA99-BEC5-4D53-9F7A-14477700EF69}" srcOrd="0" destOrd="0" presId="urn:microsoft.com/office/officeart/2008/layout/AlternatingHexagons"/>
    <dgm:cxn modelId="{4F2F8583-102E-41D8-A68E-112C34EE0458}" type="presOf" srcId="{CF3369F3-4B1B-4524-81F3-B40ED7D1CEAE}" destId="{0634A40A-E231-4464-A773-014F558F3380}" srcOrd="0" destOrd="0" presId="urn:microsoft.com/office/officeart/2008/layout/AlternatingHexagons"/>
    <dgm:cxn modelId="{A3DB1C51-2B28-48B3-8792-1E84785E60E2}" srcId="{37796877-1609-43E3-8C16-ED93848C5530}" destId="{2A6EF6D5-7DBA-4D0D-8BE0-8514BC800986}" srcOrd="0" destOrd="0" parTransId="{EFE866A6-777F-44D9-9978-490A5FC1E76A}" sibTransId="{4F33F705-7B83-4414-8CB7-72930D9FBE89}"/>
    <dgm:cxn modelId="{B7DB05A4-D320-4130-BC1A-C8AAD11F6A5E}" srcId="{5F22A4C7-241E-4EDA-B1A1-0EA531FBD26A}" destId="{CF3369F3-4B1B-4524-81F3-B40ED7D1CEAE}" srcOrd="1" destOrd="0" parTransId="{0621BF92-A95C-4F4C-9E92-31C590DE8C2D}" sibTransId="{B9549B19-C6E2-4336-A7DB-C83F599299F1}"/>
    <dgm:cxn modelId="{CD3F6376-7111-4C98-BBAE-3ABAB3D58BD0}" type="presParOf" srcId="{3EB143D4-1BA2-414D-A4CD-830A5EC1B93A}" destId="{A61BA068-E409-40E6-94F7-83A5113DAFCF}" srcOrd="0" destOrd="0" presId="urn:microsoft.com/office/officeart/2008/layout/AlternatingHexagons"/>
    <dgm:cxn modelId="{ED3E4A8E-CD79-4183-8E4F-E71CB599A245}" type="presParOf" srcId="{A61BA068-E409-40E6-94F7-83A5113DAFCF}" destId="{F5A21CC7-583F-44A0-B982-86553842D6EE}" srcOrd="0" destOrd="0" presId="urn:microsoft.com/office/officeart/2008/layout/AlternatingHexagons"/>
    <dgm:cxn modelId="{B27E56DA-75BE-48BB-8FB4-1DADA344E955}" type="presParOf" srcId="{A61BA068-E409-40E6-94F7-83A5113DAFCF}" destId="{F2C116BE-B767-481B-8348-357259736BBB}" srcOrd="1" destOrd="0" presId="urn:microsoft.com/office/officeart/2008/layout/AlternatingHexagons"/>
    <dgm:cxn modelId="{0A3B4A04-F197-409D-A0AA-D9E6C4CDC4BC}" type="presParOf" srcId="{A61BA068-E409-40E6-94F7-83A5113DAFCF}" destId="{3E0FD06A-6FC5-4834-82CD-47C72140EA3E}" srcOrd="2" destOrd="0" presId="urn:microsoft.com/office/officeart/2008/layout/AlternatingHexagons"/>
    <dgm:cxn modelId="{72AC2962-EFDA-457A-BB57-EF915466647F}" type="presParOf" srcId="{A61BA068-E409-40E6-94F7-83A5113DAFCF}" destId="{215BBAE7-6282-47BD-9281-AA9B350695BF}" srcOrd="3" destOrd="0" presId="urn:microsoft.com/office/officeart/2008/layout/AlternatingHexagons"/>
    <dgm:cxn modelId="{FC4EAF23-8E6A-49BD-8EBD-8392E88532E4}" type="presParOf" srcId="{A61BA068-E409-40E6-94F7-83A5113DAFCF}" destId="{5692FB8F-EA3E-4CA6-AF1A-8374938737E4}" srcOrd="4" destOrd="0" presId="urn:microsoft.com/office/officeart/2008/layout/AlternatingHexagons"/>
    <dgm:cxn modelId="{DAB0E53D-E73C-457D-AAF2-12ED82C71709}" type="presParOf" srcId="{3EB143D4-1BA2-414D-A4CD-830A5EC1B93A}" destId="{5A813AA0-BF64-4C97-96CC-BDCCF6250FB4}" srcOrd="1" destOrd="0" presId="urn:microsoft.com/office/officeart/2008/layout/AlternatingHexagons"/>
    <dgm:cxn modelId="{C66A2814-C349-4E19-B1B6-8B37A17CA97F}" type="presParOf" srcId="{3EB143D4-1BA2-414D-A4CD-830A5EC1B93A}" destId="{27B9035A-16C0-402F-9E59-874E6ADEA4AB}" srcOrd="2" destOrd="0" presId="urn:microsoft.com/office/officeart/2008/layout/AlternatingHexagons"/>
    <dgm:cxn modelId="{393C2518-103A-4A75-A20D-240E3BD61C9C}" type="presParOf" srcId="{27B9035A-16C0-402F-9E59-874E6ADEA4AB}" destId="{0634A40A-E231-4464-A773-014F558F3380}" srcOrd="0" destOrd="0" presId="urn:microsoft.com/office/officeart/2008/layout/AlternatingHexagons"/>
    <dgm:cxn modelId="{07081008-06C8-4D5D-8388-37D0BE3B92CD}" type="presParOf" srcId="{27B9035A-16C0-402F-9E59-874E6ADEA4AB}" destId="{2482FA99-BEC5-4D53-9F7A-14477700EF69}" srcOrd="1" destOrd="0" presId="urn:microsoft.com/office/officeart/2008/layout/AlternatingHexagons"/>
    <dgm:cxn modelId="{1D094E65-BD3F-4598-8221-0C782916D979}" type="presParOf" srcId="{27B9035A-16C0-402F-9E59-874E6ADEA4AB}" destId="{70B3E4C5-6679-42B2-9AB9-84D09FA3EA07}" srcOrd="2" destOrd="0" presId="urn:microsoft.com/office/officeart/2008/layout/AlternatingHexagons"/>
    <dgm:cxn modelId="{2769B7F0-0F72-40F0-BECF-C39C445C4CBE}" type="presParOf" srcId="{27B9035A-16C0-402F-9E59-874E6ADEA4AB}" destId="{5E945AAE-D6B7-43E5-8A21-E279452BC519}" srcOrd="3" destOrd="0" presId="urn:microsoft.com/office/officeart/2008/layout/AlternatingHexagons"/>
    <dgm:cxn modelId="{E19AEEBB-F69C-462A-BA7F-8C250C9C2469}" type="presParOf" srcId="{27B9035A-16C0-402F-9E59-874E6ADEA4AB}" destId="{5B3C1CF5-1E08-4506-8AF0-46237F140194}"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465D74F-87C5-4D34-975E-652EC2B68256}"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zh-CN" altLang="en-US"/>
        </a:p>
      </dgm:t>
    </dgm:pt>
    <dgm:pt modelId="{045E9A9C-E4EC-42DA-89A2-5F31B561674A}">
      <dgm:prSet custT="1"/>
      <dgm:spPr/>
      <dgm:t>
        <a:bodyPr/>
        <a:lstStyle/>
        <a:p>
          <a:r>
            <a:rPr lang="en-US" sz="1600" dirty="0"/>
            <a:t>1.</a:t>
          </a:r>
          <a:r>
            <a:rPr lang="zh-CN" sz="1600" dirty="0"/>
            <a:t>生产者提供或准备提供给其他单位的货物和服务的生产</a:t>
          </a:r>
        </a:p>
      </dgm:t>
    </dgm:pt>
    <dgm:pt modelId="{C27E36D2-C712-45D7-ABEF-7DB7F3D6F14F}" type="parTrans" cxnId="{5D0B2853-21EF-4BAB-B594-8725066ACF8F}">
      <dgm:prSet/>
      <dgm:spPr/>
      <dgm:t>
        <a:bodyPr/>
        <a:lstStyle/>
        <a:p>
          <a:endParaRPr lang="zh-CN" altLang="en-US" sz="1600"/>
        </a:p>
      </dgm:t>
    </dgm:pt>
    <dgm:pt modelId="{C8477AFB-08ED-4307-890A-5EE620617517}" type="sibTrans" cxnId="{5D0B2853-21EF-4BAB-B594-8725066ACF8F}">
      <dgm:prSet/>
      <dgm:spPr/>
      <dgm:t>
        <a:bodyPr/>
        <a:lstStyle/>
        <a:p>
          <a:endParaRPr lang="zh-CN" altLang="en-US" sz="1600"/>
        </a:p>
      </dgm:t>
    </dgm:pt>
    <dgm:pt modelId="{7FE9D2B3-FF2E-44EA-9B67-6CC4720CD642}">
      <dgm:prSet custT="1"/>
      <dgm:spPr/>
      <dgm:t>
        <a:bodyPr/>
        <a:lstStyle/>
        <a:p>
          <a:r>
            <a:rPr lang="en-US" sz="1600"/>
            <a:t>2.</a:t>
          </a:r>
          <a:r>
            <a:rPr lang="zh-CN" sz="1600"/>
            <a:t>生产者用于自身最终消费或固定资本形成的所有货物的自给性生产</a:t>
          </a:r>
        </a:p>
      </dgm:t>
    </dgm:pt>
    <dgm:pt modelId="{8BD534A5-C09D-47E1-83B3-1EAB5C80E13E}" type="parTrans" cxnId="{C7527028-52BA-480F-84C7-0F09359EE10B}">
      <dgm:prSet/>
      <dgm:spPr/>
      <dgm:t>
        <a:bodyPr/>
        <a:lstStyle/>
        <a:p>
          <a:endParaRPr lang="zh-CN" altLang="en-US" sz="1600"/>
        </a:p>
      </dgm:t>
    </dgm:pt>
    <dgm:pt modelId="{9958162E-1363-43E0-A8B0-5A3DCAF30A04}" type="sibTrans" cxnId="{C7527028-52BA-480F-84C7-0F09359EE10B}">
      <dgm:prSet/>
      <dgm:spPr/>
      <dgm:t>
        <a:bodyPr/>
        <a:lstStyle/>
        <a:p>
          <a:endParaRPr lang="zh-CN" altLang="en-US" sz="1600"/>
        </a:p>
      </dgm:t>
    </dgm:pt>
    <dgm:pt modelId="{907761A2-4F1A-423D-9A06-810AA73C622A}">
      <dgm:prSet custT="1"/>
      <dgm:spPr/>
      <dgm:t>
        <a:bodyPr/>
        <a:lstStyle/>
        <a:p>
          <a:r>
            <a:rPr lang="en-US" sz="1600" dirty="0"/>
            <a:t>3.</a:t>
          </a:r>
          <a:r>
            <a:rPr lang="zh-CN" sz="1600" dirty="0"/>
            <a:t>生产者为了自身最终消费或固定资本形成而进行的知识载体产品的自给性生产，但不包括住户部门所从事的类似的活动</a:t>
          </a:r>
        </a:p>
      </dgm:t>
    </dgm:pt>
    <dgm:pt modelId="{F302DB52-E618-4087-9348-A224EC204778}" type="parTrans" cxnId="{7D80572B-92C1-4A12-A8B4-7729EA4D6671}">
      <dgm:prSet/>
      <dgm:spPr/>
      <dgm:t>
        <a:bodyPr/>
        <a:lstStyle/>
        <a:p>
          <a:endParaRPr lang="zh-CN" altLang="en-US" sz="1600"/>
        </a:p>
      </dgm:t>
    </dgm:pt>
    <dgm:pt modelId="{01FFA424-7660-45B3-BD46-059A926DAFF3}" type="sibTrans" cxnId="{7D80572B-92C1-4A12-A8B4-7729EA4D6671}">
      <dgm:prSet/>
      <dgm:spPr/>
      <dgm:t>
        <a:bodyPr/>
        <a:lstStyle/>
        <a:p>
          <a:endParaRPr lang="zh-CN" altLang="en-US" sz="1600"/>
        </a:p>
      </dgm:t>
    </dgm:pt>
    <dgm:pt modelId="{24004E9D-1C28-4B03-8D8E-C9BDE6C4BA40}">
      <dgm:prSet custT="1"/>
      <dgm:spPr/>
      <dgm:t>
        <a:bodyPr/>
        <a:lstStyle/>
        <a:p>
          <a:r>
            <a:rPr lang="en-US" sz="1600"/>
            <a:t>4.</a:t>
          </a:r>
          <a:r>
            <a:rPr lang="zh-CN" sz="1600"/>
            <a:t>自有住房者的自给性住房服务和雇佣付酬的家政人员提供的家庭或个人服务</a:t>
          </a:r>
        </a:p>
      </dgm:t>
    </dgm:pt>
    <dgm:pt modelId="{20D7B351-6D20-4981-9B3E-A386A9254BFD}" type="parTrans" cxnId="{71007ECB-D332-424B-A4BA-BE336462E9C1}">
      <dgm:prSet/>
      <dgm:spPr/>
      <dgm:t>
        <a:bodyPr/>
        <a:lstStyle/>
        <a:p>
          <a:endParaRPr lang="zh-CN" altLang="en-US" sz="1600"/>
        </a:p>
      </dgm:t>
    </dgm:pt>
    <dgm:pt modelId="{B5589298-FBD4-49C8-94A3-168EF1D4A80B}" type="sibTrans" cxnId="{71007ECB-D332-424B-A4BA-BE336462E9C1}">
      <dgm:prSet/>
      <dgm:spPr/>
      <dgm:t>
        <a:bodyPr/>
        <a:lstStyle/>
        <a:p>
          <a:endParaRPr lang="zh-CN" altLang="en-US" sz="1600"/>
        </a:p>
      </dgm:t>
    </dgm:pt>
    <dgm:pt modelId="{2927FF4A-A247-4FD3-8700-E5230E12C0CF}" type="pres">
      <dgm:prSet presAssocID="{A465D74F-87C5-4D34-975E-652EC2B68256}" presName="diagram" presStyleCnt="0">
        <dgm:presLayoutVars>
          <dgm:dir/>
          <dgm:resizeHandles val="exact"/>
        </dgm:presLayoutVars>
      </dgm:prSet>
      <dgm:spPr/>
      <dgm:t>
        <a:bodyPr/>
        <a:lstStyle/>
        <a:p>
          <a:endParaRPr lang="zh-CN" altLang="en-US"/>
        </a:p>
      </dgm:t>
    </dgm:pt>
    <dgm:pt modelId="{CFDD74BF-D441-42D6-850A-7CA10B1EE4BB}" type="pres">
      <dgm:prSet presAssocID="{045E9A9C-E4EC-42DA-89A2-5F31B561674A}" presName="node" presStyleLbl="node1" presStyleIdx="0" presStyleCnt="4">
        <dgm:presLayoutVars>
          <dgm:bulletEnabled val="1"/>
        </dgm:presLayoutVars>
      </dgm:prSet>
      <dgm:spPr/>
      <dgm:t>
        <a:bodyPr/>
        <a:lstStyle/>
        <a:p>
          <a:endParaRPr lang="zh-CN" altLang="en-US"/>
        </a:p>
      </dgm:t>
    </dgm:pt>
    <dgm:pt modelId="{5A9EB312-1D42-454C-BBC7-5FF42954E576}" type="pres">
      <dgm:prSet presAssocID="{C8477AFB-08ED-4307-890A-5EE620617517}" presName="sibTrans" presStyleCnt="0"/>
      <dgm:spPr/>
    </dgm:pt>
    <dgm:pt modelId="{3B808284-E1CA-422B-9C8F-B0F09E5052F8}" type="pres">
      <dgm:prSet presAssocID="{7FE9D2B3-FF2E-44EA-9B67-6CC4720CD642}" presName="node" presStyleLbl="node1" presStyleIdx="1" presStyleCnt="4">
        <dgm:presLayoutVars>
          <dgm:bulletEnabled val="1"/>
        </dgm:presLayoutVars>
      </dgm:prSet>
      <dgm:spPr/>
      <dgm:t>
        <a:bodyPr/>
        <a:lstStyle/>
        <a:p>
          <a:endParaRPr lang="zh-CN" altLang="en-US"/>
        </a:p>
      </dgm:t>
    </dgm:pt>
    <dgm:pt modelId="{C9EC38EA-6302-41ED-875F-5837F081279C}" type="pres">
      <dgm:prSet presAssocID="{9958162E-1363-43E0-A8B0-5A3DCAF30A04}" presName="sibTrans" presStyleCnt="0"/>
      <dgm:spPr/>
    </dgm:pt>
    <dgm:pt modelId="{16DF079F-D9A1-4FB4-AFDB-29FA10AA0C28}" type="pres">
      <dgm:prSet presAssocID="{907761A2-4F1A-423D-9A06-810AA73C622A}" presName="node" presStyleLbl="node1" presStyleIdx="2" presStyleCnt="4">
        <dgm:presLayoutVars>
          <dgm:bulletEnabled val="1"/>
        </dgm:presLayoutVars>
      </dgm:prSet>
      <dgm:spPr/>
      <dgm:t>
        <a:bodyPr/>
        <a:lstStyle/>
        <a:p>
          <a:endParaRPr lang="zh-CN" altLang="en-US"/>
        </a:p>
      </dgm:t>
    </dgm:pt>
    <dgm:pt modelId="{D3AB13BF-EF6C-490F-8F5B-2AD268B9E653}" type="pres">
      <dgm:prSet presAssocID="{01FFA424-7660-45B3-BD46-059A926DAFF3}" presName="sibTrans" presStyleCnt="0"/>
      <dgm:spPr/>
    </dgm:pt>
    <dgm:pt modelId="{F6805C9D-B5EF-4DEC-BBCD-D43C41EA50C2}" type="pres">
      <dgm:prSet presAssocID="{24004E9D-1C28-4B03-8D8E-C9BDE6C4BA40}" presName="node" presStyleLbl="node1" presStyleIdx="3" presStyleCnt="4">
        <dgm:presLayoutVars>
          <dgm:bulletEnabled val="1"/>
        </dgm:presLayoutVars>
      </dgm:prSet>
      <dgm:spPr/>
      <dgm:t>
        <a:bodyPr/>
        <a:lstStyle/>
        <a:p>
          <a:endParaRPr lang="zh-CN" altLang="en-US"/>
        </a:p>
      </dgm:t>
    </dgm:pt>
  </dgm:ptLst>
  <dgm:cxnLst>
    <dgm:cxn modelId="{C7527028-52BA-480F-84C7-0F09359EE10B}" srcId="{A465D74F-87C5-4D34-975E-652EC2B68256}" destId="{7FE9D2B3-FF2E-44EA-9B67-6CC4720CD642}" srcOrd="1" destOrd="0" parTransId="{8BD534A5-C09D-47E1-83B3-1EAB5C80E13E}" sibTransId="{9958162E-1363-43E0-A8B0-5A3DCAF30A04}"/>
    <dgm:cxn modelId="{7D80572B-92C1-4A12-A8B4-7729EA4D6671}" srcId="{A465D74F-87C5-4D34-975E-652EC2B68256}" destId="{907761A2-4F1A-423D-9A06-810AA73C622A}" srcOrd="2" destOrd="0" parTransId="{F302DB52-E618-4087-9348-A224EC204778}" sibTransId="{01FFA424-7660-45B3-BD46-059A926DAFF3}"/>
    <dgm:cxn modelId="{71007ECB-D332-424B-A4BA-BE336462E9C1}" srcId="{A465D74F-87C5-4D34-975E-652EC2B68256}" destId="{24004E9D-1C28-4B03-8D8E-C9BDE6C4BA40}" srcOrd="3" destOrd="0" parTransId="{20D7B351-6D20-4981-9B3E-A386A9254BFD}" sibTransId="{B5589298-FBD4-49C8-94A3-168EF1D4A80B}"/>
    <dgm:cxn modelId="{1D948397-73DA-4FCD-883C-10C5B6535E3A}" type="presOf" srcId="{24004E9D-1C28-4B03-8D8E-C9BDE6C4BA40}" destId="{F6805C9D-B5EF-4DEC-BBCD-D43C41EA50C2}" srcOrd="0" destOrd="0" presId="urn:microsoft.com/office/officeart/2005/8/layout/default"/>
    <dgm:cxn modelId="{56DA467D-9D2E-43C2-9712-7511AF66AEAE}" type="presOf" srcId="{045E9A9C-E4EC-42DA-89A2-5F31B561674A}" destId="{CFDD74BF-D441-42D6-850A-7CA10B1EE4BB}" srcOrd="0" destOrd="0" presId="urn:microsoft.com/office/officeart/2005/8/layout/default"/>
    <dgm:cxn modelId="{5D0B2853-21EF-4BAB-B594-8725066ACF8F}" srcId="{A465D74F-87C5-4D34-975E-652EC2B68256}" destId="{045E9A9C-E4EC-42DA-89A2-5F31B561674A}" srcOrd="0" destOrd="0" parTransId="{C27E36D2-C712-45D7-ABEF-7DB7F3D6F14F}" sibTransId="{C8477AFB-08ED-4307-890A-5EE620617517}"/>
    <dgm:cxn modelId="{BB61681B-FCEB-4CA0-9F49-16D851992244}" type="presOf" srcId="{907761A2-4F1A-423D-9A06-810AA73C622A}" destId="{16DF079F-D9A1-4FB4-AFDB-29FA10AA0C28}" srcOrd="0" destOrd="0" presId="urn:microsoft.com/office/officeart/2005/8/layout/default"/>
    <dgm:cxn modelId="{E7E98C2E-B788-4F4A-AC8B-D17BF1EBDA95}" type="presOf" srcId="{7FE9D2B3-FF2E-44EA-9B67-6CC4720CD642}" destId="{3B808284-E1CA-422B-9C8F-B0F09E5052F8}" srcOrd="0" destOrd="0" presId="urn:microsoft.com/office/officeart/2005/8/layout/default"/>
    <dgm:cxn modelId="{F6A15A6C-9123-4513-939C-C735193C621F}" type="presOf" srcId="{A465D74F-87C5-4D34-975E-652EC2B68256}" destId="{2927FF4A-A247-4FD3-8700-E5230E12C0CF}" srcOrd="0" destOrd="0" presId="urn:microsoft.com/office/officeart/2005/8/layout/default"/>
    <dgm:cxn modelId="{367252C5-F353-4D52-9308-5AE3920C84CB}" type="presParOf" srcId="{2927FF4A-A247-4FD3-8700-E5230E12C0CF}" destId="{CFDD74BF-D441-42D6-850A-7CA10B1EE4BB}" srcOrd="0" destOrd="0" presId="urn:microsoft.com/office/officeart/2005/8/layout/default"/>
    <dgm:cxn modelId="{7C5C847D-AB93-461B-BF0B-2EB15B671512}" type="presParOf" srcId="{2927FF4A-A247-4FD3-8700-E5230E12C0CF}" destId="{5A9EB312-1D42-454C-BBC7-5FF42954E576}" srcOrd="1" destOrd="0" presId="urn:microsoft.com/office/officeart/2005/8/layout/default"/>
    <dgm:cxn modelId="{24FEE3BF-1295-4896-A4CF-3085984DAAC3}" type="presParOf" srcId="{2927FF4A-A247-4FD3-8700-E5230E12C0CF}" destId="{3B808284-E1CA-422B-9C8F-B0F09E5052F8}" srcOrd="2" destOrd="0" presId="urn:microsoft.com/office/officeart/2005/8/layout/default"/>
    <dgm:cxn modelId="{A8E4A3BE-F15A-40EE-BDA5-30CF0651FEFA}" type="presParOf" srcId="{2927FF4A-A247-4FD3-8700-E5230E12C0CF}" destId="{C9EC38EA-6302-41ED-875F-5837F081279C}" srcOrd="3" destOrd="0" presId="urn:microsoft.com/office/officeart/2005/8/layout/default"/>
    <dgm:cxn modelId="{AB3B06F1-FA5C-4AEF-B36B-00B8BFC3F06B}" type="presParOf" srcId="{2927FF4A-A247-4FD3-8700-E5230E12C0CF}" destId="{16DF079F-D9A1-4FB4-AFDB-29FA10AA0C28}" srcOrd="4" destOrd="0" presId="urn:microsoft.com/office/officeart/2005/8/layout/default"/>
    <dgm:cxn modelId="{748FC741-D038-46D4-BE1C-A7319C9D9D89}" type="presParOf" srcId="{2927FF4A-A247-4FD3-8700-E5230E12C0CF}" destId="{D3AB13BF-EF6C-490F-8F5B-2AD268B9E653}" srcOrd="5" destOrd="0" presId="urn:microsoft.com/office/officeart/2005/8/layout/default"/>
    <dgm:cxn modelId="{AE767D9B-A3A8-4073-9A2F-0625BB6BEDEE}" type="presParOf" srcId="{2927FF4A-A247-4FD3-8700-E5230E12C0CF}" destId="{F6805C9D-B5EF-4DEC-BBCD-D43C41EA50C2}"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02E37E8-52BD-4D10-B46A-49F49D927262}" type="doc">
      <dgm:prSet loTypeId="urn:microsoft.com/office/officeart/2005/8/layout/hProcess9" loCatId="process" qsTypeId="urn:microsoft.com/office/officeart/2005/8/quickstyle/simple1" qsCatId="simple" csTypeId="urn:microsoft.com/office/officeart/2005/8/colors/colorful1" csCatId="colorful" phldr="1"/>
      <dgm:spPr/>
    </dgm:pt>
    <dgm:pt modelId="{377E11B3-4E34-4A9A-8ABC-D33C6E12CDD1}">
      <dgm:prSet phldrT="[文本]" custT="1"/>
      <dgm:spPr/>
      <dgm:t>
        <a:bodyPr/>
        <a:lstStyle/>
        <a:p>
          <a:r>
            <a:rPr lang="zh-CN" altLang="en-US" sz="2400" b="1" dirty="0"/>
            <a:t>初创期</a:t>
          </a:r>
          <a:endParaRPr lang="en-US" altLang="zh-CN" sz="2400" b="1" dirty="0"/>
        </a:p>
        <a:p>
          <a:r>
            <a:rPr lang="zh-CN" altLang="en-US" sz="2400" b="1" dirty="0"/>
            <a:t>（</a:t>
          </a:r>
          <a:r>
            <a:rPr lang="en-US" altLang="zh-CN" sz="2400" b="1" dirty="0"/>
            <a:t>1985-1992</a:t>
          </a:r>
          <a:r>
            <a:rPr lang="zh-CN" altLang="en-US" sz="2400" b="1" dirty="0"/>
            <a:t>年）</a:t>
          </a:r>
        </a:p>
      </dgm:t>
    </dgm:pt>
    <dgm:pt modelId="{D11889AB-C20A-4DE0-9F09-40D296DE0347}" type="parTrans" cxnId="{86724129-1E35-4A01-967F-F28339E506DB}">
      <dgm:prSet/>
      <dgm:spPr/>
      <dgm:t>
        <a:bodyPr/>
        <a:lstStyle/>
        <a:p>
          <a:endParaRPr lang="zh-CN" altLang="en-US"/>
        </a:p>
      </dgm:t>
    </dgm:pt>
    <dgm:pt modelId="{78CF3584-3A9A-479A-BFB0-22264DF6D8DA}" type="sibTrans" cxnId="{86724129-1E35-4A01-967F-F28339E506DB}">
      <dgm:prSet/>
      <dgm:spPr/>
      <dgm:t>
        <a:bodyPr/>
        <a:lstStyle/>
        <a:p>
          <a:endParaRPr lang="zh-CN" altLang="en-US"/>
        </a:p>
      </dgm:t>
    </dgm:pt>
    <dgm:pt modelId="{3BA3F378-3D83-483B-9949-2F89BD9C57AC}">
      <dgm:prSet phldrT="[文本]" custT="1"/>
      <dgm:spPr/>
      <dgm:t>
        <a:bodyPr/>
        <a:lstStyle/>
        <a:p>
          <a:r>
            <a:rPr lang="zh-CN" altLang="en-US" sz="2400" b="1" dirty="0"/>
            <a:t>完善期</a:t>
          </a:r>
          <a:endParaRPr lang="en-US" altLang="zh-CN" sz="2400" b="1" dirty="0"/>
        </a:p>
        <a:p>
          <a:r>
            <a:rPr lang="zh-CN" altLang="en-US" sz="2400" b="1" dirty="0"/>
            <a:t>（</a:t>
          </a:r>
          <a:r>
            <a:rPr lang="en-US" altLang="zh-CN" sz="2400" b="1" dirty="0"/>
            <a:t>1993-2002</a:t>
          </a:r>
          <a:r>
            <a:rPr lang="zh-CN" altLang="en-US" sz="2400" b="1" dirty="0"/>
            <a:t>年）</a:t>
          </a:r>
        </a:p>
      </dgm:t>
    </dgm:pt>
    <dgm:pt modelId="{A6026ADF-4267-4FF7-B44F-65D05E927DE7}" type="parTrans" cxnId="{9A3DBF8C-F920-45C4-B374-2ED2BFA37B4E}">
      <dgm:prSet/>
      <dgm:spPr/>
      <dgm:t>
        <a:bodyPr/>
        <a:lstStyle/>
        <a:p>
          <a:endParaRPr lang="zh-CN" altLang="en-US"/>
        </a:p>
      </dgm:t>
    </dgm:pt>
    <dgm:pt modelId="{A2A24A4B-58A5-4AF2-95B2-7569F88B42A5}" type="sibTrans" cxnId="{9A3DBF8C-F920-45C4-B374-2ED2BFA37B4E}">
      <dgm:prSet/>
      <dgm:spPr/>
      <dgm:t>
        <a:bodyPr/>
        <a:lstStyle/>
        <a:p>
          <a:endParaRPr lang="zh-CN" altLang="en-US"/>
        </a:p>
      </dgm:t>
    </dgm:pt>
    <dgm:pt modelId="{8D4BE65E-F29A-45B2-9AB2-EEE325F263C7}">
      <dgm:prSet phldrT="[文本]" custT="1"/>
      <dgm:spPr/>
      <dgm:t>
        <a:bodyPr/>
        <a:lstStyle/>
        <a:p>
          <a:r>
            <a:rPr lang="zh-CN" altLang="en-US" sz="2400" b="1" dirty="0"/>
            <a:t>发展变革期</a:t>
          </a:r>
          <a:endParaRPr lang="en-US" altLang="zh-CN" sz="2400" b="1" dirty="0"/>
        </a:p>
        <a:p>
          <a:r>
            <a:rPr lang="zh-CN" altLang="en-US" sz="2400" b="1" dirty="0"/>
            <a:t>（</a:t>
          </a:r>
          <a:r>
            <a:rPr lang="en-US" altLang="zh-CN" sz="2400" b="1" dirty="0"/>
            <a:t>2003</a:t>
          </a:r>
          <a:r>
            <a:rPr lang="zh-CN" altLang="en-US" sz="2400" b="1" dirty="0"/>
            <a:t>年至今）</a:t>
          </a:r>
        </a:p>
      </dgm:t>
    </dgm:pt>
    <dgm:pt modelId="{132591A0-F93C-4E0C-BC35-2FD4EEF7F57B}" type="parTrans" cxnId="{71353B16-0256-4B43-9303-1CD3198CC6CB}">
      <dgm:prSet/>
      <dgm:spPr/>
      <dgm:t>
        <a:bodyPr/>
        <a:lstStyle/>
        <a:p>
          <a:endParaRPr lang="zh-CN" altLang="en-US"/>
        </a:p>
      </dgm:t>
    </dgm:pt>
    <dgm:pt modelId="{DD56D318-5067-4686-9F2C-D1C58CDC0FDA}" type="sibTrans" cxnId="{71353B16-0256-4B43-9303-1CD3198CC6CB}">
      <dgm:prSet/>
      <dgm:spPr/>
      <dgm:t>
        <a:bodyPr/>
        <a:lstStyle/>
        <a:p>
          <a:endParaRPr lang="zh-CN" altLang="en-US"/>
        </a:p>
      </dgm:t>
    </dgm:pt>
    <dgm:pt modelId="{04B58A66-AD6C-444C-8E82-0FE9CEDFE10F}" type="pres">
      <dgm:prSet presAssocID="{702E37E8-52BD-4D10-B46A-49F49D927262}" presName="CompostProcess" presStyleCnt="0">
        <dgm:presLayoutVars>
          <dgm:dir/>
          <dgm:resizeHandles val="exact"/>
        </dgm:presLayoutVars>
      </dgm:prSet>
      <dgm:spPr/>
    </dgm:pt>
    <dgm:pt modelId="{D397CFA9-B3D6-4241-84DD-5268C58269B2}" type="pres">
      <dgm:prSet presAssocID="{702E37E8-52BD-4D10-B46A-49F49D927262}" presName="arrow" presStyleLbl="bgShp" presStyleIdx="0" presStyleCnt="1"/>
      <dgm:spPr/>
    </dgm:pt>
    <dgm:pt modelId="{4D96DE7A-3F8A-4327-AF38-AE22803A6B82}" type="pres">
      <dgm:prSet presAssocID="{702E37E8-52BD-4D10-B46A-49F49D927262}" presName="linearProcess" presStyleCnt="0"/>
      <dgm:spPr/>
    </dgm:pt>
    <dgm:pt modelId="{E7A168EC-174A-4B49-8E80-EC0DB5AE63B9}" type="pres">
      <dgm:prSet presAssocID="{377E11B3-4E34-4A9A-8ABC-D33C6E12CDD1}" presName="textNode" presStyleLbl="node1" presStyleIdx="0" presStyleCnt="3">
        <dgm:presLayoutVars>
          <dgm:bulletEnabled val="1"/>
        </dgm:presLayoutVars>
      </dgm:prSet>
      <dgm:spPr/>
      <dgm:t>
        <a:bodyPr/>
        <a:lstStyle/>
        <a:p>
          <a:endParaRPr lang="zh-CN" altLang="en-US"/>
        </a:p>
      </dgm:t>
    </dgm:pt>
    <dgm:pt modelId="{C1C9CC0D-515F-40F6-998B-9B3AEDE40F02}" type="pres">
      <dgm:prSet presAssocID="{78CF3584-3A9A-479A-BFB0-22264DF6D8DA}" presName="sibTrans" presStyleCnt="0"/>
      <dgm:spPr/>
    </dgm:pt>
    <dgm:pt modelId="{D376EAC5-F8DD-4229-9263-9BA47B919547}" type="pres">
      <dgm:prSet presAssocID="{3BA3F378-3D83-483B-9949-2F89BD9C57AC}" presName="textNode" presStyleLbl="node1" presStyleIdx="1" presStyleCnt="3">
        <dgm:presLayoutVars>
          <dgm:bulletEnabled val="1"/>
        </dgm:presLayoutVars>
      </dgm:prSet>
      <dgm:spPr/>
      <dgm:t>
        <a:bodyPr/>
        <a:lstStyle/>
        <a:p>
          <a:endParaRPr lang="zh-CN" altLang="en-US"/>
        </a:p>
      </dgm:t>
    </dgm:pt>
    <dgm:pt modelId="{55DF819B-28BE-40C7-B0CE-58C019D2AD7C}" type="pres">
      <dgm:prSet presAssocID="{A2A24A4B-58A5-4AF2-95B2-7569F88B42A5}" presName="sibTrans" presStyleCnt="0"/>
      <dgm:spPr/>
    </dgm:pt>
    <dgm:pt modelId="{9E4639F8-F695-486A-A939-1AE5DC83DA56}" type="pres">
      <dgm:prSet presAssocID="{8D4BE65E-F29A-45B2-9AB2-EEE325F263C7}" presName="textNode" presStyleLbl="node1" presStyleIdx="2" presStyleCnt="3">
        <dgm:presLayoutVars>
          <dgm:bulletEnabled val="1"/>
        </dgm:presLayoutVars>
      </dgm:prSet>
      <dgm:spPr/>
      <dgm:t>
        <a:bodyPr/>
        <a:lstStyle/>
        <a:p>
          <a:endParaRPr lang="zh-CN" altLang="en-US"/>
        </a:p>
      </dgm:t>
    </dgm:pt>
  </dgm:ptLst>
  <dgm:cxnLst>
    <dgm:cxn modelId="{71353B16-0256-4B43-9303-1CD3198CC6CB}" srcId="{702E37E8-52BD-4D10-B46A-49F49D927262}" destId="{8D4BE65E-F29A-45B2-9AB2-EEE325F263C7}" srcOrd="2" destOrd="0" parTransId="{132591A0-F93C-4E0C-BC35-2FD4EEF7F57B}" sibTransId="{DD56D318-5067-4686-9F2C-D1C58CDC0FDA}"/>
    <dgm:cxn modelId="{18996373-3463-4497-A7AB-5397572BC34D}" type="presOf" srcId="{377E11B3-4E34-4A9A-8ABC-D33C6E12CDD1}" destId="{E7A168EC-174A-4B49-8E80-EC0DB5AE63B9}" srcOrd="0" destOrd="0" presId="urn:microsoft.com/office/officeart/2005/8/layout/hProcess9"/>
    <dgm:cxn modelId="{96738658-1FCC-48AF-8E8A-264B6755EAE5}" type="presOf" srcId="{3BA3F378-3D83-483B-9949-2F89BD9C57AC}" destId="{D376EAC5-F8DD-4229-9263-9BA47B919547}" srcOrd="0" destOrd="0" presId="urn:microsoft.com/office/officeart/2005/8/layout/hProcess9"/>
    <dgm:cxn modelId="{CE5723F6-43D5-4994-8461-89298DCE0CC8}" type="presOf" srcId="{702E37E8-52BD-4D10-B46A-49F49D927262}" destId="{04B58A66-AD6C-444C-8E82-0FE9CEDFE10F}" srcOrd="0" destOrd="0" presId="urn:microsoft.com/office/officeart/2005/8/layout/hProcess9"/>
    <dgm:cxn modelId="{9A3DBF8C-F920-45C4-B374-2ED2BFA37B4E}" srcId="{702E37E8-52BD-4D10-B46A-49F49D927262}" destId="{3BA3F378-3D83-483B-9949-2F89BD9C57AC}" srcOrd="1" destOrd="0" parTransId="{A6026ADF-4267-4FF7-B44F-65D05E927DE7}" sibTransId="{A2A24A4B-58A5-4AF2-95B2-7569F88B42A5}"/>
    <dgm:cxn modelId="{EEB513CB-6BF8-42C2-82CE-229ECC65B7B9}" type="presOf" srcId="{8D4BE65E-F29A-45B2-9AB2-EEE325F263C7}" destId="{9E4639F8-F695-486A-A939-1AE5DC83DA56}" srcOrd="0" destOrd="0" presId="urn:microsoft.com/office/officeart/2005/8/layout/hProcess9"/>
    <dgm:cxn modelId="{86724129-1E35-4A01-967F-F28339E506DB}" srcId="{702E37E8-52BD-4D10-B46A-49F49D927262}" destId="{377E11B3-4E34-4A9A-8ABC-D33C6E12CDD1}" srcOrd="0" destOrd="0" parTransId="{D11889AB-C20A-4DE0-9F09-40D296DE0347}" sibTransId="{78CF3584-3A9A-479A-BFB0-22264DF6D8DA}"/>
    <dgm:cxn modelId="{192ADF4A-208C-4452-B9F7-45474A30C523}" type="presParOf" srcId="{04B58A66-AD6C-444C-8E82-0FE9CEDFE10F}" destId="{D397CFA9-B3D6-4241-84DD-5268C58269B2}" srcOrd="0" destOrd="0" presId="urn:microsoft.com/office/officeart/2005/8/layout/hProcess9"/>
    <dgm:cxn modelId="{2B012ED3-DB1A-47AF-9B1E-068E35898787}" type="presParOf" srcId="{04B58A66-AD6C-444C-8E82-0FE9CEDFE10F}" destId="{4D96DE7A-3F8A-4327-AF38-AE22803A6B82}" srcOrd="1" destOrd="0" presId="urn:microsoft.com/office/officeart/2005/8/layout/hProcess9"/>
    <dgm:cxn modelId="{859F4606-907C-45F2-9968-D2E3F7E33F68}" type="presParOf" srcId="{4D96DE7A-3F8A-4327-AF38-AE22803A6B82}" destId="{E7A168EC-174A-4B49-8E80-EC0DB5AE63B9}" srcOrd="0" destOrd="0" presId="urn:microsoft.com/office/officeart/2005/8/layout/hProcess9"/>
    <dgm:cxn modelId="{B692D097-66BE-4F19-A962-6369F168F138}" type="presParOf" srcId="{4D96DE7A-3F8A-4327-AF38-AE22803A6B82}" destId="{C1C9CC0D-515F-40F6-998B-9B3AEDE40F02}" srcOrd="1" destOrd="0" presId="urn:microsoft.com/office/officeart/2005/8/layout/hProcess9"/>
    <dgm:cxn modelId="{8242BE43-FB21-4341-9901-1A7731ADE8F0}" type="presParOf" srcId="{4D96DE7A-3F8A-4327-AF38-AE22803A6B82}" destId="{D376EAC5-F8DD-4229-9263-9BA47B919547}" srcOrd="2" destOrd="0" presId="urn:microsoft.com/office/officeart/2005/8/layout/hProcess9"/>
    <dgm:cxn modelId="{79670A19-045D-45DC-B678-838D12CC8959}" type="presParOf" srcId="{4D96DE7A-3F8A-4327-AF38-AE22803A6B82}" destId="{55DF819B-28BE-40C7-B0CE-58C019D2AD7C}" srcOrd="3" destOrd="0" presId="urn:microsoft.com/office/officeart/2005/8/layout/hProcess9"/>
    <dgm:cxn modelId="{270B954C-9B46-4F1A-B46C-CC8CA35FFB8D}" type="presParOf" srcId="{4D96DE7A-3F8A-4327-AF38-AE22803A6B82}" destId="{9E4639F8-F695-486A-A939-1AE5DC83DA56}"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F1CA419-B809-4C1C-87BC-9923B1CA9A00}" type="doc">
      <dgm:prSet loTypeId="urn:microsoft.com/office/officeart/2005/8/layout/hierarchy2" loCatId="hierarchy" qsTypeId="urn:microsoft.com/office/officeart/2005/8/quickstyle/simple1" qsCatId="simple" csTypeId="urn:microsoft.com/office/officeart/2005/8/colors/colorful3" csCatId="colorful" phldr="1"/>
      <dgm:spPr/>
      <dgm:t>
        <a:bodyPr/>
        <a:lstStyle/>
        <a:p>
          <a:endParaRPr lang="zh-CN" altLang="en-US"/>
        </a:p>
      </dgm:t>
    </dgm:pt>
    <dgm:pt modelId="{FA75EAC5-0D39-4B55-9838-7448D6A8B085}">
      <dgm:prSet phldrT="[文本]" custT="1"/>
      <dgm:spPr/>
      <dgm:t>
        <a:bodyPr/>
        <a:lstStyle/>
        <a:p>
          <a:r>
            <a:rPr lang="zh-CN" altLang="en-US" sz="1800" b="1" dirty="0"/>
            <a:t>行业增加值的核算方法</a:t>
          </a:r>
        </a:p>
      </dgm:t>
    </dgm:pt>
    <dgm:pt modelId="{CC59AA9D-C9EA-44EB-8A84-13BBF44F696B}" type="parTrans" cxnId="{CF084F88-E543-4169-8A91-149F46835FF5}">
      <dgm:prSet/>
      <dgm:spPr/>
      <dgm:t>
        <a:bodyPr/>
        <a:lstStyle/>
        <a:p>
          <a:endParaRPr lang="zh-CN" altLang="en-US" sz="2000" b="1"/>
        </a:p>
      </dgm:t>
    </dgm:pt>
    <dgm:pt modelId="{DEF1BE9B-F772-4C24-BCF9-E5CFDCB4B4C6}" type="sibTrans" cxnId="{CF084F88-E543-4169-8A91-149F46835FF5}">
      <dgm:prSet/>
      <dgm:spPr/>
      <dgm:t>
        <a:bodyPr/>
        <a:lstStyle/>
        <a:p>
          <a:endParaRPr lang="zh-CN" altLang="en-US" sz="2000" b="1"/>
        </a:p>
      </dgm:t>
    </dgm:pt>
    <dgm:pt modelId="{A930E9A5-B025-401E-9643-AD2F625DB62C}">
      <dgm:prSet phldrT="[文本]" custT="1"/>
      <dgm:spPr/>
      <dgm:t>
        <a:bodyPr/>
        <a:lstStyle/>
        <a:p>
          <a:r>
            <a:rPr lang="zh-CN" altLang="en-US" sz="1800" b="1" dirty="0"/>
            <a:t>现价核算</a:t>
          </a:r>
        </a:p>
      </dgm:t>
    </dgm:pt>
    <dgm:pt modelId="{9AF18053-A7A3-4866-B961-43BD952D6D96}" type="parTrans" cxnId="{DE3A35FF-4A98-4DA0-933F-37FFA6BD672C}">
      <dgm:prSet custT="1"/>
      <dgm:spPr/>
      <dgm:t>
        <a:bodyPr/>
        <a:lstStyle/>
        <a:p>
          <a:endParaRPr lang="zh-CN" altLang="en-US" sz="600" b="1"/>
        </a:p>
      </dgm:t>
    </dgm:pt>
    <dgm:pt modelId="{59883EE5-FFA2-4513-9232-7A2F981948FB}" type="sibTrans" cxnId="{DE3A35FF-4A98-4DA0-933F-37FFA6BD672C}">
      <dgm:prSet/>
      <dgm:spPr/>
      <dgm:t>
        <a:bodyPr/>
        <a:lstStyle/>
        <a:p>
          <a:endParaRPr lang="zh-CN" altLang="en-US" sz="2000" b="1"/>
        </a:p>
      </dgm:t>
    </dgm:pt>
    <dgm:pt modelId="{15F7F745-AE44-441F-9F2C-5CCD500579A3}">
      <dgm:prSet phldrT="[文本]" custT="1"/>
      <dgm:spPr/>
      <dgm:t>
        <a:bodyPr/>
        <a:lstStyle/>
        <a:p>
          <a:r>
            <a:rPr lang="zh-CN" altLang="en-US" sz="1800" b="1" dirty="0"/>
            <a:t>直接计算法</a:t>
          </a:r>
        </a:p>
      </dgm:t>
    </dgm:pt>
    <dgm:pt modelId="{27BC2406-BC1B-4E02-93DC-095303314EBF}" type="parTrans" cxnId="{E1987CEF-797C-4E98-8825-66CB0DBB6544}">
      <dgm:prSet custT="1"/>
      <dgm:spPr/>
      <dgm:t>
        <a:bodyPr/>
        <a:lstStyle/>
        <a:p>
          <a:endParaRPr lang="zh-CN" altLang="en-US" sz="600" b="1"/>
        </a:p>
      </dgm:t>
    </dgm:pt>
    <dgm:pt modelId="{33B7314F-3698-4EF2-BA4E-8038983D0F19}" type="sibTrans" cxnId="{E1987CEF-797C-4E98-8825-66CB0DBB6544}">
      <dgm:prSet/>
      <dgm:spPr/>
      <dgm:t>
        <a:bodyPr/>
        <a:lstStyle/>
        <a:p>
          <a:endParaRPr lang="zh-CN" altLang="en-US" sz="2000" b="1"/>
        </a:p>
      </dgm:t>
    </dgm:pt>
    <dgm:pt modelId="{5952AE71-0282-4097-9465-FEED3158A3E4}">
      <dgm:prSet phldrT="[文本]" custT="1"/>
      <dgm:spPr/>
      <dgm:t>
        <a:bodyPr/>
        <a:lstStyle/>
        <a:p>
          <a:r>
            <a:rPr lang="zh-CN" altLang="en-US" sz="1800" b="1" dirty="0"/>
            <a:t>间接计算法</a:t>
          </a:r>
        </a:p>
      </dgm:t>
    </dgm:pt>
    <dgm:pt modelId="{9F19B3E5-4B38-465C-99DE-8BCD97CDB385}" type="parTrans" cxnId="{EA8E1544-2DA0-4DD0-8E8B-AE300FA8FFED}">
      <dgm:prSet custT="1"/>
      <dgm:spPr/>
      <dgm:t>
        <a:bodyPr/>
        <a:lstStyle/>
        <a:p>
          <a:endParaRPr lang="zh-CN" altLang="en-US" sz="600" b="1"/>
        </a:p>
      </dgm:t>
    </dgm:pt>
    <dgm:pt modelId="{6D95BE72-4A8A-44DB-995C-7DDA949D2CC5}" type="sibTrans" cxnId="{EA8E1544-2DA0-4DD0-8E8B-AE300FA8FFED}">
      <dgm:prSet/>
      <dgm:spPr/>
      <dgm:t>
        <a:bodyPr/>
        <a:lstStyle/>
        <a:p>
          <a:endParaRPr lang="zh-CN" altLang="en-US" sz="2000" b="1"/>
        </a:p>
      </dgm:t>
    </dgm:pt>
    <dgm:pt modelId="{18B84743-5461-4970-8F41-33B78506BA94}">
      <dgm:prSet phldrT="[文本]" custT="1"/>
      <dgm:spPr/>
      <dgm:t>
        <a:bodyPr/>
        <a:lstStyle/>
        <a:p>
          <a:r>
            <a:rPr lang="zh-CN" altLang="en-US" sz="1800" b="1" dirty="0"/>
            <a:t>不变价核算</a:t>
          </a:r>
        </a:p>
      </dgm:t>
    </dgm:pt>
    <dgm:pt modelId="{CEC03414-8C94-4E96-A32A-92A73E3F782E}" type="parTrans" cxnId="{7F563936-BE31-4FAD-8058-19EB5FA648A1}">
      <dgm:prSet custT="1"/>
      <dgm:spPr/>
      <dgm:t>
        <a:bodyPr/>
        <a:lstStyle/>
        <a:p>
          <a:endParaRPr lang="zh-CN" altLang="en-US" sz="600" b="1"/>
        </a:p>
      </dgm:t>
    </dgm:pt>
    <dgm:pt modelId="{7FAAD4D3-233A-4D2D-8F30-E31FDC9CEB33}" type="sibTrans" cxnId="{7F563936-BE31-4FAD-8058-19EB5FA648A1}">
      <dgm:prSet/>
      <dgm:spPr/>
      <dgm:t>
        <a:bodyPr/>
        <a:lstStyle/>
        <a:p>
          <a:endParaRPr lang="zh-CN" altLang="en-US" sz="2000" b="1"/>
        </a:p>
      </dgm:t>
    </dgm:pt>
    <dgm:pt modelId="{67E9F2A7-D685-46FE-9345-DFAECDC6A7CF}">
      <dgm:prSet phldrT="[文本]" custT="1"/>
      <dgm:spPr/>
      <dgm:t>
        <a:bodyPr/>
        <a:lstStyle/>
        <a:p>
          <a:r>
            <a:rPr lang="zh-CN" altLang="en-US" sz="1800" b="1" dirty="0"/>
            <a:t>缩减法</a:t>
          </a:r>
          <a:endParaRPr lang="en-US" altLang="zh-CN" sz="1800" b="1" dirty="0"/>
        </a:p>
      </dgm:t>
    </dgm:pt>
    <dgm:pt modelId="{23D4C85D-CC3B-47F8-B6D5-0B2ADDAC0A5B}" type="parTrans" cxnId="{F5B0C746-A4D5-4B19-940A-0EC1008FED6B}">
      <dgm:prSet custT="1"/>
      <dgm:spPr/>
      <dgm:t>
        <a:bodyPr/>
        <a:lstStyle/>
        <a:p>
          <a:endParaRPr lang="zh-CN" altLang="en-US" sz="600" b="1"/>
        </a:p>
      </dgm:t>
    </dgm:pt>
    <dgm:pt modelId="{AD92E838-CF35-4699-A4AB-9560CC5F165F}" type="sibTrans" cxnId="{F5B0C746-A4D5-4B19-940A-0EC1008FED6B}">
      <dgm:prSet/>
      <dgm:spPr/>
      <dgm:t>
        <a:bodyPr/>
        <a:lstStyle/>
        <a:p>
          <a:endParaRPr lang="zh-CN" altLang="en-US" sz="2000" b="1"/>
        </a:p>
      </dgm:t>
    </dgm:pt>
    <dgm:pt modelId="{7B84126D-6927-4A4C-92CD-F29283947783}">
      <dgm:prSet custT="1"/>
      <dgm:spPr/>
      <dgm:t>
        <a:bodyPr/>
        <a:lstStyle/>
        <a:p>
          <a:r>
            <a:rPr lang="zh-CN" altLang="en-US" sz="1800" b="1" dirty="0"/>
            <a:t>外推法</a:t>
          </a:r>
        </a:p>
      </dgm:t>
    </dgm:pt>
    <dgm:pt modelId="{ADC9CCE8-2831-401A-A783-7EB79AD4CE54}" type="parTrans" cxnId="{7EE07B65-F24F-4B20-A924-1471B31799A5}">
      <dgm:prSet custT="1"/>
      <dgm:spPr/>
      <dgm:t>
        <a:bodyPr/>
        <a:lstStyle/>
        <a:p>
          <a:endParaRPr lang="zh-CN" altLang="en-US" sz="600" b="1"/>
        </a:p>
      </dgm:t>
    </dgm:pt>
    <dgm:pt modelId="{20B8284A-D5A8-4A46-AB0A-6C384A48359C}" type="sibTrans" cxnId="{7EE07B65-F24F-4B20-A924-1471B31799A5}">
      <dgm:prSet/>
      <dgm:spPr/>
      <dgm:t>
        <a:bodyPr/>
        <a:lstStyle/>
        <a:p>
          <a:endParaRPr lang="zh-CN" altLang="en-US" sz="2000" b="1"/>
        </a:p>
      </dgm:t>
    </dgm:pt>
    <dgm:pt modelId="{011C7720-CAB9-4369-A46B-6F23A3F658BC}">
      <dgm:prSet custT="1"/>
      <dgm:spPr/>
      <dgm:t>
        <a:bodyPr/>
        <a:lstStyle/>
        <a:p>
          <a:r>
            <a:rPr lang="zh-CN" altLang="en-US" sz="1600" b="1" dirty="0"/>
            <a:t>比重推算法</a:t>
          </a:r>
        </a:p>
      </dgm:t>
    </dgm:pt>
    <dgm:pt modelId="{8BB49354-F736-403A-B950-5C593BCB1FC8}" type="parTrans" cxnId="{DB3615D9-3147-429C-B206-8331F0185B90}">
      <dgm:prSet custT="1"/>
      <dgm:spPr/>
      <dgm:t>
        <a:bodyPr/>
        <a:lstStyle/>
        <a:p>
          <a:endParaRPr lang="zh-CN" altLang="en-US" sz="600" b="1"/>
        </a:p>
      </dgm:t>
    </dgm:pt>
    <dgm:pt modelId="{7621DC1D-4D52-4CAA-A03D-4963E6E658A2}" type="sibTrans" cxnId="{DB3615D9-3147-429C-B206-8331F0185B90}">
      <dgm:prSet/>
      <dgm:spPr/>
      <dgm:t>
        <a:bodyPr/>
        <a:lstStyle/>
        <a:p>
          <a:endParaRPr lang="zh-CN" altLang="en-US" sz="2000" b="1"/>
        </a:p>
      </dgm:t>
    </dgm:pt>
    <dgm:pt modelId="{3DF8232F-ED4B-4DD4-87C2-0FF0FFB57987}">
      <dgm:prSet custT="1"/>
      <dgm:spPr/>
      <dgm:t>
        <a:bodyPr/>
        <a:lstStyle/>
        <a:p>
          <a:r>
            <a:rPr lang="zh-CN" altLang="en-US" sz="1600" b="1" dirty="0"/>
            <a:t>增加值率推算法</a:t>
          </a:r>
        </a:p>
      </dgm:t>
    </dgm:pt>
    <dgm:pt modelId="{B9693AD7-0E2D-41F1-947E-BD141B7DE25B}" type="parTrans" cxnId="{08EC924D-1AE9-43C6-AA28-A47FD1C27DED}">
      <dgm:prSet custT="1"/>
      <dgm:spPr/>
      <dgm:t>
        <a:bodyPr/>
        <a:lstStyle/>
        <a:p>
          <a:endParaRPr lang="zh-CN" altLang="en-US" sz="600" b="1"/>
        </a:p>
      </dgm:t>
    </dgm:pt>
    <dgm:pt modelId="{8A807553-604C-4791-A8DB-00A1B9DBFC9A}" type="sibTrans" cxnId="{08EC924D-1AE9-43C6-AA28-A47FD1C27DED}">
      <dgm:prSet/>
      <dgm:spPr/>
      <dgm:t>
        <a:bodyPr/>
        <a:lstStyle/>
        <a:p>
          <a:endParaRPr lang="zh-CN" altLang="en-US" sz="2000" b="1"/>
        </a:p>
      </dgm:t>
    </dgm:pt>
    <dgm:pt modelId="{B90839F9-3A2A-4E1D-A701-48074AFCF302}">
      <dgm:prSet custT="1"/>
      <dgm:spPr/>
      <dgm:t>
        <a:bodyPr/>
        <a:lstStyle/>
        <a:p>
          <a:r>
            <a:rPr lang="zh-CN" altLang="en-US" sz="1600" b="1" dirty="0"/>
            <a:t>相关资料推算法</a:t>
          </a:r>
        </a:p>
      </dgm:t>
    </dgm:pt>
    <dgm:pt modelId="{F1B285F8-7F00-46F1-881B-288D1A3BC7AE}" type="parTrans" cxnId="{647DED3D-5ED6-4671-AFC7-58C98EEDE7B5}">
      <dgm:prSet custT="1"/>
      <dgm:spPr/>
      <dgm:t>
        <a:bodyPr/>
        <a:lstStyle/>
        <a:p>
          <a:endParaRPr lang="zh-CN" altLang="en-US" sz="600" b="1"/>
        </a:p>
      </dgm:t>
    </dgm:pt>
    <dgm:pt modelId="{75BD410F-D57E-4D0A-80AA-B636FC6AD7AF}" type="sibTrans" cxnId="{647DED3D-5ED6-4671-AFC7-58C98EEDE7B5}">
      <dgm:prSet/>
      <dgm:spPr/>
      <dgm:t>
        <a:bodyPr/>
        <a:lstStyle/>
        <a:p>
          <a:endParaRPr lang="zh-CN" altLang="en-US" sz="2000" b="1"/>
        </a:p>
      </dgm:t>
    </dgm:pt>
    <dgm:pt modelId="{0627AFC9-EF3B-46FF-AEAD-12DFB97748A6}" type="pres">
      <dgm:prSet presAssocID="{9F1CA419-B809-4C1C-87BC-9923B1CA9A00}" presName="diagram" presStyleCnt="0">
        <dgm:presLayoutVars>
          <dgm:chPref val="1"/>
          <dgm:dir/>
          <dgm:animOne val="branch"/>
          <dgm:animLvl val="lvl"/>
          <dgm:resizeHandles val="exact"/>
        </dgm:presLayoutVars>
      </dgm:prSet>
      <dgm:spPr/>
      <dgm:t>
        <a:bodyPr/>
        <a:lstStyle/>
        <a:p>
          <a:endParaRPr lang="zh-CN" altLang="en-US"/>
        </a:p>
      </dgm:t>
    </dgm:pt>
    <dgm:pt modelId="{68992D2D-F10C-4821-A38C-621413EA68AA}" type="pres">
      <dgm:prSet presAssocID="{FA75EAC5-0D39-4B55-9838-7448D6A8B085}" presName="root1" presStyleCnt="0"/>
      <dgm:spPr/>
    </dgm:pt>
    <dgm:pt modelId="{6D80B82B-0B37-4C1A-B55A-AB1173869A20}" type="pres">
      <dgm:prSet presAssocID="{FA75EAC5-0D39-4B55-9838-7448D6A8B085}" presName="LevelOneTextNode" presStyleLbl="node0" presStyleIdx="0" presStyleCnt="1">
        <dgm:presLayoutVars>
          <dgm:chPref val="3"/>
        </dgm:presLayoutVars>
      </dgm:prSet>
      <dgm:spPr/>
      <dgm:t>
        <a:bodyPr/>
        <a:lstStyle/>
        <a:p>
          <a:endParaRPr lang="zh-CN" altLang="en-US"/>
        </a:p>
      </dgm:t>
    </dgm:pt>
    <dgm:pt modelId="{FD4C2970-8A5B-4B68-831F-17B15568DB64}" type="pres">
      <dgm:prSet presAssocID="{FA75EAC5-0D39-4B55-9838-7448D6A8B085}" presName="level2hierChild" presStyleCnt="0"/>
      <dgm:spPr/>
    </dgm:pt>
    <dgm:pt modelId="{CB1A3FCA-6724-4848-B890-315C4CFE01D5}" type="pres">
      <dgm:prSet presAssocID="{9AF18053-A7A3-4866-B961-43BD952D6D96}" presName="conn2-1" presStyleLbl="parChTrans1D2" presStyleIdx="0" presStyleCnt="2"/>
      <dgm:spPr/>
      <dgm:t>
        <a:bodyPr/>
        <a:lstStyle/>
        <a:p>
          <a:endParaRPr lang="zh-CN" altLang="en-US"/>
        </a:p>
      </dgm:t>
    </dgm:pt>
    <dgm:pt modelId="{F1A1F470-C5C6-4F8C-B983-47D69701F5D1}" type="pres">
      <dgm:prSet presAssocID="{9AF18053-A7A3-4866-B961-43BD952D6D96}" presName="connTx" presStyleLbl="parChTrans1D2" presStyleIdx="0" presStyleCnt="2"/>
      <dgm:spPr/>
      <dgm:t>
        <a:bodyPr/>
        <a:lstStyle/>
        <a:p>
          <a:endParaRPr lang="zh-CN" altLang="en-US"/>
        </a:p>
      </dgm:t>
    </dgm:pt>
    <dgm:pt modelId="{4D80C740-9DAF-4C88-A28F-254F483C5ADB}" type="pres">
      <dgm:prSet presAssocID="{A930E9A5-B025-401E-9643-AD2F625DB62C}" presName="root2" presStyleCnt="0"/>
      <dgm:spPr/>
    </dgm:pt>
    <dgm:pt modelId="{69621E2D-706A-4FF1-B500-F331BBD0881D}" type="pres">
      <dgm:prSet presAssocID="{A930E9A5-B025-401E-9643-AD2F625DB62C}" presName="LevelTwoTextNode" presStyleLbl="node2" presStyleIdx="0" presStyleCnt="2">
        <dgm:presLayoutVars>
          <dgm:chPref val="3"/>
        </dgm:presLayoutVars>
      </dgm:prSet>
      <dgm:spPr/>
      <dgm:t>
        <a:bodyPr/>
        <a:lstStyle/>
        <a:p>
          <a:endParaRPr lang="zh-CN" altLang="en-US"/>
        </a:p>
      </dgm:t>
    </dgm:pt>
    <dgm:pt modelId="{B86E6639-5B46-43B6-80E7-D52EAA0B8A4F}" type="pres">
      <dgm:prSet presAssocID="{A930E9A5-B025-401E-9643-AD2F625DB62C}" presName="level3hierChild" presStyleCnt="0"/>
      <dgm:spPr/>
    </dgm:pt>
    <dgm:pt modelId="{92FD9FDE-F5AB-40F8-AECE-AACB0F6929C9}" type="pres">
      <dgm:prSet presAssocID="{27BC2406-BC1B-4E02-93DC-095303314EBF}" presName="conn2-1" presStyleLbl="parChTrans1D3" presStyleIdx="0" presStyleCnt="4"/>
      <dgm:spPr/>
      <dgm:t>
        <a:bodyPr/>
        <a:lstStyle/>
        <a:p>
          <a:endParaRPr lang="zh-CN" altLang="en-US"/>
        </a:p>
      </dgm:t>
    </dgm:pt>
    <dgm:pt modelId="{B14F11DB-6194-4A48-8527-3D2404455B5A}" type="pres">
      <dgm:prSet presAssocID="{27BC2406-BC1B-4E02-93DC-095303314EBF}" presName="connTx" presStyleLbl="parChTrans1D3" presStyleIdx="0" presStyleCnt="4"/>
      <dgm:spPr/>
      <dgm:t>
        <a:bodyPr/>
        <a:lstStyle/>
        <a:p>
          <a:endParaRPr lang="zh-CN" altLang="en-US"/>
        </a:p>
      </dgm:t>
    </dgm:pt>
    <dgm:pt modelId="{561FD80B-B9E4-4566-BC59-4AD0375FC833}" type="pres">
      <dgm:prSet presAssocID="{15F7F745-AE44-441F-9F2C-5CCD500579A3}" presName="root2" presStyleCnt="0"/>
      <dgm:spPr/>
    </dgm:pt>
    <dgm:pt modelId="{606FCCD2-18C1-41BE-B510-9014F4BB6770}" type="pres">
      <dgm:prSet presAssocID="{15F7F745-AE44-441F-9F2C-5CCD500579A3}" presName="LevelTwoTextNode" presStyleLbl="node3" presStyleIdx="0" presStyleCnt="4">
        <dgm:presLayoutVars>
          <dgm:chPref val="3"/>
        </dgm:presLayoutVars>
      </dgm:prSet>
      <dgm:spPr/>
      <dgm:t>
        <a:bodyPr/>
        <a:lstStyle/>
        <a:p>
          <a:endParaRPr lang="zh-CN" altLang="en-US"/>
        </a:p>
      </dgm:t>
    </dgm:pt>
    <dgm:pt modelId="{E3378725-9B59-49C0-85BB-CD23E71CC18E}" type="pres">
      <dgm:prSet presAssocID="{15F7F745-AE44-441F-9F2C-5CCD500579A3}" presName="level3hierChild" presStyleCnt="0"/>
      <dgm:spPr/>
    </dgm:pt>
    <dgm:pt modelId="{7E1C9D44-E92E-47CB-8E6B-F95993992DDA}" type="pres">
      <dgm:prSet presAssocID="{9F19B3E5-4B38-465C-99DE-8BCD97CDB385}" presName="conn2-1" presStyleLbl="parChTrans1D3" presStyleIdx="1" presStyleCnt="4"/>
      <dgm:spPr/>
      <dgm:t>
        <a:bodyPr/>
        <a:lstStyle/>
        <a:p>
          <a:endParaRPr lang="zh-CN" altLang="en-US"/>
        </a:p>
      </dgm:t>
    </dgm:pt>
    <dgm:pt modelId="{F6BFB4FD-223D-4D10-AEED-CE21D8D33258}" type="pres">
      <dgm:prSet presAssocID="{9F19B3E5-4B38-465C-99DE-8BCD97CDB385}" presName="connTx" presStyleLbl="parChTrans1D3" presStyleIdx="1" presStyleCnt="4"/>
      <dgm:spPr/>
      <dgm:t>
        <a:bodyPr/>
        <a:lstStyle/>
        <a:p>
          <a:endParaRPr lang="zh-CN" altLang="en-US"/>
        </a:p>
      </dgm:t>
    </dgm:pt>
    <dgm:pt modelId="{5D36E45B-B8B9-4B3E-AC3F-2D137B0310DB}" type="pres">
      <dgm:prSet presAssocID="{5952AE71-0282-4097-9465-FEED3158A3E4}" presName="root2" presStyleCnt="0"/>
      <dgm:spPr/>
    </dgm:pt>
    <dgm:pt modelId="{E1B094D9-0B0D-4080-9837-32EECDA6D504}" type="pres">
      <dgm:prSet presAssocID="{5952AE71-0282-4097-9465-FEED3158A3E4}" presName="LevelTwoTextNode" presStyleLbl="node3" presStyleIdx="1" presStyleCnt="4">
        <dgm:presLayoutVars>
          <dgm:chPref val="3"/>
        </dgm:presLayoutVars>
      </dgm:prSet>
      <dgm:spPr/>
      <dgm:t>
        <a:bodyPr/>
        <a:lstStyle/>
        <a:p>
          <a:endParaRPr lang="zh-CN" altLang="en-US"/>
        </a:p>
      </dgm:t>
    </dgm:pt>
    <dgm:pt modelId="{F0CDD25D-2980-48AD-968C-F1AF3ACC5379}" type="pres">
      <dgm:prSet presAssocID="{5952AE71-0282-4097-9465-FEED3158A3E4}" presName="level3hierChild" presStyleCnt="0"/>
      <dgm:spPr/>
    </dgm:pt>
    <dgm:pt modelId="{97376A23-4A2C-4484-BE35-C5B7C8DDBBC8}" type="pres">
      <dgm:prSet presAssocID="{8BB49354-F736-403A-B950-5C593BCB1FC8}" presName="conn2-1" presStyleLbl="parChTrans1D4" presStyleIdx="0" presStyleCnt="3"/>
      <dgm:spPr/>
      <dgm:t>
        <a:bodyPr/>
        <a:lstStyle/>
        <a:p>
          <a:endParaRPr lang="zh-CN" altLang="en-US"/>
        </a:p>
      </dgm:t>
    </dgm:pt>
    <dgm:pt modelId="{53964443-9641-4E01-8595-F0FE93C4339E}" type="pres">
      <dgm:prSet presAssocID="{8BB49354-F736-403A-B950-5C593BCB1FC8}" presName="connTx" presStyleLbl="parChTrans1D4" presStyleIdx="0" presStyleCnt="3"/>
      <dgm:spPr/>
      <dgm:t>
        <a:bodyPr/>
        <a:lstStyle/>
        <a:p>
          <a:endParaRPr lang="zh-CN" altLang="en-US"/>
        </a:p>
      </dgm:t>
    </dgm:pt>
    <dgm:pt modelId="{A98A4AD0-4BAE-4B3E-BBF9-94948B12B458}" type="pres">
      <dgm:prSet presAssocID="{011C7720-CAB9-4369-A46B-6F23A3F658BC}" presName="root2" presStyleCnt="0"/>
      <dgm:spPr/>
    </dgm:pt>
    <dgm:pt modelId="{158CF4E6-96AC-4EAA-BA94-7C46F91637CB}" type="pres">
      <dgm:prSet presAssocID="{011C7720-CAB9-4369-A46B-6F23A3F658BC}" presName="LevelTwoTextNode" presStyleLbl="node4" presStyleIdx="0" presStyleCnt="3">
        <dgm:presLayoutVars>
          <dgm:chPref val="3"/>
        </dgm:presLayoutVars>
      </dgm:prSet>
      <dgm:spPr/>
      <dgm:t>
        <a:bodyPr/>
        <a:lstStyle/>
        <a:p>
          <a:endParaRPr lang="zh-CN" altLang="en-US"/>
        </a:p>
      </dgm:t>
    </dgm:pt>
    <dgm:pt modelId="{3DD7126F-7864-4B3B-AB8E-EB7ABA7061DE}" type="pres">
      <dgm:prSet presAssocID="{011C7720-CAB9-4369-A46B-6F23A3F658BC}" presName="level3hierChild" presStyleCnt="0"/>
      <dgm:spPr/>
    </dgm:pt>
    <dgm:pt modelId="{2ED22D46-66A9-472F-A6FF-00043E13A731}" type="pres">
      <dgm:prSet presAssocID="{B9693AD7-0E2D-41F1-947E-BD141B7DE25B}" presName="conn2-1" presStyleLbl="parChTrans1D4" presStyleIdx="1" presStyleCnt="3"/>
      <dgm:spPr/>
      <dgm:t>
        <a:bodyPr/>
        <a:lstStyle/>
        <a:p>
          <a:endParaRPr lang="zh-CN" altLang="en-US"/>
        </a:p>
      </dgm:t>
    </dgm:pt>
    <dgm:pt modelId="{2F933A91-7DAD-417E-AFA4-3CAC881145C8}" type="pres">
      <dgm:prSet presAssocID="{B9693AD7-0E2D-41F1-947E-BD141B7DE25B}" presName="connTx" presStyleLbl="parChTrans1D4" presStyleIdx="1" presStyleCnt="3"/>
      <dgm:spPr/>
      <dgm:t>
        <a:bodyPr/>
        <a:lstStyle/>
        <a:p>
          <a:endParaRPr lang="zh-CN" altLang="en-US"/>
        </a:p>
      </dgm:t>
    </dgm:pt>
    <dgm:pt modelId="{38119278-BF4E-4C25-98A1-AB918DE3A190}" type="pres">
      <dgm:prSet presAssocID="{3DF8232F-ED4B-4DD4-87C2-0FF0FFB57987}" presName="root2" presStyleCnt="0"/>
      <dgm:spPr/>
    </dgm:pt>
    <dgm:pt modelId="{0764C4B3-E77C-41D7-A18D-6A20BED38C47}" type="pres">
      <dgm:prSet presAssocID="{3DF8232F-ED4B-4DD4-87C2-0FF0FFB57987}" presName="LevelTwoTextNode" presStyleLbl="node4" presStyleIdx="1" presStyleCnt="3">
        <dgm:presLayoutVars>
          <dgm:chPref val="3"/>
        </dgm:presLayoutVars>
      </dgm:prSet>
      <dgm:spPr/>
      <dgm:t>
        <a:bodyPr/>
        <a:lstStyle/>
        <a:p>
          <a:endParaRPr lang="zh-CN" altLang="en-US"/>
        </a:p>
      </dgm:t>
    </dgm:pt>
    <dgm:pt modelId="{EEA23EE4-4246-4451-9A67-08770283328A}" type="pres">
      <dgm:prSet presAssocID="{3DF8232F-ED4B-4DD4-87C2-0FF0FFB57987}" presName="level3hierChild" presStyleCnt="0"/>
      <dgm:spPr/>
    </dgm:pt>
    <dgm:pt modelId="{4378E4A0-3D5E-4D2C-A7CE-12E3480E1A99}" type="pres">
      <dgm:prSet presAssocID="{F1B285F8-7F00-46F1-881B-288D1A3BC7AE}" presName="conn2-1" presStyleLbl="parChTrans1D4" presStyleIdx="2" presStyleCnt="3"/>
      <dgm:spPr/>
      <dgm:t>
        <a:bodyPr/>
        <a:lstStyle/>
        <a:p>
          <a:endParaRPr lang="zh-CN" altLang="en-US"/>
        </a:p>
      </dgm:t>
    </dgm:pt>
    <dgm:pt modelId="{1C3BE68C-D1DD-43C3-A577-F4DC95188056}" type="pres">
      <dgm:prSet presAssocID="{F1B285F8-7F00-46F1-881B-288D1A3BC7AE}" presName="connTx" presStyleLbl="parChTrans1D4" presStyleIdx="2" presStyleCnt="3"/>
      <dgm:spPr/>
      <dgm:t>
        <a:bodyPr/>
        <a:lstStyle/>
        <a:p>
          <a:endParaRPr lang="zh-CN" altLang="en-US"/>
        </a:p>
      </dgm:t>
    </dgm:pt>
    <dgm:pt modelId="{E1E6F015-83BE-447D-B370-7E4396A76E1E}" type="pres">
      <dgm:prSet presAssocID="{B90839F9-3A2A-4E1D-A701-48074AFCF302}" presName="root2" presStyleCnt="0"/>
      <dgm:spPr/>
    </dgm:pt>
    <dgm:pt modelId="{ABC6993E-40B9-48D5-941A-EF6EF10ED30B}" type="pres">
      <dgm:prSet presAssocID="{B90839F9-3A2A-4E1D-A701-48074AFCF302}" presName="LevelTwoTextNode" presStyleLbl="node4" presStyleIdx="2" presStyleCnt="3">
        <dgm:presLayoutVars>
          <dgm:chPref val="3"/>
        </dgm:presLayoutVars>
      </dgm:prSet>
      <dgm:spPr/>
      <dgm:t>
        <a:bodyPr/>
        <a:lstStyle/>
        <a:p>
          <a:endParaRPr lang="zh-CN" altLang="en-US"/>
        </a:p>
      </dgm:t>
    </dgm:pt>
    <dgm:pt modelId="{052D08A6-EF9C-4187-8B25-909093449D7D}" type="pres">
      <dgm:prSet presAssocID="{B90839F9-3A2A-4E1D-A701-48074AFCF302}" presName="level3hierChild" presStyleCnt="0"/>
      <dgm:spPr/>
    </dgm:pt>
    <dgm:pt modelId="{6EDBE353-2C11-4F39-A188-711A53575014}" type="pres">
      <dgm:prSet presAssocID="{CEC03414-8C94-4E96-A32A-92A73E3F782E}" presName="conn2-1" presStyleLbl="parChTrans1D2" presStyleIdx="1" presStyleCnt="2"/>
      <dgm:spPr/>
      <dgm:t>
        <a:bodyPr/>
        <a:lstStyle/>
        <a:p>
          <a:endParaRPr lang="zh-CN" altLang="en-US"/>
        </a:p>
      </dgm:t>
    </dgm:pt>
    <dgm:pt modelId="{6EFF6E67-8F16-492B-AE8E-256E72C71BD9}" type="pres">
      <dgm:prSet presAssocID="{CEC03414-8C94-4E96-A32A-92A73E3F782E}" presName="connTx" presStyleLbl="parChTrans1D2" presStyleIdx="1" presStyleCnt="2"/>
      <dgm:spPr/>
      <dgm:t>
        <a:bodyPr/>
        <a:lstStyle/>
        <a:p>
          <a:endParaRPr lang="zh-CN" altLang="en-US"/>
        </a:p>
      </dgm:t>
    </dgm:pt>
    <dgm:pt modelId="{D11C9C78-0491-4FC5-9522-B20CA7543C7B}" type="pres">
      <dgm:prSet presAssocID="{18B84743-5461-4970-8F41-33B78506BA94}" presName="root2" presStyleCnt="0"/>
      <dgm:spPr/>
    </dgm:pt>
    <dgm:pt modelId="{2E015508-C01A-4945-87C7-F47D3ED7E526}" type="pres">
      <dgm:prSet presAssocID="{18B84743-5461-4970-8F41-33B78506BA94}" presName="LevelTwoTextNode" presStyleLbl="node2" presStyleIdx="1" presStyleCnt="2">
        <dgm:presLayoutVars>
          <dgm:chPref val="3"/>
        </dgm:presLayoutVars>
      </dgm:prSet>
      <dgm:spPr/>
      <dgm:t>
        <a:bodyPr/>
        <a:lstStyle/>
        <a:p>
          <a:endParaRPr lang="zh-CN" altLang="en-US"/>
        </a:p>
      </dgm:t>
    </dgm:pt>
    <dgm:pt modelId="{5F08EBCC-F8DE-46C9-8875-AC4BD7997F62}" type="pres">
      <dgm:prSet presAssocID="{18B84743-5461-4970-8F41-33B78506BA94}" presName="level3hierChild" presStyleCnt="0"/>
      <dgm:spPr/>
    </dgm:pt>
    <dgm:pt modelId="{D396CE53-37D0-48EB-A45B-FAA762F38FC3}" type="pres">
      <dgm:prSet presAssocID="{23D4C85D-CC3B-47F8-B6D5-0B2ADDAC0A5B}" presName="conn2-1" presStyleLbl="parChTrans1D3" presStyleIdx="2" presStyleCnt="4"/>
      <dgm:spPr/>
      <dgm:t>
        <a:bodyPr/>
        <a:lstStyle/>
        <a:p>
          <a:endParaRPr lang="zh-CN" altLang="en-US"/>
        </a:p>
      </dgm:t>
    </dgm:pt>
    <dgm:pt modelId="{2B6733FE-88EF-4B62-A7AB-00BFEB361631}" type="pres">
      <dgm:prSet presAssocID="{23D4C85D-CC3B-47F8-B6D5-0B2ADDAC0A5B}" presName="connTx" presStyleLbl="parChTrans1D3" presStyleIdx="2" presStyleCnt="4"/>
      <dgm:spPr/>
      <dgm:t>
        <a:bodyPr/>
        <a:lstStyle/>
        <a:p>
          <a:endParaRPr lang="zh-CN" altLang="en-US"/>
        </a:p>
      </dgm:t>
    </dgm:pt>
    <dgm:pt modelId="{D17EA49B-1367-4785-92E1-4E2AF61585A3}" type="pres">
      <dgm:prSet presAssocID="{67E9F2A7-D685-46FE-9345-DFAECDC6A7CF}" presName="root2" presStyleCnt="0"/>
      <dgm:spPr/>
    </dgm:pt>
    <dgm:pt modelId="{C1FB2677-3DB2-46F8-9170-EA25A97BFD8B}" type="pres">
      <dgm:prSet presAssocID="{67E9F2A7-D685-46FE-9345-DFAECDC6A7CF}" presName="LevelTwoTextNode" presStyleLbl="node3" presStyleIdx="2" presStyleCnt="4">
        <dgm:presLayoutVars>
          <dgm:chPref val="3"/>
        </dgm:presLayoutVars>
      </dgm:prSet>
      <dgm:spPr/>
      <dgm:t>
        <a:bodyPr/>
        <a:lstStyle/>
        <a:p>
          <a:endParaRPr lang="zh-CN" altLang="en-US"/>
        </a:p>
      </dgm:t>
    </dgm:pt>
    <dgm:pt modelId="{C85638BA-648A-457C-A28D-2BC62D444725}" type="pres">
      <dgm:prSet presAssocID="{67E9F2A7-D685-46FE-9345-DFAECDC6A7CF}" presName="level3hierChild" presStyleCnt="0"/>
      <dgm:spPr/>
    </dgm:pt>
    <dgm:pt modelId="{D65D7530-8F0A-4854-A352-BC379E42E273}" type="pres">
      <dgm:prSet presAssocID="{ADC9CCE8-2831-401A-A783-7EB79AD4CE54}" presName="conn2-1" presStyleLbl="parChTrans1D3" presStyleIdx="3" presStyleCnt="4"/>
      <dgm:spPr/>
      <dgm:t>
        <a:bodyPr/>
        <a:lstStyle/>
        <a:p>
          <a:endParaRPr lang="zh-CN" altLang="en-US"/>
        </a:p>
      </dgm:t>
    </dgm:pt>
    <dgm:pt modelId="{CAFA9C94-A353-4962-9A87-E75EA1AE1EEC}" type="pres">
      <dgm:prSet presAssocID="{ADC9CCE8-2831-401A-A783-7EB79AD4CE54}" presName="connTx" presStyleLbl="parChTrans1D3" presStyleIdx="3" presStyleCnt="4"/>
      <dgm:spPr/>
      <dgm:t>
        <a:bodyPr/>
        <a:lstStyle/>
        <a:p>
          <a:endParaRPr lang="zh-CN" altLang="en-US"/>
        </a:p>
      </dgm:t>
    </dgm:pt>
    <dgm:pt modelId="{C2E00ACC-1F74-40DC-A8EF-8BE9312606DE}" type="pres">
      <dgm:prSet presAssocID="{7B84126D-6927-4A4C-92CD-F29283947783}" presName="root2" presStyleCnt="0"/>
      <dgm:spPr/>
    </dgm:pt>
    <dgm:pt modelId="{6C589FCE-6DCD-4E75-B08F-94A17BA0B688}" type="pres">
      <dgm:prSet presAssocID="{7B84126D-6927-4A4C-92CD-F29283947783}" presName="LevelTwoTextNode" presStyleLbl="node3" presStyleIdx="3" presStyleCnt="4">
        <dgm:presLayoutVars>
          <dgm:chPref val="3"/>
        </dgm:presLayoutVars>
      </dgm:prSet>
      <dgm:spPr/>
      <dgm:t>
        <a:bodyPr/>
        <a:lstStyle/>
        <a:p>
          <a:endParaRPr lang="zh-CN" altLang="en-US"/>
        </a:p>
      </dgm:t>
    </dgm:pt>
    <dgm:pt modelId="{C9EF7CA8-7CF5-4BE6-86E4-F55901E7CCEF}" type="pres">
      <dgm:prSet presAssocID="{7B84126D-6927-4A4C-92CD-F29283947783}" presName="level3hierChild" presStyleCnt="0"/>
      <dgm:spPr/>
    </dgm:pt>
  </dgm:ptLst>
  <dgm:cxnLst>
    <dgm:cxn modelId="{5FC50D75-B8E9-4BD9-911B-6393292BBC06}" type="presOf" srcId="{9AF18053-A7A3-4866-B961-43BD952D6D96}" destId="{F1A1F470-C5C6-4F8C-B983-47D69701F5D1}" srcOrd="1" destOrd="0" presId="urn:microsoft.com/office/officeart/2005/8/layout/hierarchy2"/>
    <dgm:cxn modelId="{08EC924D-1AE9-43C6-AA28-A47FD1C27DED}" srcId="{5952AE71-0282-4097-9465-FEED3158A3E4}" destId="{3DF8232F-ED4B-4DD4-87C2-0FF0FFB57987}" srcOrd="1" destOrd="0" parTransId="{B9693AD7-0E2D-41F1-947E-BD141B7DE25B}" sibTransId="{8A807553-604C-4791-A8DB-00A1B9DBFC9A}"/>
    <dgm:cxn modelId="{B086ED35-5E26-424A-8202-17F79C61A4AB}" type="presOf" srcId="{CEC03414-8C94-4E96-A32A-92A73E3F782E}" destId="{6EFF6E67-8F16-492B-AE8E-256E72C71BD9}" srcOrd="1" destOrd="0" presId="urn:microsoft.com/office/officeart/2005/8/layout/hierarchy2"/>
    <dgm:cxn modelId="{F5B0C746-A4D5-4B19-940A-0EC1008FED6B}" srcId="{18B84743-5461-4970-8F41-33B78506BA94}" destId="{67E9F2A7-D685-46FE-9345-DFAECDC6A7CF}" srcOrd="0" destOrd="0" parTransId="{23D4C85D-CC3B-47F8-B6D5-0B2ADDAC0A5B}" sibTransId="{AD92E838-CF35-4699-A4AB-9560CC5F165F}"/>
    <dgm:cxn modelId="{E51769A2-01C1-4FAA-8F0B-1EBE69FA82D8}" type="presOf" srcId="{23D4C85D-CC3B-47F8-B6D5-0B2ADDAC0A5B}" destId="{D396CE53-37D0-48EB-A45B-FAA762F38FC3}" srcOrd="0" destOrd="0" presId="urn:microsoft.com/office/officeart/2005/8/layout/hierarchy2"/>
    <dgm:cxn modelId="{785212C3-8F1B-43A0-838A-76B8D0C01841}" type="presOf" srcId="{9F1CA419-B809-4C1C-87BC-9923B1CA9A00}" destId="{0627AFC9-EF3B-46FF-AEAD-12DFB97748A6}" srcOrd="0" destOrd="0" presId="urn:microsoft.com/office/officeart/2005/8/layout/hierarchy2"/>
    <dgm:cxn modelId="{999F00CB-62D2-43E7-861C-6E4A2DD79EB1}" type="presOf" srcId="{B9693AD7-0E2D-41F1-947E-BD141B7DE25B}" destId="{2F933A91-7DAD-417E-AFA4-3CAC881145C8}" srcOrd="1" destOrd="0" presId="urn:microsoft.com/office/officeart/2005/8/layout/hierarchy2"/>
    <dgm:cxn modelId="{EA8E1544-2DA0-4DD0-8E8B-AE300FA8FFED}" srcId="{A930E9A5-B025-401E-9643-AD2F625DB62C}" destId="{5952AE71-0282-4097-9465-FEED3158A3E4}" srcOrd="1" destOrd="0" parTransId="{9F19B3E5-4B38-465C-99DE-8BCD97CDB385}" sibTransId="{6D95BE72-4A8A-44DB-995C-7DDA949D2CC5}"/>
    <dgm:cxn modelId="{004A9DA4-65F4-4E8B-9634-7BF0C3DF62A4}" type="presOf" srcId="{ADC9CCE8-2831-401A-A783-7EB79AD4CE54}" destId="{D65D7530-8F0A-4854-A352-BC379E42E273}" srcOrd="0" destOrd="0" presId="urn:microsoft.com/office/officeart/2005/8/layout/hierarchy2"/>
    <dgm:cxn modelId="{E7A51048-2656-4931-9E4C-A5CF14D0E0F2}" type="presOf" srcId="{67E9F2A7-D685-46FE-9345-DFAECDC6A7CF}" destId="{C1FB2677-3DB2-46F8-9170-EA25A97BFD8B}" srcOrd="0" destOrd="0" presId="urn:microsoft.com/office/officeart/2005/8/layout/hierarchy2"/>
    <dgm:cxn modelId="{0828C860-2356-411A-863F-8EBB605E5AB6}" type="presOf" srcId="{F1B285F8-7F00-46F1-881B-288D1A3BC7AE}" destId="{1C3BE68C-D1DD-43C3-A577-F4DC95188056}" srcOrd="1" destOrd="0" presId="urn:microsoft.com/office/officeart/2005/8/layout/hierarchy2"/>
    <dgm:cxn modelId="{ED6E8E9F-29A7-42AD-A458-86479DC7DF5B}" type="presOf" srcId="{CEC03414-8C94-4E96-A32A-92A73E3F782E}" destId="{6EDBE353-2C11-4F39-A188-711A53575014}" srcOrd="0" destOrd="0" presId="urn:microsoft.com/office/officeart/2005/8/layout/hierarchy2"/>
    <dgm:cxn modelId="{DDB8B9F9-C960-4BA5-BA76-2024DCD9636A}" type="presOf" srcId="{8BB49354-F736-403A-B950-5C593BCB1FC8}" destId="{53964443-9641-4E01-8595-F0FE93C4339E}" srcOrd="1" destOrd="0" presId="urn:microsoft.com/office/officeart/2005/8/layout/hierarchy2"/>
    <dgm:cxn modelId="{70BADEB4-A007-4361-8CF0-A03D7746933C}" type="presOf" srcId="{5952AE71-0282-4097-9465-FEED3158A3E4}" destId="{E1B094D9-0B0D-4080-9837-32EECDA6D504}" srcOrd="0" destOrd="0" presId="urn:microsoft.com/office/officeart/2005/8/layout/hierarchy2"/>
    <dgm:cxn modelId="{CF084F88-E543-4169-8A91-149F46835FF5}" srcId="{9F1CA419-B809-4C1C-87BC-9923B1CA9A00}" destId="{FA75EAC5-0D39-4B55-9838-7448D6A8B085}" srcOrd="0" destOrd="0" parTransId="{CC59AA9D-C9EA-44EB-8A84-13BBF44F696B}" sibTransId="{DEF1BE9B-F772-4C24-BCF9-E5CFDCB4B4C6}"/>
    <dgm:cxn modelId="{E1987CEF-797C-4E98-8825-66CB0DBB6544}" srcId="{A930E9A5-B025-401E-9643-AD2F625DB62C}" destId="{15F7F745-AE44-441F-9F2C-5CCD500579A3}" srcOrd="0" destOrd="0" parTransId="{27BC2406-BC1B-4E02-93DC-095303314EBF}" sibTransId="{33B7314F-3698-4EF2-BA4E-8038983D0F19}"/>
    <dgm:cxn modelId="{CCACB3AD-3BB3-486F-A5F2-F3585779B37B}" type="presOf" srcId="{011C7720-CAB9-4369-A46B-6F23A3F658BC}" destId="{158CF4E6-96AC-4EAA-BA94-7C46F91637CB}" srcOrd="0" destOrd="0" presId="urn:microsoft.com/office/officeart/2005/8/layout/hierarchy2"/>
    <dgm:cxn modelId="{5407C35F-009F-40C1-90CF-AEBAE9D0AF68}" type="presOf" srcId="{27BC2406-BC1B-4E02-93DC-095303314EBF}" destId="{92FD9FDE-F5AB-40F8-AECE-AACB0F6929C9}" srcOrd="0" destOrd="0" presId="urn:microsoft.com/office/officeart/2005/8/layout/hierarchy2"/>
    <dgm:cxn modelId="{4C06C3B3-39FC-4637-B364-7965E7A3C840}" type="presOf" srcId="{9F19B3E5-4B38-465C-99DE-8BCD97CDB385}" destId="{7E1C9D44-E92E-47CB-8E6B-F95993992DDA}" srcOrd="0" destOrd="0" presId="urn:microsoft.com/office/officeart/2005/8/layout/hierarchy2"/>
    <dgm:cxn modelId="{8A3C9ADA-88B0-42C7-B336-1F2BF7F3A97A}" type="presOf" srcId="{7B84126D-6927-4A4C-92CD-F29283947783}" destId="{6C589FCE-6DCD-4E75-B08F-94A17BA0B688}" srcOrd="0" destOrd="0" presId="urn:microsoft.com/office/officeart/2005/8/layout/hierarchy2"/>
    <dgm:cxn modelId="{A51EB84F-6256-4898-B0C6-DF950D5AC327}" type="presOf" srcId="{15F7F745-AE44-441F-9F2C-5CCD500579A3}" destId="{606FCCD2-18C1-41BE-B510-9014F4BB6770}" srcOrd="0" destOrd="0" presId="urn:microsoft.com/office/officeart/2005/8/layout/hierarchy2"/>
    <dgm:cxn modelId="{15A7D56D-7C1C-4EBD-9FD9-FA0C033D4E7D}" type="presOf" srcId="{A930E9A5-B025-401E-9643-AD2F625DB62C}" destId="{69621E2D-706A-4FF1-B500-F331BBD0881D}" srcOrd="0" destOrd="0" presId="urn:microsoft.com/office/officeart/2005/8/layout/hierarchy2"/>
    <dgm:cxn modelId="{647DED3D-5ED6-4671-AFC7-58C98EEDE7B5}" srcId="{5952AE71-0282-4097-9465-FEED3158A3E4}" destId="{B90839F9-3A2A-4E1D-A701-48074AFCF302}" srcOrd="2" destOrd="0" parTransId="{F1B285F8-7F00-46F1-881B-288D1A3BC7AE}" sibTransId="{75BD410F-D57E-4D0A-80AA-B636FC6AD7AF}"/>
    <dgm:cxn modelId="{470299F5-F1C3-4483-9B45-07512F53E608}" type="presOf" srcId="{B90839F9-3A2A-4E1D-A701-48074AFCF302}" destId="{ABC6993E-40B9-48D5-941A-EF6EF10ED30B}" srcOrd="0" destOrd="0" presId="urn:microsoft.com/office/officeart/2005/8/layout/hierarchy2"/>
    <dgm:cxn modelId="{8C486D12-CA8D-4F91-B371-843D889BE45F}" type="presOf" srcId="{9F19B3E5-4B38-465C-99DE-8BCD97CDB385}" destId="{F6BFB4FD-223D-4D10-AEED-CE21D8D33258}" srcOrd="1" destOrd="0" presId="urn:microsoft.com/office/officeart/2005/8/layout/hierarchy2"/>
    <dgm:cxn modelId="{23B58351-37C1-460B-86D3-59139F303F46}" type="presOf" srcId="{3DF8232F-ED4B-4DD4-87C2-0FF0FFB57987}" destId="{0764C4B3-E77C-41D7-A18D-6A20BED38C47}" srcOrd="0" destOrd="0" presId="urn:microsoft.com/office/officeart/2005/8/layout/hierarchy2"/>
    <dgm:cxn modelId="{673BDBA8-BD07-481B-87AD-F91729D1F017}" type="presOf" srcId="{23D4C85D-CC3B-47F8-B6D5-0B2ADDAC0A5B}" destId="{2B6733FE-88EF-4B62-A7AB-00BFEB361631}" srcOrd="1" destOrd="0" presId="urn:microsoft.com/office/officeart/2005/8/layout/hierarchy2"/>
    <dgm:cxn modelId="{DB3615D9-3147-429C-B206-8331F0185B90}" srcId="{5952AE71-0282-4097-9465-FEED3158A3E4}" destId="{011C7720-CAB9-4369-A46B-6F23A3F658BC}" srcOrd="0" destOrd="0" parTransId="{8BB49354-F736-403A-B950-5C593BCB1FC8}" sibTransId="{7621DC1D-4D52-4CAA-A03D-4963E6E658A2}"/>
    <dgm:cxn modelId="{62BD01DA-4BF8-4BC2-B868-7157AF3FE084}" type="presOf" srcId="{9AF18053-A7A3-4866-B961-43BD952D6D96}" destId="{CB1A3FCA-6724-4848-B890-315C4CFE01D5}" srcOrd="0" destOrd="0" presId="urn:microsoft.com/office/officeart/2005/8/layout/hierarchy2"/>
    <dgm:cxn modelId="{265B4AB5-34FA-4B9A-A16A-D05688280E0B}" type="presOf" srcId="{ADC9CCE8-2831-401A-A783-7EB79AD4CE54}" destId="{CAFA9C94-A353-4962-9A87-E75EA1AE1EEC}" srcOrd="1" destOrd="0" presId="urn:microsoft.com/office/officeart/2005/8/layout/hierarchy2"/>
    <dgm:cxn modelId="{DE3A35FF-4A98-4DA0-933F-37FFA6BD672C}" srcId="{FA75EAC5-0D39-4B55-9838-7448D6A8B085}" destId="{A930E9A5-B025-401E-9643-AD2F625DB62C}" srcOrd="0" destOrd="0" parTransId="{9AF18053-A7A3-4866-B961-43BD952D6D96}" sibTransId="{59883EE5-FFA2-4513-9232-7A2F981948FB}"/>
    <dgm:cxn modelId="{6C666A75-073B-40D2-B2AE-F6680818D82E}" type="presOf" srcId="{F1B285F8-7F00-46F1-881B-288D1A3BC7AE}" destId="{4378E4A0-3D5E-4D2C-A7CE-12E3480E1A99}" srcOrd="0" destOrd="0" presId="urn:microsoft.com/office/officeart/2005/8/layout/hierarchy2"/>
    <dgm:cxn modelId="{C0C032C1-9845-4713-B93A-5AA02F2B3BD1}" type="presOf" srcId="{27BC2406-BC1B-4E02-93DC-095303314EBF}" destId="{B14F11DB-6194-4A48-8527-3D2404455B5A}" srcOrd="1" destOrd="0" presId="urn:microsoft.com/office/officeart/2005/8/layout/hierarchy2"/>
    <dgm:cxn modelId="{34F4679E-571A-47E4-9E14-237F1EEF64D2}" type="presOf" srcId="{B9693AD7-0E2D-41F1-947E-BD141B7DE25B}" destId="{2ED22D46-66A9-472F-A6FF-00043E13A731}" srcOrd="0" destOrd="0" presId="urn:microsoft.com/office/officeart/2005/8/layout/hierarchy2"/>
    <dgm:cxn modelId="{66C206F5-0FCC-4A44-8557-A458E4F16832}" type="presOf" srcId="{8BB49354-F736-403A-B950-5C593BCB1FC8}" destId="{97376A23-4A2C-4484-BE35-C5B7C8DDBBC8}" srcOrd="0" destOrd="0" presId="urn:microsoft.com/office/officeart/2005/8/layout/hierarchy2"/>
    <dgm:cxn modelId="{7EE07B65-F24F-4B20-A924-1471B31799A5}" srcId="{18B84743-5461-4970-8F41-33B78506BA94}" destId="{7B84126D-6927-4A4C-92CD-F29283947783}" srcOrd="1" destOrd="0" parTransId="{ADC9CCE8-2831-401A-A783-7EB79AD4CE54}" sibTransId="{20B8284A-D5A8-4A46-AB0A-6C384A48359C}"/>
    <dgm:cxn modelId="{7F563936-BE31-4FAD-8058-19EB5FA648A1}" srcId="{FA75EAC5-0D39-4B55-9838-7448D6A8B085}" destId="{18B84743-5461-4970-8F41-33B78506BA94}" srcOrd="1" destOrd="0" parTransId="{CEC03414-8C94-4E96-A32A-92A73E3F782E}" sibTransId="{7FAAD4D3-233A-4D2D-8F30-E31FDC9CEB33}"/>
    <dgm:cxn modelId="{328F8474-8CB4-44A8-860F-D61A4071BD6D}" type="presOf" srcId="{18B84743-5461-4970-8F41-33B78506BA94}" destId="{2E015508-C01A-4945-87C7-F47D3ED7E526}" srcOrd="0" destOrd="0" presId="urn:microsoft.com/office/officeart/2005/8/layout/hierarchy2"/>
    <dgm:cxn modelId="{722E6A7A-A611-4402-886A-2C8A9F568562}" type="presOf" srcId="{FA75EAC5-0D39-4B55-9838-7448D6A8B085}" destId="{6D80B82B-0B37-4C1A-B55A-AB1173869A20}" srcOrd="0" destOrd="0" presId="urn:microsoft.com/office/officeart/2005/8/layout/hierarchy2"/>
    <dgm:cxn modelId="{64B3D3DA-993C-4D6B-9DB6-4690D6C92C99}" type="presParOf" srcId="{0627AFC9-EF3B-46FF-AEAD-12DFB97748A6}" destId="{68992D2D-F10C-4821-A38C-621413EA68AA}" srcOrd="0" destOrd="0" presId="urn:microsoft.com/office/officeart/2005/8/layout/hierarchy2"/>
    <dgm:cxn modelId="{0A6CE3DC-4529-4805-BC3E-41F9E58CF1FE}" type="presParOf" srcId="{68992D2D-F10C-4821-A38C-621413EA68AA}" destId="{6D80B82B-0B37-4C1A-B55A-AB1173869A20}" srcOrd="0" destOrd="0" presId="urn:microsoft.com/office/officeart/2005/8/layout/hierarchy2"/>
    <dgm:cxn modelId="{458CAEC9-A543-4430-BE2F-6889A95FCC47}" type="presParOf" srcId="{68992D2D-F10C-4821-A38C-621413EA68AA}" destId="{FD4C2970-8A5B-4B68-831F-17B15568DB64}" srcOrd="1" destOrd="0" presId="urn:microsoft.com/office/officeart/2005/8/layout/hierarchy2"/>
    <dgm:cxn modelId="{44569FF3-68FD-43BE-9447-90D56EBABC5F}" type="presParOf" srcId="{FD4C2970-8A5B-4B68-831F-17B15568DB64}" destId="{CB1A3FCA-6724-4848-B890-315C4CFE01D5}" srcOrd="0" destOrd="0" presId="urn:microsoft.com/office/officeart/2005/8/layout/hierarchy2"/>
    <dgm:cxn modelId="{955716C9-7104-405A-8519-DE019984FA68}" type="presParOf" srcId="{CB1A3FCA-6724-4848-B890-315C4CFE01D5}" destId="{F1A1F470-C5C6-4F8C-B983-47D69701F5D1}" srcOrd="0" destOrd="0" presId="urn:microsoft.com/office/officeart/2005/8/layout/hierarchy2"/>
    <dgm:cxn modelId="{B9CCE74E-42A6-482A-A9A0-CF40164CE357}" type="presParOf" srcId="{FD4C2970-8A5B-4B68-831F-17B15568DB64}" destId="{4D80C740-9DAF-4C88-A28F-254F483C5ADB}" srcOrd="1" destOrd="0" presId="urn:microsoft.com/office/officeart/2005/8/layout/hierarchy2"/>
    <dgm:cxn modelId="{EE11926D-5BB3-4E4E-A53B-D7A0CE6907A9}" type="presParOf" srcId="{4D80C740-9DAF-4C88-A28F-254F483C5ADB}" destId="{69621E2D-706A-4FF1-B500-F331BBD0881D}" srcOrd="0" destOrd="0" presId="urn:microsoft.com/office/officeart/2005/8/layout/hierarchy2"/>
    <dgm:cxn modelId="{B722FDCC-D37F-4680-A800-57D9839D0404}" type="presParOf" srcId="{4D80C740-9DAF-4C88-A28F-254F483C5ADB}" destId="{B86E6639-5B46-43B6-80E7-D52EAA0B8A4F}" srcOrd="1" destOrd="0" presId="urn:microsoft.com/office/officeart/2005/8/layout/hierarchy2"/>
    <dgm:cxn modelId="{67F3E46E-C8F9-45C6-A113-285415857A9D}" type="presParOf" srcId="{B86E6639-5B46-43B6-80E7-D52EAA0B8A4F}" destId="{92FD9FDE-F5AB-40F8-AECE-AACB0F6929C9}" srcOrd="0" destOrd="0" presId="urn:microsoft.com/office/officeart/2005/8/layout/hierarchy2"/>
    <dgm:cxn modelId="{9456E7C4-6572-41F0-B888-56947925683F}" type="presParOf" srcId="{92FD9FDE-F5AB-40F8-AECE-AACB0F6929C9}" destId="{B14F11DB-6194-4A48-8527-3D2404455B5A}" srcOrd="0" destOrd="0" presId="urn:microsoft.com/office/officeart/2005/8/layout/hierarchy2"/>
    <dgm:cxn modelId="{8145D581-8C3A-47AD-B50B-1E04FF86DABF}" type="presParOf" srcId="{B86E6639-5B46-43B6-80E7-D52EAA0B8A4F}" destId="{561FD80B-B9E4-4566-BC59-4AD0375FC833}" srcOrd="1" destOrd="0" presId="urn:microsoft.com/office/officeart/2005/8/layout/hierarchy2"/>
    <dgm:cxn modelId="{C3F5F3E7-E1B8-49F6-B114-613880D6C305}" type="presParOf" srcId="{561FD80B-B9E4-4566-BC59-4AD0375FC833}" destId="{606FCCD2-18C1-41BE-B510-9014F4BB6770}" srcOrd="0" destOrd="0" presId="urn:microsoft.com/office/officeart/2005/8/layout/hierarchy2"/>
    <dgm:cxn modelId="{9E22E476-E7A0-43B8-9A24-2EF9C3F7761D}" type="presParOf" srcId="{561FD80B-B9E4-4566-BC59-4AD0375FC833}" destId="{E3378725-9B59-49C0-85BB-CD23E71CC18E}" srcOrd="1" destOrd="0" presId="urn:microsoft.com/office/officeart/2005/8/layout/hierarchy2"/>
    <dgm:cxn modelId="{E5390E0D-0882-40A4-B764-518AA0585816}" type="presParOf" srcId="{B86E6639-5B46-43B6-80E7-D52EAA0B8A4F}" destId="{7E1C9D44-E92E-47CB-8E6B-F95993992DDA}" srcOrd="2" destOrd="0" presId="urn:microsoft.com/office/officeart/2005/8/layout/hierarchy2"/>
    <dgm:cxn modelId="{7E158F55-468F-44D4-B4AE-DC6E9E86B3C7}" type="presParOf" srcId="{7E1C9D44-E92E-47CB-8E6B-F95993992DDA}" destId="{F6BFB4FD-223D-4D10-AEED-CE21D8D33258}" srcOrd="0" destOrd="0" presId="urn:microsoft.com/office/officeart/2005/8/layout/hierarchy2"/>
    <dgm:cxn modelId="{A9F47527-1A0F-484E-99DE-07F31D88C016}" type="presParOf" srcId="{B86E6639-5B46-43B6-80E7-D52EAA0B8A4F}" destId="{5D36E45B-B8B9-4B3E-AC3F-2D137B0310DB}" srcOrd="3" destOrd="0" presId="urn:microsoft.com/office/officeart/2005/8/layout/hierarchy2"/>
    <dgm:cxn modelId="{E63031D9-66EC-4B49-B3F3-49951423C047}" type="presParOf" srcId="{5D36E45B-B8B9-4B3E-AC3F-2D137B0310DB}" destId="{E1B094D9-0B0D-4080-9837-32EECDA6D504}" srcOrd="0" destOrd="0" presId="urn:microsoft.com/office/officeart/2005/8/layout/hierarchy2"/>
    <dgm:cxn modelId="{F2E3FC8C-16B9-438F-853B-65ED02A048C6}" type="presParOf" srcId="{5D36E45B-B8B9-4B3E-AC3F-2D137B0310DB}" destId="{F0CDD25D-2980-48AD-968C-F1AF3ACC5379}" srcOrd="1" destOrd="0" presId="urn:microsoft.com/office/officeart/2005/8/layout/hierarchy2"/>
    <dgm:cxn modelId="{D231F091-2B3E-4AF4-A87D-6D124734223C}" type="presParOf" srcId="{F0CDD25D-2980-48AD-968C-F1AF3ACC5379}" destId="{97376A23-4A2C-4484-BE35-C5B7C8DDBBC8}" srcOrd="0" destOrd="0" presId="urn:microsoft.com/office/officeart/2005/8/layout/hierarchy2"/>
    <dgm:cxn modelId="{E2FDC09A-E542-4ADC-9E90-994941ADDAD3}" type="presParOf" srcId="{97376A23-4A2C-4484-BE35-C5B7C8DDBBC8}" destId="{53964443-9641-4E01-8595-F0FE93C4339E}" srcOrd="0" destOrd="0" presId="urn:microsoft.com/office/officeart/2005/8/layout/hierarchy2"/>
    <dgm:cxn modelId="{2A8BD449-98A8-4836-B893-C6E3455BE0A6}" type="presParOf" srcId="{F0CDD25D-2980-48AD-968C-F1AF3ACC5379}" destId="{A98A4AD0-4BAE-4B3E-BBF9-94948B12B458}" srcOrd="1" destOrd="0" presId="urn:microsoft.com/office/officeart/2005/8/layout/hierarchy2"/>
    <dgm:cxn modelId="{C74BDEF7-4ED1-4639-8800-F20FE2CBBB85}" type="presParOf" srcId="{A98A4AD0-4BAE-4B3E-BBF9-94948B12B458}" destId="{158CF4E6-96AC-4EAA-BA94-7C46F91637CB}" srcOrd="0" destOrd="0" presId="urn:microsoft.com/office/officeart/2005/8/layout/hierarchy2"/>
    <dgm:cxn modelId="{D145ECFB-1F61-4824-8E7F-D820D5DA3922}" type="presParOf" srcId="{A98A4AD0-4BAE-4B3E-BBF9-94948B12B458}" destId="{3DD7126F-7864-4B3B-AB8E-EB7ABA7061DE}" srcOrd="1" destOrd="0" presId="urn:microsoft.com/office/officeart/2005/8/layout/hierarchy2"/>
    <dgm:cxn modelId="{46196424-965D-4D71-8A1F-DCAA444B4B53}" type="presParOf" srcId="{F0CDD25D-2980-48AD-968C-F1AF3ACC5379}" destId="{2ED22D46-66A9-472F-A6FF-00043E13A731}" srcOrd="2" destOrd="0" presId="urn:microsoft.com/office/officeart/2005/8/layout/hierarchy2"/>
    <dgm:cxn modelId="{EC7C653F-8221-4F5B-A88F-64C5FD420DD0}" type="presParOf" srcId="{2ED22D46-66A9-472F-A6FF-00043E13A731}" destId="{2F933A91-7DAD-417E-AFA4-3CAC881145C8}" srcOrd="0" destOrd="0" presId="urn:microsoft.com/office/officeart/2005/8/layout/hierarchy2"/>
    <dgm:cxn modelId="{33B40416-C4B2-4AE0-9272-52BD27C5F261}" type="presParOf" srcId="{F0CDD25D-2980-48AD-968C-F1AF3ACC5379}" destId="{38119278-BF4E-4C25-98A1-AB918DE3A190}" srcOrd="3" destOrd="0" presId="urn:microsoft.com/office/officeart/2005/8/layout/hierarchy2"/>
    <dgm:cxn modelId="{FB3BE8EC-6498-4F58-9E4D-9D70EFCCECEC}" type="presParOf" srcId="{38119278-BF4E-4C25-98A1-AB918DE3A190}" destId="{0764C4B3-E77C-41D7-A18D-6A20BED38C47}" srcOrd="0" destOrd="0" presId="urn:microsoft.com/office/officeart/2005/8/layout/hierarchy2"/>
    <dgm:cxn modelId="{FACB2ECD-A2D2-433D-9BD1-3503C67421FC}" type="presParOf" srcId="{38119278-BF4E-4C25-98A1-AB918DE3A190}" destId="{EEA23EE4-4246-4451-9A67-08770283328A}" srcOrd="1" destOrd="0" presId="urn:microsoft.com/office/officeart/2005/8/layout/hierarchy2"/>
    <dgm:cxn modelId="{24B516B9-D4AF-4814-966D-4113EBAA50E1}" type="presParOf" srcId="{F0CDD25D-2980-48AD-968C-F1AF3ACC5379}" destId="{4378E4A0-3D5E-4D2C-A7CE-12E3480E1A99}" srcOrd="4" destOrd="0" presId="urn:microsoft.com/office/officeart/2005/8/layout/hierarchy2"/>
    <dgm:cxn modelId="{EF85C556-9B40-41FD-9E6C-CB78DA120DA4}" type="presParOf" srcId="{4378E4A0-3D5E-4D2C-A7CE-12E3480E1A99}" destId="{1C3BE68C-D1DD-43C3-A577-F4DC95188056}" srcOrd="0" destOrd="0" presId="urn:microsoft.com/office/officeart/2005/8/layout/hierarchy2"/>
    <dgm:cxn modelId="{23264AE0-52E9-473E-92EC-D27C8FDDE874}" type="presParOf" srcId="{F0CDD25D-2980-48AD-968C-F1AF3ACC5379}" destId="{E1E6F015-83BE-447D-B370-7E4396A76E1E}" srcOrd="5" destOrd="0" presId="urn:microsoft.com/office/officeart/2005/8/layout/hierarchy2"/>
    <dgm:cxn modelId="{8A4D49BF-4862-4B31-A6D8-9379084AA4B8}" type="presParOf" srcId="{E1E6F015-83BE-447D-B370-7E4396A76E1E}" destId="{ABC6993E-40B9-48D5-941A-EF6EF10ED30B}" srcOrd="0" destOrd="0" presId="urn:microsoft.com/office/officeart/2005/8/layout/hierarchy2"/>
    <dgm:cxn modelId="{E3149C70-E228-4CAA-90AB-5BBDBBD8358E}" type="presParOf" srcId="{E1E6F015-83BE-447D-B370-7E4396A76E1E}" destId="{052D08A6-EF9C-4187-8B25-909093449D7D}" srcOrd="1" destOrd="0" presId="urn:microsoft.com/office/officeart/2005/8/layout/hierarchy2"/>
    <dgm:cxn modelId="{3B7C304C-036A-4DBA-872C-EBF1397FAD2C}" type="presParOf" srcId="{FD4C2970-8A5B-4B68-831F-17B15568DB64}" destId="{6EDBE353-2C11-4F39-A188-711A53575014}" srcOrd="2" destOrd="0" presId="urn:microsoft.com/office/officeart/2005/8/layout/hierarchy2"/>
    <dgm:cxn modelId="{E6F3C1B9-892E-4CE6-8ECB-A1883535C7EA}" type="presParOf" srcId="{6EDBE353-2C11-4F39-A188-711A53575014}" destId="{6EFF6E67-8F16-492B-AE8E-256E72C71BD9}" srcOrd="0" destOrd="0" presId="urn:microsoft.com/office/officeart/2005/8/layout/hierarchy2"/>
    <dgm:cxn modelId="{0497C2D1-29B8-47EF-83C0-A5AA3B2C64FE}" type="presParOf" srcId="{FD4C2970-8A5B-4B68-831F-17B15568DB64}" destId="{D11C9C78-0491-4FC5-9522-B20CA7543C7B}" srcOrd="3" destOrd="0" presId="urn:microsoft.com/office/officeart/2005/8/layout/hierarchy2"/>
    <dgm:cxn modelId="{7E6C0E6E-DD4B-4120-BA92-7192E24A4333}" type="presParOf" srcId="{D11C9C78-0491-4FC5-9522-B20CA7543C7B}" destId="{2E015508-C01A-4945-87C7-F47D3ED7E526}" srcOrd="0" destOrd="0" presId="urn:microsoft.com/office/officeart/2005/8/layout/hierarchy2"/>
    <dgm:cxn modelId="{1AFB4CAE-44FD-4042-B9C7-FCBA621FE969}" type="presParOf" srcId="{D11C9C78-0491-4FC5-9522-B20CA7543C7B}" destId="{5F08EBCC-F8DE-46C9-8875-AC4BD7997F62}" srcOrd="1" destOrd="0" presId="urn:microsoft.com/office/officeart/2005/8/layout/hierarchy2"/>
    <dgm:cxn modelId="{3EA48933-5575-48A2-97BC-9FDB52ADAD59}" type="presParOf" srcId="{5F08EBCC-F8DE-46C9-8875-AC4BD7997F62}" destId="{D396CE53-37D0-48EB-A45B-FAA762F38FC3}" srcOrd="0" destOrd="0" presId="urn:microsoft.com/office/officeart/2005/8/layout/hierarchy2"/>
    <dgm:cxn modelId="{254231A6-9B78-404C-8328-7276EA8324AF}" type="presParOf" srcId="{D396CE53-37D0-48EB-A45B-FAA762F38FC3}" destId="{2B6733FE-88EF-4B62-A7AB-00BFEB361631}" srcOrd="0" destOrd="0" presId="urn:microsoft.com/office/officeart/2005/8/layout/hierarchy2"/>
    <dgm:cxn modelId="{3513E2EB-1071-4B90-98B0-F70518AA539A}" type="presParOf" srcId="{5F08EBCC-F8DE-46C9-8875-AC4BD7997F62}" destId="{D17EA49B-1367-4785-92E1-4E2AF61585A3}" srcOrd="1" destOrd="0" presId="urn:microsoft.com/office/officeart/2005/8/layout/hierarchy2"/>
    <dgm:cxn modelId="{782A95DD-6F19-4A91-8663-AA5ADB11FF9D}" type="presParOf" srcId="{D17EA49B-1367-4785-92E1-4E2AF61585A3}" destId="{C1FB2677-3DB2-46F8-9170-EA25A97BFD8B}" srcOrd="0" destOrd="0" presId="urn:microsoft.com/office/officeart/2005/8/layout/hierarchy2"/>
    <dgm:cxn modelId="{F28A9E00-533D-4335-95B4-9B4DF1B7D6FB}" type="presParOf" srcId="{D17EA49B-1367-4785-92E1-4E2AF61585A3}" destId="{C85638BA-648A-457C-A28D-2BC62D444725}" srcOrd="1" destOrd="0" presId="urn:microsoft.com/office/officeart/2005/8/layout/hierarchy2"/>
    <dgm:cxn modelId="{2DD95586-EEEB-48D7-8A4C-29EB4E9BE466}" type="presParOf" srcId="{5F08EBCC-F8DE-46C9-8875-AC4BD7997F62}" destId="{D65D7530-8F0A-4854-A352-BC379E42E273}" srcOrd="2" destOrd="0" presId="urn:microsoft.com/office/officeart/2005/8/layout/hierarchy2"/>
    <dgm:cxn modelId="{A3E72CCC-A02F-42C3-BC9E-EBBF4C9888BB}" type="presParOf" srcId="{D65D7530-8F0A-4854-A352-BC379E42E273}" destId="{CAFA9C94-A353-4962-9A87-E75EA1AE1EEC}" srcOrd="0" destOrd="0" presId="urn:microsoft.com/office/officeart/2005/8/layout/hierarchy2"/>
    <dgm:cxn modelId="{5381A0D7-C07C-4A85-98A2-9AA2CD059588}" type="presParOf" srcId="{5F08EBCC-F8DE-46C9-8875-AC4BD7997F62}" destId="{C2E00ACC-1F74-40DC-A8EF-8BE9312606DE}" srcOrd="3" destOrd="0" presId="urn:microsoft.com/office/officeart/2005/8/layout/hierarchy2"/>
    <dgm:cxn modelId="{C9CF1CFA-1C34-45F3-AC67-0B9484789B02}" type="presParOf" srcId="{C2E00ACC-1F74-40DC-A8EF-8BE9312606DE}" destId="{6C589FCE-6DCD-4E75-B08F-94A17BA0B688}" srcOrd="0" destOrd="0" presId="urn:microsoft.com/office/officeart/2005/8/layout/hierarchy2"/>
    <dgm:cxn modelId="{4FF94371-492C-45F9-9FCA-2368E1262DAE}" type="presParOf" srcId="{C2E00ACC-1F74-40DC-A8EF-8BE9312606DE}" destId="{C9EF7CA8-7CF5-4BE6-86E4-F55901E7CCEF}"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D9D3004-855B-4F21-BAEC-47D967B92D34}" type="doc">
      <dgm:prSet loTypeId="urn:microsoft.com/office/officeart/2005/8/layout/matrix1" loCatId="matrix" qsTypeId="urn:microsoft.com/office/officeart/2005/8/quickstyle/simple1" qsCatId="simple" csTypeId="urn:microsoft.com/office/officeart/2005/8/colors/colorful1" csCatId="colorful" phldr="1"/>
      <dgm:spPr/>
      <dgm:t>
        <a:bodyPr/>
        <a:lstStyle/>
        <a:p>
          <a:endParaRPr lang="zh-CN" altLang="en-US"/>
        </a:p>
      </dgm:t>
    </dgm:pt>
    <dgm:pt modelId="{404A38F9-CA25-44B9-AC51-048351EDBC5F}">
      <dgm:prSet phldrT="[文本]" custT="1"/>
      <dgm:spPr/>
      <dgm:t>
        <a:bodyPr/>
        <a:lstStyle/>
        <a:p>
          <a:r>
            <a:rPr lang="en-US" altLang="zh-CN" sz="2000" b="1" dirty="0"/>
            <a:t>GDP</a:t>
          </a:r>
          <a:r>
            <a:rPr lang="zh-CN" altLang="en-US" sz="2000" b="1" dirty="0"/>
            <a:t>历史数据修订方法的基本原则</a:t>
          </a:r>
        </a:p>
      </dgm:t>
    </dgm:pt>
    <dgm:pt modelId="{119E1FDE-FF8B-4647-9A09-95C85B0D0878}" type="parTrans" cxnId="{0F1F7640-BB0F-4E5C-B0B0-177B83807A1A}">
      <dgm:prSet/>
      <dgm:spPr/>
      <dgm:t>
        <a:bodyPr/>
        <a:lstStyle/>
        <a:p>
          <a:endParaRPr lang="zh-CN" altLang="en-US" sz="2000"/>
        </a:p>
      </dgm:t>
    </dgm:pt>
    <dgm:pt modelId="{AAFE58F1-890B-4246-AA1D-DBAD54579655}" type="sibTrans" cxnId="{0F1F7640-BB0F-4E5C-B0B0-177B83807A1A}">
      <dgm:prSet/>
      <dgm:spPr/>
      <dgm:t>
        <a:bodyPr/>
        <a:lstStyle/>
        <a:p>
          <a:endParaRPr lang="zh-CN" altLang="en-US" sz="2000"/>
        </a:p>
      </dgm:t>
    </dgm:pt>
    <dgm:pt modelId="{C1180491-64CE-4377-B417-5554C272A164}">
      <dgm:prSet phldrT="[文本]" custT="1"/>
      <dgm:spPr/>
      <dgm:t>
        <a:bodyPr/>
        <a:lstStyle/>
        <a:p>
          <a:r>
            <a:rPr lang="zh-CN" altLang="en-US" sz="2000" dirty="0"/>
            <a:t>不能随意改变原数据序列的变化趋势</a:t>
          </a:r>
        </a:p>
      </dgm:t>
    </dgm:pt>
    <dgm:pt modelId="{E867F05C-F7CC-4E04-A9B7-A7709E35A956}" type="parTrans" cxnId="{4ED83E40-3C68-48CC-8530-8484070AEF00}">
      <dgm:prSet/>
      <dgm:spPr/>
      <dgm:t>
        <a:bodyPr/>
        <a:lstStyle/>
        <a:p>
          <a:endParaRPr lang="zh-CN" altLang="en-US" sz="2000"/>
        </a:p>
      </dgm:t>
    </dgm:pt>
    <dgm:pt modelId="{86692B3D-9D9E-4635-A389-7B0D5C964AB1}" type="sibTrans" cxnId="{4ED83E40-3C68-48CC-8530-8484070AEF00}">
      <dgm:prSet/>
      <dgm:spPr/>
      <dgm:t>
        <a:bodyPr/>
        <a:lstStyle/>
        <a:p>
          <a:endParaRPr lang="zh-CN" altLang="en-US" sz="2000"/>
        </a:p>
      </dgm:t>
    </dgm:pt>
    <dgm:pt modelId="{3FC1C232-40F1-4F42-A8A7-4B07FD0E25D8}">
      <dgm:prSet phldrT="[文本]" custT="1"/>
      <dgm:spPr/>
      <dgm:t>
        <a:bodyPr/>
        <a:lstStyle/>
        <a:p>
          <a:r>
            <a:rPr lang="zh-CN" altLang="en-US" sz="2000" dirty="0"/>
            <a:t>尽可能使修订后的数据增长率接近修订前的增长率</a:t>
          </a:r>
        </a:p>
      </dgm:t>
    </dgm:pt>
    <dgm:pt modelId="{A38D79DF-0618-4B60-9E23-BA1AB6A306D6}" type="parTrans" cxnId="{7F83B6DA-4D9A-4FA9-A9EC-BB0543425B22}">
      <dgm:prSet/>
      <dgm:spPr/>
      <dgm:t>
        <a:bodyPr/>
        <a:lstStyle/>
        <a:p>
          <a:endParaRPr lang="zh-CN" altLang="en-US" sz="2000"/>
        </a:p>
      </dgm:t>
    </dgm:pt>
    <dgm:pt modelId="{5BEE1C8C-FC71-4254-9740-7730CBA13158}" type="sibTrans" cxnId="{7F83B6DA-4D9A-4FA9-A9EC-BB0543425B22}">
      <dgm:prSet/>
      <dgm:spPr/>
      <dgm:t>
        <a:bodyPr/>
        <a:lstStyle/>
        <a:p>
          <a:endParaRPr lang="zh-CN" altLang="en-US" sz="2000"/>
        </a:p>
      </dgm:t>
    </dgm:pt>
    <dgm:pt modelId="{449BF69A-5240-4982-B4CE-896FE28B32C4}">
      <dgm:prSet phldrT="[文本]" custT="1"/>
      <dgm:spPr/>
      <dgm:t>
        <a:bodyPr/>
        <a:lstStyle/>
        <a:p>
          <a:r>
            <a:rPr lang="zh-CN" altLang="en-US" sz="2000" dirty="0"/>
            <a:t>先修订年度历史数据，然后再以修订后的年度数据为基准，进一步修订季度或月度数据。</a:t>
          </a:r>
        </a:p>
      </dgm:t>
    </dgm:pt>
    <dgm:pt modelId="{F9E32D11-F582-4E42-9901-53D1F765FC31}" type="parTrans" cxnId="{4DA4B2D7-F05D-4019-A490-80566538847A}">
      <dgm:prSet/>
      <dgm:spPr/>
      <dgm:t>
        <a:bodyPr/>
        <a:lstStyle/>
        <a:p>
          <a:endParaRPr lang="zh-CN" altLang="en-US" sz="2000"/>
        </a:p>
      </dgm:t>
    </dgm:pt>
    <dgm:pt modelId="{D5F4722E-BC06-449D-9BF0-11B5FA2D3E30}" type="sibTrans" cxnId="{4DA4B2D7-F05D-4019-A490-80566538847A}">
      <dgm:prSet/>
      <dgm:spPr/>
      <dgm:t>
        <a:bodyPr/>
        <a:lstStyle/>
        <a:p>
          <a:endParaRPr lang="zh-CN" altLang="en-US" sz="2000"/>
        </a:p>
      </dgm:t>
    </dgm:pt>
    <dgm:pt modelId="{6F79D1A6-B3C6-49C3-A8F6-5DEE731BFC91}">
      <dgm:prSet phldrT="[文本]" custT="1"/>
      <dgm:spPr/>
      <dgm:t>
        <a:bodyPr/>
        <a:lstStyle/>
        <a:p>
          <a:r>
            <a:rPr lang="zh-CN" altLang="en-US" sz="2000" dirty="0"/>
            <a:t>尽可能从最细的分类水平对原数据进行逐项修订</a:t>
          </a:r>
        </a:p>
      </dgm:t>
    </dgm:pt>
    <dgm:pt modelId="{F2D8CE14-3370-46CE-B92F-5A45B136DFF1}" type="parTrans" cxnId="{CD23736B-CFCF-49A3-88C2-0877475366BD}">
      <dgm:prSet/>
      <dgm:spPr/>
      <dgm:t>
        <a:bodyPr/>
        <a:lstStyle/>
        <a:p>
          <a:endParaRPr lang="zh-CN" altLang="en-US" sz="2000"/>
        </a:p>
      </dgm:t>
    </dgm:pt>
    <dgm:pt modelId="{A2C15269-86D8-4742-8CE7-70EB510E8D03}" type="sibTrans" cxnId="{CD23736B-CFCF-49A3-88C2-0877475366BD}">
      <dgm:prSet/>
      <dgm:spPr/>
      <dgm:t>
        <a:bodyPr/>
        <a:lstStyle/>
        <a:p>
          <a:endParaRPr lang="zh-CN" altLang="en-US" sz="2000"/>
        </a:p>
      </dgm:t>
    </dgm:pt>
    <dgm:pt modelId="{D2220E80-7DE0-449D-AD80-D59191073EB9}" type="pres">
      <dgm:prSet presAssocID="{2D9D3004-855B-4F21-BAEC-47D967B92D34}" presName="diagram" presStyleCnt="0">
        <dgm:presLayoutVars>
          <dgm:chMax val="1"/>
          <dgm:dir/>
          <dgm:animLvl val="ctr"/>
          <dgm:resizeHandles val="exact"/>
        </dgm:presLayoutVars>
      </dgm:prSet>
      <dgm:spPr/>
      <dgm:t>
        <a:bodyPr/>
        <a:lstStyle/>
        <a:p>
          <a:endParaRPr lang="zh-CN" altLang="en-US"/>
        </a:p>
      </dgm:t>
    </dgm:pt>
    <dgm:pt modelId="{D7582313-C5F4-43BE-8AB6-700E77CBF321}" type="pres">
      <dgm:prSet presAssocID="{2D9D3004-855B-4F21-BAEC-47D967B92D34}" presName="matrix" presStyleCnt="0"/>
      <dgm:spPr/>
    </dgm:pt>
    <dgm:pt modelId="{FF7A05E0-C04F-4000-A2B1-07B26C88D286}" type="pres">
      <dgm:prSet presAssocID="{2D9D3004-855B-4F21-BAEC-47D967B92D34}" presName="tile1" presStyleLbl="node1" presStyleIdx="0" presStyleCnt="4"/>
      <dgm:spPr/>
      <dgm:t>
        <a:bodyPr/>
        <a:lstStyle/>
        <a:p>
          <a:endParaRPr lang="zh-CN" altLang="en-US"/>
        </a:p>
      </dgm:t>
    </dgm:pt>
    <dgm:pt modelId="{D9C07DD5-4738-4DDD-A9AF-9232699A4E1B}" type="pres">
      <dgm:prSet presAssocID="{2D9D3004-855B-4F21-BAEC-47D967B92D34}" presName="tile1text" presStyleLbl="node1" presStyleIdx="0" presStyleCnt="4">
        <dgm:presLayoutVars>
          <dgm:chMax val="0"/>
          <dgm:chPref val="0"/>
          <dgm:bulletEnabled val="1"/>
        </dgm:presLayoutVars>
      </dgm:prSet>
      <dgm:spPr/>
      <dgm:t>
        <a:bodyPr/>
        <a:lstStyle/>
        <a:p>
          <a:endParaRPr lang="zh-CN" altLang="en-US"/>
        </a:p>
      </dgm:t>
    </dgm:pt>
    <dgm:pt modelId="{5F7472BC-D562-418B-9D21-509E201D1B7B}" type="pres">
      <dgm:prSet presAssocID="{2D9D3004-855B-4F21-BAEC-47D967B92D34}" presName="tile2" presStyleLbl="node1" presStyleIdx="1" presStyleCnt="4"/>
      <dgm:spPr/>
      <dgm:t>
        <a:bodyPr/>
        <a:lstStyle/>
        <a:p>
          <a:endParaRPr lang="zh-CN" altLang="en-US"/>
        </a:p>
      </dgm:t>
    </dgm:pt>
    <dgm:pt modelId="{E10EBEA3-1D91-4B97-9361-7F6CEB94CE75}" type="pres">
      <dgm:prSet presAssocID="{2D9D3004-855B-4F21-BAEC-47D967B92D34}" presName="tile2text" presStyleLbl="node1" presStyleIdx="1" presStyleCnt="4">
        <dgm:presLayoutVars>
          <dgm:chMax val="0"/>
          <dgm:chPref val="0"/>
          <dgm:bulletEnabled val="1"/>
        </dgm:presLayoutVars>
      </dgm:prSet>
      <dgm:spPr/>
      <dgm:t>
        <a:bodyPr/>
        <a:lstStyle/>
        <a:p>
          <a:endParaRPr lang="zh-CN" altLang="en-US"/>
        </a:p>
      </dgm:t>
    </dgm:pt>
    <dgm:pt modelId="{4BFEB591-3E71-4A6F-9743-91071F557F84}" type="pres">
      <dgm:prSet presAssocID="{2D9D3004-855B-4F21-BAEC-47D967B92D34}" presName="tile3" presStyleLbl="node1" presStyleIdx="2" presStyleCnt="4"/>
      <dgm:spPr/>
      <dgm:t>
        <a:bodyPr/>
        <a:lstStyle/>
        <a:p>
          <a:endParaRPr lang="zh-CN" altLang="en-US"/>
        </a:p>
      </dgm:t>
    </dgm:pt>
    <dgm:pt modelId="{0D38646F-BFAD-47A7-B47A-954EDAA5677B}" type="pres">
      <dgm:prSet presAssocID="{2D9D3004-855B-4F21-BAEC-47D967B92D34}" presName="tile3text" presStyleLbl="node1" presStyleIdx="2" presStyleCnt="4">
        <dgm:presLayoutVars>
          <dgm:chMax val="0"/>
          <dgm:chPref val="0"/>
          <dgm:bulletEnabled val="1"/>
        </dgm:presLayoutVars>
      </dgm:prSet>
      <dgm:spPr/>
      <dgm:t>
        <a:bodyPr/>
        <a:lstStyle/>
        <a:p>
          <a:endParaRPr lang="zh-CN" altLang="en-US"/>
        </a:p>
      </dgm:t>
    </dgm:pt>
    <dgm:pt modelId="{B058105D-CF4F-4413-9768-D44A25CA2ABD}" type="pres">
      <dgm:prSet presAssocID="{2D9D3004-855B-4F21-BAEC-47D967B92D34}" presName="tile4" presStyleLbl="node1" presStyleIdx="3" presStyleCnt="4"/>
      <dgm:spPr/>
      <dgm:t>
        <a:bodyPr/>
        <a:lstStyle/>
        <a:p>
          <a:endParaRPr lang="zh-CN" altLang="en-US"/>
        </a:p>
      </dgm:t>
    </dgm:pt>
    <dgm:pt modelId="{0CDFB8FA-397B-410D-98C3-B0DF3E1C408E}" type="pres">
      <dgm:prSet presAssocID="{2D9D3004-855B-4F21-BAEC-47D967B92D34}" presName="tile4text" presStyleLbl="node1" presStyleIdx="3" presStyleCnt="4">
        <dgm:presLayoutVars>
          <dgm:chMax val="0"/>
          <dgm:chPref val="0"/>
          <dgm:bulletEnabled val="1"/>
        </dgm:presLayoutVars>
      </dgm:prSet>
      <dgm:spPr/>
      <dgm:t>
        <a:bodyPr/>
        <a:lstStyle/>
        <a:p>
          <a:endParaRPr lang="zh-CN" altLang="en-US"/>
        </a:p>
      </dgm:t>
    </dgm:pt>
    <dgm:pt modelId="{08C289A2-158B-4768-A974-324076D435DD}" type="pres">
      <dgm:prSet presAssocID="{2D9D3004-855B-4F21-BAEC-47D967B92D34}" presName="centerTile" presStyleLbl="fgShp" presStyleIdx="0" presStyleCnt="1">
        <dgm:presLayoutVars>
          <dgm:chMax val="0"/>
          <dgm:chPref val="0"/>
        </dgm:presLayoutVars>
      </dgm:prSet>
      <dgm:spPr/>
      <dgm:t>
        <a:bodyPr/>
        <a:lstStyle/>
        <a:p>
          <a:endParaRPr lang="zh-CN" altLang="en-US"/>
        </a:p>
      </dgm:t>
    </dgm:pt>
  </dgm:ptLst>
  <dgm:cxnLst>
    <dgm:cxn modelId="{0F1F7640-BB0F-4E5C-B0B0-177B83807A1A}" srcId="{2D9D3004-855B-4F21-BAEC-47D967B92D34}" destId="{404A38F9-CA25-44B9-AC51-048351EDBC5F}" srcOrd="0" destOrd="0" parTransId="{119E1FDE-FF8B-4647-9A09-95C85B0D0878}" sibTransId="{AAFE58F1-890B-4246-AA1D-DBAD54579655}"/>
    <dgm:cxn modelId="{7F83B6DA-4D9A-4FA9-A9EC-BB0543425B22}" srcId="{404A38F9-CA25-44B9-AC51-048351EDBC5F}" destId="{3FC1C232-40F1-4F42-A8A7-4B07FD0E25D8}" srcOrd="1" destOrd="0" parTransId="{A38D79DF-0618-4B60-9E23-BA1AB6A306D6}" sibTransId="{5BEE1C8C-FC71-4254-9740-7730CBA13158}"/>
    <dgm:cxn modelId="{4ED83E40-3C68-48CC-8530-8484070AEF00}" srcId="{404A38F9-CA25-44B9-AC51-048351EDBC5F}" destId="{C1180491-64CE-4377-B417-5554C272A164}" srcOrd="0" destOrd="0" parTransId="{E867F05C-F7CC-4E04-A9B7-A7709E35A956}" sibTransId="{86692B3D-9D9E-4635-A389-7B0D5C964AB1}"/>
    <dgm:cxn modelId="{6CD1B286-CDF7-483D-AB33-615BDC41A0CA}" type="presOf" srcId="{449BF69A-5240-4982-B4CE-896FE28B32C4}" destId="{0D38646F-BFAD-47A7-B47A-954EDAA5677B}" srcOrd="1" destOrd="0" presId="urn:microsoft.com/office/officeart/2005/8/layout/matrix1"/>
    <dgm:cxn modelId="{88442B5F-648F-4CEF-B26D-FDADEDB75684}" type="presOf" srcId="{6F79D1A6-B3C6-49C3-A8F6-5DEE731BFC91}" destId="{B058105D-CF4F-4413-9768-D44A25CA2ABD}" srcOrd="0" destOrd="0" presId="urn:microsoft.com/office/officeart/2005/8/layout/matrix1"/>
    <dgm:cxn modelId="{CD23736B-CFCF-49A3-88C2-0877475366BD}" srcId="{404A38F9-CA25-44B9-AC51-048351EDBC5F}" destId="{6F79D1A6-B3C6-49C3-A8F6-5DEE731BFC91}" srcOrd="3" destOrd="0" parTransId="{F2D8CE14-3370-46CE-B92F-5A45B136DFF1}" sibTransId="{A2C15269-86D8-4742-8CE7-70EB510E8D03}"/>
    <dgm:cxn modelId="{A960F8BC-9C04-4943-B60C-7D5CD2CF43BA}" type="presOf" srcId="{C1180491-64CE-4377-B417-5554C272A164}" destId="{D9C07DD5-4738-4DDD-A9AF-9232699A4E1B}" srcOrd="1" destOrd="0" presId="urn:microsoft.com/office/officeart/2005/8/layout/matrix1"/>
    <dgm:cxn modelId="{EF1B6B41-06B5-4D46-A51D-890DF83731B1}" type="presOf" srcId="{2D9D3004-855B-4F21-BAEC-47D967B92D34}" destId="{D2220E80-7DE0-449D-AD80-D59191073EB9}" srcOrd="0" destOrd="0" presId="urn:microsoft.com/office/officeart/2005/8/layout/matrix1"/>
    <dgm:cxn modelId="{B351B522-C73E-40A5-A1F6-C6D123B32B5A}" type="presOf" srcId="{C1180491-64CE-4377-B417-5554C272A164}" destId="{FF7A05E0-C04F-4000-A2B1-07B26C88D286}" srcOrd="0" destOrd="0" presId="urn:microsoft.com/office/officeart/2005/8/layout/matrix1"/>
    <dgm:cxn modelId="{EA3F3AAB-6C25-4FE6-A222-3BC4CCED6FD5}" type="presOf" srcId="{404A38F9-CA25-44B9-AC51-048351EDBC5F}" destId="{08C289A2-158B-4768-A974-324076D435DD}" srcOrd="0" destOrd="0" presId="urn:microsoft.com/office/officeart/2005/8/layout/matrix1"/>
    <dgm:cxn modelId="{4DA4B2D7-F05D-4019-A490-80566538847A}" srcId="{404A38F9-CA25-44B9-AC51-048351EDBC5F}" destId="{449BF69A-5240-4982-B4CE-896FE28B32C4}" srcOrd="2" destOrd="0" parTransId="{F9E32D11-F582-4E42-9901-53D1F765FC31}" sibTransId="{D5F4722E-BC06-449D-9BF0-11B5FA2D3E30}"/>
    <dgm:cxn modelId="{3595D7CC-D84A-45B0-B1C2-F10ADD67C8B0}" type="presOf" srcId="{6F79D1A6-B3C6-49C3-A8F6-5DEE731BFC91}" destId="{0CDFB8FA-397B-410D-98C3-B0DF3E1C408E}" srcOrd="1" destOrd="0" presId="urn:microsoft.com/office/officeart/2005/8/layout/matrix1"/>
    <dgm:cxn modelId="{2A739D8A-6668-442D-BBBB-674353B5DFB7}" type="presOf" srcId="{3FC1C232-40F1-4F42-A8A7-4B07FD0E25D8}" destId="{E10EBEA3-1D91-4B97-9361-7F6CEB94CE75}" srcOrd="1" destOrd="0" presId="urn:microsoft.com/office/officeart/2005/8/layout/matrix1"/>
    <dgm:cxn modelId="{A90A36FB-82E2-4EEE-8BC8-7F80ED4BE72B}" type="presOf" srcId="{3FC1C232-40F1-4F42-A8A7-4B07FD0E25D8}" destId="{5F7472BC-D562-418B-9D21-509E201D1B7B}" srcOrd="0" destOrd="0" presId="urn:microsoft.com/office/officeart/2005/8/layout/matrix1"/>
    <dgm:cxn modelId="{41057E6A-08BE-4365-8001-3F59D49C2045}" type="presOf" srcId="{449BF69A-5240-4982-B4CE-896FE28B32C4}" destId="{4BFEB591-3E71-4A6F-9743-91071F557F84}" srcOrd="0" destOrd="0" presId="urn:microsoft.com/office/officeart/2005/8/layout/matrix1"/>
    <dgm:cxn modelId="{DB7C8152-D7BF-41A6-A0D8-4E906CF7E091}" type="presParOf" srcId="{D2220E80-7DE0-449D-AD80-D59191073EB9}" destId="{D7582313-C5F4-43BE-8AB6-700E77CBF321}" srcOrd="0" destOrd="0" presId="urn:microsoft.com/office/officeart/2005/8/layout/matrix1"/>
    <dgm:cxn modelId="{04A1C14E-0DAE-4669-BAB9-D298FCB15BDA}" type="presParOf" srcId="{D7582313-C5F4-43BE-8AB6-700E77CBF321}" destId="{FF7A05E0-C04F-4000-A2B1-07B26C88D286}" srcOrd="0" destOrd="0" presId="urn:microsoft.com/office/officeart/2005/8/layout/matrix1"/>
    <dgm:cxn modelId="{C2BB31A1-272C-4C6D-BF1A-714E0453652C}" type="presParOf" srcId="{D7582313-C5F4-43BE-8AB6-700E77CBF321}" destId="{D9C07DD5-4738-4DDD-A9AF-9232699A4E1B}" srcOrd="1" destOrd="0" presId="urn:microsoft.com/office/officeart/2005/8/layout/matrix1"/>
    <dgm:cxn modelId="{1CCC3A37-D279-47D4-B427-BD832370C5A0}" type="presParOf" srcId="{D7582313-C5F4-43BE-8AB6-700E77CBF321}" destId="{5F7472BC-D562-418B-9D21-509E201D1B7B}" srcOrd="2" destOrd="0" presId="urn:microsoft.com/office/officeart/2005/8/layout/matrix1"/>
    <dgm:cxn modelId="{CC63F239-FDB0-432C-8451-1C58F39B5C3A}" type="presParOf" srcId="{D7582313-C5F4-43BE-8AB6-700E77CBF321}" destId="{E10EBEA3-1D91-4B97-9361-7F6CEB94CE75}" srcOrd="3" destOrd="0" presId="urn:microsoft.com/office/officeart/2005/8/layout/matrix1"/>
    <dgm:cxn modelId="{0C4D51EE-4327-4F82-875F-E0944B3C20A2}" type="presParOf" srcId="{D7582313-C5F4-43BE-8AB6-700E77CBF321}" destId="{4BFEB591-3E71-4A6F-9743-91071F557F84}" srcOrd="4" destOrd="0" presId="urn:microsoft.com/office/officeart/2005/8/layout/matrix1"/>
    <dgm:cxn modelId="{0A48818A-D1F1-4968-B538-B0ED20B3A9F0}" type="presParOf" srcId="{D7582313-C5F4-43BE-8AB6-700E77CBF321}" destId="{0D38646F-BFAD-47A7-B47A-954EDAA5677B}" srcOrd="5" destOrd="0" presId="urn:microsoft.com/office/officeart/2005/8/layout/matrix1"/>
    <dgm:cxn modelId="{2DA1F134-F878-4D56-8E8D-7687E709863D}" type="presParOf" srcId="{D7582313-C5F4-43BE-8AB6-700E77CBF321}" destId="{B058105D-CF4F-4413-9768-D44A25CA2ABD}" srcOrd="6" destOrd="0" presId="urn:microsoft.com/office/officeart/2005/8/layout/matrix1"/>
    <dgm:cxn modelId="{6D266F5E-B9D3-4516-8995-CDF4C412CAA4}" type="presParOf" srcId="{D7582313-C5F4-43BE-8AB6-700E77CBF321}" destId="{0CDFB8FA-397B-410D-98C3-B0DF3E1C408E}" srcOrd="7" destOrd="0" presId="urn:microsoft.com/office/officeart/2005/8/layout/matrix1"/>
    <dgm:cxn modelId="{92C886EB-31E2-483B-BE23-48A9D50A398B}" type="presParOf" srcId="{D2220E80-7DE0-449D-AD80-D59191073EB9}" destId="{08C289A2-158B-4768-A974-324076D435DD}"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8BC293B-BC0C-48BB-8E35-4366C32E4DE1}"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zh-CN" altLang="en-US"/>
        </a:p>
      </dgm:t>
    </dgm:pt>
    <dgm:pt modelId="{9009A3BF-AF8E-400A-98C0-43A4577568B7}">
      <dgm:prSet phldrT="[文本]"/>
      <dgm:spPr/>
      <dgm:t>
        <a:bodyPr/>
        <a:lstStyle/>
        <a:p>
          <a:r>
            <a:rPr lang="zh-CN" altLang="en-US" dirty="0"/>
            <a:t>将普查年度的基准值与年度观测值之间总量的差距以等差序列的方式分摊到两次普查年度之间的各个年度中，以使各年度之间的总量变动保持较为平稳的趋势。</a:t>
          </a:r>
        </a:p>
      </dgm:t>
    </dgm:pt>
    <dgm:pt modelId="{A05CF5BE-05FA-4E30-92E2-9BB710A9F2D3}" type="parTrans" cxnId="{6B0780D9-EF83-44A4-BBC4-5760C97FA487}">
      <dgm:prSet/>
      <dgm:spPr/>
      <dgm:t>
        <a:bodyPr/>
        <a:lstStyle/>
        <a:p>
          <a:endParaRPr lang="zh-CN" altLang="en-US"/>
        </a:p>
      </dgm:t>
    </dgm:pt>
    <dgm:pt modelId="{7A04D1A0-5429-4132-AB94-5CDAE43A09D1}" type="sibTrans" cxnId="{6B0780D9-EF83-44A4-BBC4-5760C97FA487}">
      <dgm:prSet/>
      <dgm:spPr/>
      <dgm:t>
        <a:bodyPr/>
        <a:lstStyle/>
        <a:p>
          <a:endParaRPr lang="zh-CN" altLang="en-US"/>
        </a:p>
      </dgm:t>
    </dgm:pt>
    <dgm:pt modelId="{C05B91CA-C2F1-49DF-8720-22A98ABD2675}">
      <dgm:prSet phldrT="[文本]"/>
      <dgm:spPr/>
      <dgm:t>
        <a:bodyPr/>
        <a:lstStyle/>
        <a:p>
          <a:r>
            <a:rPr lang="zh-CN" altLang="en-US" dirty="0"/>
            <a:t>将普查年度的基准值与年度观测值之间增长速度的差距以等比序列的方式分摊到两次普查年度之间的各个年度中，以使各年度的增长速度变动幅度保持平稳。</a:t>
          </a:r>
        </a:p>
      </dgm:t>
    </dgm:pt>
    <dgm:pt modelId="{40AB7AC8-C26D-4AD9-BB5C-8015BB2432CB}" type="parTrans" cxnId="{FC70D332-1ADD-45D1-AEA6-E187BB0A8E69}">
      <dgm:prSet/>
      <dgm:spPr/>
      <dgm:t>
        <a:bodyPr/>
        <a:lstStyle/>
        <a:p>
          <a:endParaRPr lang="zh-CN" altLang="en-US"/>
        </a:p>
      </dgm:t>
    </dgm:pt>
    <dgm:pt modelId="{805D39EB-60D4-4556-B99B-B941DD3E0146}" type="sibTrans" cxnId="{FC70D332-1ADD-45D1-AEA6-E187BB0A8E69}">
      <dgm:prSet/>
      <dgm:spPr/>
      <dgm:t>
        <a:bodyPr/>
        <a:lstStyle/>
        <a:p>
          <a:endParaRPr lang="zh-CN" altLang="en-US"/>
        </a:p>
      </dgm:t>
    </dgm:pt>
    <dgm:pt modelId="{46E89688-EDB2-492B-A200-F7FB6693F390}">
      <dgm:prSet phldrT="[文本]"/>
      <dgm:spPr/>
      <dgm:t>
        <a:bodyPr/>
        <a:lstStyle/>
        <a:p>
          <a:r>
            <a:rPr lang="zh-CN" altLang="en-US" dirty="0"/>
            <a:t>利用修订前</a:t>
          </a:r>
          <a:r>
            <a:rPr lang="en-US" altLang="zh-CN" dirty="0"/>
            <a:t>GDP</a:t>
          </a:r>
          <a:r>
            <a:rPr lang="zh-CN" altLang="en-US" dirty="0"/>
            <a:t>序列的趋势离差乘以修订值的趋势估计值得到修订后的年度序列数据。</a:t>
          </a:r>
        </a:p>
      </dgm:t>
    </dgm:pt>
    <dgm:pt modelId="{214B20A7-BA5F-4521-A279-A98844125083}" type="parTrans" cxnId="{E40E76FF-399E-4AB7-BBF5-381184966156}">
      <dgm:prSet/>
      <dgm:spPr/>
      <dgm:t>
        <a:bodyPr/>
        <a:lstStyle/>
        <a:p>
          <a:endParaRPr lang="zh-CN" altLang="en-US"/>
        </a:p>
      </dgm:t>
    </dgm:pt>
    <dgm:pt modelId="{39884797-682E-448E-87F1-B65B2EFB03BB}" type="sibTrans" cxnId="{E40E76FF-399E-4AB7-BBF5-381184966156}">
      <dgm:prSet/>
      <dgm:spPr/>
      <dgm:t>
        <a:bodyPr/>
        <a:lstStyle/>
        <a:p>
          <a:endParaRPr lang="zh-CN" altLang="en-US"/>
        </a:p>
      </dgm:t>
    </dgm:pt>
    <dgm:pt modelId="{9023E768-2D1A-440A-82DE-243CD45E045F}">
      <dgm:prSet/>
      <dgm:spPr/>
      <dgm:t>
        <a:bodyPr/>
        <a:lstStyle/>
        <a:p>
          <a:r>
            <a:rPr lang="zh-CN" altLang="en-US" dirty="0"/>
            <a:t>以两个普查年度增加值的基准值为基础，利用相关指标序列的在两个普查年度之间的变动趋势，构建两个时间序列，然后对其进行加权平均，得到增加值修订序列。</a:t>
          </a:r>
        </a:p>
      </dgm:t>
    </dgm:pt>
    <dgm:pt modelId="{A06E98E8-1EE0-4766-AA48-75C1C890FEBD}" type="parTrans" cxnId="{3FB6CE4E-B4C0-445C-8320-6154A0D98D1E}">
      <dgm:prSet/>
      <dgm:spPr/>
      <dgm:t>
        <a:bodyPr/>
        <a:lstStyle/>
        <a:p>
          <a:endParaRPr lang="zh-CN" altLang="en-US"/>
        </a:p>
      </dgm:t>
    </dgm:pt>
    <dgm:pt modelId="{EE7135DC-1282-4A66-9237-341EF0E69E29}" type="sibTrans" cxnId="{3FB6CE4E-B4C0-445C-8320-6154A0D98D1E}">
      <dgm:prSet/>
      <dgm:spPr/>
      <dgm:t>
        <a:bodyPr/>
        <a:lstStyle/>
        <a:p>
          <a:endParaRPr lang="zh-CN" altLang="en-US"/>
        </a:p>
      </dgm:t>
    </dgm:pt>
    <dgm:pt modelId="{D1D72EDE-9342-4127-ADE3-D0548B9E1107}" type="pres">
      <dgm:prSet presAssocID="{18BC293B-BC0C-48BB-8E35-4366C32E4DE1}" presName="Name0" presStyleCnt="0">
        <dgm:presLayoutVars>
          <dgm:chMax val="7"/>
          <dgm:chPref val="7"/>
          <dgm:dir/>
        </dgm:presLayoutVars>
      </dgm:prSet>
      <dgm:spPr/>
      <dgm:t>
        <a:bodyPr/>
        <a:lstStyle/>
        <a:p>
          <a:endParaRPr lang="zh-CN" altLang="en-US"/>
        </a:p>
      </dgm:t>
    </dgm:pt>
    <dgm:pt modelId="{F3752476-ED8C-424A-AAC5-2A664BDF419E}" type="pres">
      <dgm:prSet presAssocID="{18BC293B-BC0C-48BB-8E35-4366C32E4DE1}" presName="Name1" presStyleCnt="0"/>
      <dgm:spPr/>
    </dgm:pt>
    <dgm:pt modelId="{89841C14-91D0-4FE2-B839-7CBC4C29AFAE}" type="pres">
      <dgm:prSet presAssocID="{18BC293B-BC0C-48BB-8E35-4366C32E4DE1}" presName="cycle" presStyleCnt="0"/>
      <dgm:spPr/>
    </dgm:pt>
    <dgm:pt modelId="{A98E0ACC-3ECA-4F5F-B4BE-AD1CA639F831}" type="pres">
      <dgm:prSet presAssocID="{18BC293B-BC0C-48BB-8E35-4366C32E4DE1}" presName="srcNode" presStyleLbl="node1" presStyleIdx="0" presStyleCnt="4"/>
      <dgm:spPr/>
    </dgm:pt>
    <dgm:pt modelId="{B9B3706A-807A-42FB-AF5A-A5717DFB9569}" type="pres">
      <dgm:prSet presAssocID="{18BC293B-BC0C-48BB-8E35-4366C32E4DE1}" presName="conn" presStyleLbl="parChTrans1D2" presStyleIdx="0" presStyleCnt="1"/>
      <dgm:spPr/>
      <dgm:t>
        <a:bodyPr/>
        <a:lstStyle/>
        <a:p>
          <a:endParaRPr lang="zh-CN" altLang="en-US"/>
        </a:p>
      </dgm:t>
    </dgm:pt>
    <dgm:pt modelId="{5DF375D8-E0D3-463A-8A86-346116749B53}" type="pres">
      <dgm:prSet presAssocID="{18BC293B-BC0C-48BB-8E35-4366C32E4DE1}" presName="extraNode" presStyleLbl="node1" presStyleIdx="0" presStyleCnt="4"/>
      <dgm:spPr/>
    </dgm:pt>
    <dgm:pt modelId="{D11F4188-61BD-49A6-B19E-CFF806E5914F}" type="pres">
      <dgm:prSet presAssocID="{18BC293B-BC0C-48BB-8E35-4366C32E4DE1}" presName="dstNode" presStyleLbl="node1" presStyleIdx="0" presStyleCnt="4"/>
      <dgm:spPr/>
    </dgm:pt>
    <dgm:pt modelId="{2F3ED14B-2C6E-4517-A33C-814BEBF57D05}" type="pres">
      <dgm:prSet presAssocID="{9009A3BF-AF8E-400A-98C0-43A4577568B7}" presName="text_1" presStyleLbl="node1" presStyleIdx="0" presStyleCnt="4">
        <dgm:presLayoutVars>
          <dgm:bulletEnabled val="1"/>
        </dgm:presLayoutVars>
      </dgm:prSet>
      <dgm:spPr/>
      <dgm:t>
        <a:bodyPr/>
        <a:lstStyle/>
        <a:p>
          <a:endParaRPr lang="zh-CN" altLang="en-US"/>
        </a:p>
      </dgm:t>
    </dgm:pt>
    <dgm:pt modelId="{66349DDB-D317-4497-9D8A-061624F25BA2}" type="pres">
      <dgm:prSet presAssocID="{9009A3BF-AF8E-400A-98C0-43A4577568B7}" presName="accent_1" presStyleCnt="0"/>
      <dgm:spPr/>
    </dgm:pt>
    <dgm:pt modelId="{39339636-7028-4185-A38E-17F22BD6F716}" type="pres">
      <dgm:prSet presAssocID="{9009A3BF-AF8E-400A-98C0-43A4577568B7}" presName="accentRepeatNode" presStyleLbl="solidFgAcc1" presStyleIdx="0" presStyleCnt="4"/>
      <dgm:spPr/>
    </dgm:pt>
    <dgm:pt modelId="{FF26AE72-6A74-47E1-B7FE-374F154D9468}" type="pres">
      <dgm:prSet presAssocID="{C05B91CA-C2F1-49DF-8720-22A98ABD2675}" presName="text_2" presStyleLbl="node1" presStyleIdx="1" presStyleCnt="4">
        <dgm:presLayoutVars>
          <dgm:bulletEnabled val="1"/>
        </dgm:presLayoutVars>
      </dgm:prSet>
      <dgm:spPr/>
      <dgm:t>
        <a:bodyPr/>
        <a:lstStyle/>
        <a:p>
          <a:endParaRPr lang="zh-CN" altLang="en-US"/>
        </a:p>
      </dgm:t>
    </dgm:pt>
    <dgm:pt modelId="{1528069B-7F3E-4371-B14E-AEBC61EC6316}" type="pres">
      <dgm:prSet presAssocID="{C05B91CA-C2F1-49DF-8720-22A98ABD2675}" presName="accent_2" presStyleCnt="0"/>
      <dgm:spPr/>
    </dgm:pt>
    <dgm:pt modelId="{6A0B9426-EC9C-4852-BA7B-B6E762AAE931}" type="pres">
      <dgm:prSet presAssocID="{C05B91CA-C2F1-49DF-8720-22A98ABD2675}" presName="accentRepeatNode" presStyleLbl="solidFgAcc1" presStyleIdx="1" presStyleCnt="4"/>
      <dgm:spPr/>
    </dgm:pt>
    <dgm:pt modelId="{0075D096-B243-4E43-A0ED-8C56E2778F7B}" type="pres">
      <dgm:prSet presAssocID="{46E89688-EDB2-492B-A200-F7FB6693F390}" presName="text_3" presStyleLbl="node1" presStyleIdx="2" presStyleCnt="4">
        <dgm:presLayoutVars>
          <dgm:bulletEnabled val="1"/>
        </dgm:presLayoutVars>
      </dgm:prSet>
      <dgm:spPr/>
      <dgm:t>
        <a:bodyPr/>
        <a:lstStyle/>
        <a:p>
          <a:endParaRPr lang="zh-CN" altLang="en-US"/>
        </a:p>
      </dgm:t>
    </dgm:pt>
    <dgm:pt modelId="{9CE28BCE-7432-499F-A7F9-790E12B6CAB5}" type="pres">
      <dgm:prSet presAssocID="{46E89688-EDB2-492B-A200-F7FB6693F390}" presName="accent_3" presStyleCnt="0"/>
      <dgm:spPr/>
    </dgm:pt>
    <dgm:pt modelId="{1986AE7F-01B4-4483-A6A0-4EEE33242326}" type="pres">
      <dgm:prSet presAssocID="{46E89688-EDB2-492B-A200-F7FB6693F390}" presName="accentRepeatNode" presStyleLbl="solidFgAcc1" presStyleIdx="2" presStyleCnt="4"/>
      <dgm:spPr/>
    </dgm:pt>
    <dgm:pt modelId="{5054001B-E58B-4237-904F-E6FE56EA59CD}" type="pres">
      <dgm:prSet presAssocID="{9023E768-2D1A-440A-82DE-243CD45E045F}" presName="text_4" presStyleLbl="node1" presStyleIdx="3" presStyleCnt="4">
        <dgm:presLayoutVars>
          <dgm:bulletEnabled val="1"/>
        </dgm:presLayoutVars>
      </dgm:prSet>
      <dgm:spPr/>
      <dgm:t>
        <a:bodyPr/>
        <a:lstStyle/>
        <a:p>
          <a:endParaRPr lang="zh-CN" altLang="en-US"/>
        </a:p>
      </dgm:t>
    </dgm:pt>
    <dgm:pt modelId="{6EA51CD1-6463-47FE-B726-E6349704AC7C}" type="pres">
      <dgm:prSet presAssocID="{9023E768-2D1A-440A-82DE-243CD45E045F}" presName="accent_4" presStyleCnt="0"/>
      <dgm:spPr/>
    </dgm:pt>
    <dgm:pt modelId="{4E9186CD-F47C-43C8-ABF0-DF4CEB6C580C}" type="pres">
      <dgm:prSet presAssocID="{9023E768-2D1A-440A-82DE-243CD45E045F}" presName="accentRepeatNode" presStyleLbl="solidFgAcc1" presStyleIdx="3" presStyleCnt="4"/>
      <dgm:spPr/>
    </dgm:pt>
  </dgm:ptLst>
  <dgm:cxnLst>
    <dgm:cxn modelId="{C6CFF93A-D1AD-405D-9653-16A9998929B4}" type="presOf" srcId="{9009A3BF-AF8E-400A-98C0-43A4577568B7}" destId="{2F3ED14B-2C6E-4517-A33C-814BEBF57D05}" srcOrd="0" destOrd="0" presId="urn:microsoft.com/office/officeart/2008/layout/VerticalCurvedList"/>
    <dgm:cxn modelId="{2A627DA0-16AD-4851-92D6-E0C2188019A2}" type="presOf" srcId="{9023E768-2D1A-440A-82DE-243CD45E045F}" destId="{5054001B-E58B-4237-904F-E6FE56EA59CD}" srcOrd="0" destOrd="0" presId="urn:microsoft.com/office/officeart/2008/layout/VerticalCurvedList"/>
    <dgm:cxn modelId="{47CD1D78-37CC-440A-8B39-A5BE5BC67C60}" type="presOf" srcId="{46E89688-EDB2-492B-A200-F7FB6693F390}" destId="{0075D096-B243-4E43-A0ED-8C56E2778F7B}" srcOrd="0" destOrd="0" presId="urn:microsoft.com/office/officeart/2008/layout/VerticalCurvedList"/>
    <dgm:cxn modelId="{E40E76FF-399E-4AB7-BBF5-381184966156}" srcId="{18BC293B-BC0C-48BB-8E35-4366C32E4DE1}" destId="{46E89688-EDB2-492B-A200-F7FB6693F390}" srcOrd="2" destOrd="0" parTransId="{214B20A7-BA5F-4521-A279-A98844125083}" sibTransId="{39884797-682E-448E-87F1-B65B2EFB03BB}"/>
    <dgm:cxn modelId="{3FB6CE4E-B4C0-445C-8320-6154A0D98D1E}" srcId="{18BC293B-BC0C-48BB-8E35-4366C32E4DE1}" destId="{9023E768-2D1A-440A-82DE-243CD45E045F}" srcOrd="3" destOrd="0" parTransId="{A06E98E8-1EE0-4766-AA48-75C1C890FEBD}" sibTransId="{EE7135DC-1282-4A66-9237-341EF0E69E29}"/>
    <dgm:cxn modelId="{C0E60500-3AF1-4255-AA32-1B7C09A6DAC0}" type="presOf" srcId="{C05B91CA-C2F1-49DF-8720-22A98ABD2675}" destId="{FF26AE72-6A74-47E1-B7FE-374F154D9468}" srcOrd="0" destOrd="0" presId="urn:microsoft.com/office/officeart/2008/layout/VerticalCurvedList"/>
    <dgm:cxn modelId="{718DAA64-0DF0-4A78-B898-1CE2BD976ACD}" type="presOf" srcId="{7A04D1A0-5429-4132-AB94-5CDAE43A09D1}" destId="{B9B3706A-807A-42FB-AF5A-A5717DFB9569}" srcOrd="0" destOrd="0" presId="urn:microsoft.com/office/officeart/2008/layout/VerticalCurvedList"/>
    <dgm:cxn modelId="{6B0780D9-EF83-44A4-BBC4-5760C97FA487}" srcId="{18BC293B-BC0C-48BB-8E35-4366C32E4DE1}" destId="{9009A3BF-AF8E-400A-98C0-43A4577568B7}" srcOrd="0" destOrd="0" parTransId="{A05CF5BE-05FA-4E30-92E2-9BB710A9F2D3}" sibTransId="{7A04D1A0-5429-4132-AB94-5CDAE43A09D1}"/>
    <dgm:cxn modelId="{59347AE2-3B51-4692-B6B7-629C7D808BD7}" type="presOf" srcId="{18BC293B-BC0C-48BB-8E35-4366C32E4DE1}" destId="{D1D72EDE-9342-4127-ADE3-D0548B9E1107}" srcOrd="0" destOrd="0" presId="urn:microsoft.com/office/officeart/2008/layout/VerticalCurvedList"/>
    <dgm:cxn modelId="{FC70D332-1ADD-45D1-AEA6-E187BB0A8E69}" srcId="{18BC293B-BC0C-48BB-8E35-4366C32E4DE1}" destId="{C05B91CA-C2F1-49DF-8720-22A98ABD2675}" srcOrd="1" destOrd="0" parTransId="{40AB7AC8-C26D-4AD9-BB5C-8015BB2432CB}" sibTransId="{805D39EB-60D4-4556-B99B-B941DD3E0146}"/>
    <dgm:cxn modelId="{C895B487-3A20-4C2C-A883-979535799773}" type="presParOf" srcId="{D1D72EDE-9342-4127-ADE3-D0548B9E1107}" destId="{F3752476-ED8C-424A-AAC5-2A664BDF419E}" srcOrd="0" destOrd="0" presId="urn:microsoft.com/office/officeart/2008/layout/VerticalCurvedList"/>
    <dgm:cxn modelId="{2E8E1545-E92C-4F70-B6CE-3461B4B29972}" type="presParOf" srcId="{F3752476-ED8C-424A-AAC5-2A664BDF419E}" destId="{89841C14-91D0-4FE2-B839-7CBC4C29AFAE}" srcOrd="0" destOrd="0" presId="urn:microsoft.com/office/officeart/2008/layout/VerticalCurvedList"/>
    <dgm:cxn modelId="{BF6BDE8C-B4A9-4DA5-8F24-E16E876A0BEB}" type="presParOf" srcId="{89841C14-91D0-4FE2-B839-7CBC4C29AFAE}" destId="{A98E0ACC-3ECA-4F5F-B4BE-AD1CA639F831}" srcOrd="0" destOrd="0" presId="urn:microsoft.com/office/officeart/2008/layout/VerticalCurvedList"/>
    <dgm:cxn modelId="{0A0E85A6-D8F0-49BE-943A-359443B2D94C}" type="presParOf" srcId="{89841C14-91D0-4FE2-B839-7CBC4C29AFAE}" destId="{B9B3706A-807A-42FB-AF5A-A5717DFB9569}" srcOrd="1" destOrd="0" presId="urn:microsoft.com/office/officeart/2008/layout/VerticalCurvedList"/>
    <dgm:cxn modelId="{2B8BE7E7-0C2A-4789-894D-5065BE23DD07}" type="presParOf" srcId="{89841C14-91D0-4FE2-B839-7CBC4C29AFAE}" destId="{5DF375D8-E0D3-463A-8A86-346116749B53}" srcOrd="2" destOrd="0" presId="urn:microsoft.com/office/officeart/2008/layout/VerticalCurvedList"/>
    <dgm:cxn modelId="{94E356AC-E877-456E-83A3-6F4B6A971A95}" type="presParOf" srcId="{89841C14-91D0-4FE2-B839-7CBC4C29AFAE}" destId="{D11F4188-61BD-49A6-B19E-CFF806E5914F}" srcOrd="3" destOrd="0" presId="urn:microsoft.com/office/officeart/2008/layout/VerticalCurvedList"/>
    <dgm:cxn modelId="{0064C79E-80D1-46AD-9A16-0F23B358ACF1}" type="presParOf" srcId="{F3752476-ED8C-424A-AAC5-2A664BDF419E}" destId="{2F3ED14B-2C6E-4517-A33C-814BEBF57D05}" srcOrd="1" destOrd="0" presId="urn:microsoft.com/office/officeart/2008/layout/VerticalCurvedList"/>
    <dgm:cxn modelId="{AD2712C6-5D71-4287-99D0-6D4B210F0F3C}" type="presParOf" srcId="{F3752476-ED8C-424A-AAC5-2A664BDF419E}" destId="{66349DDB-D317-4497-9D8A-061624F25BA2}" srcOrd="2" destOrd="0" presId="urn:microsoft.com/office/officeart/2008/layout/VerticalCurvedList"/>
    <dgm:cxn modelId="{2FFB27E8-DE34-4C92-AAD1-18EA7C36C991}" type="presParOf" srcId="{66349DDB-D317-4497-9D8A-061624F25BA2}" destId="{39339636-7028-4185-A38E-17F22BD6F716}" srcOrd="0" destOrd="0" presId="urn:microsoft.com/office/officeart/2008/layout/VerticalCurvedList"/>
    <dgm:cxn modelId="{8BA5894F-0856-4C98-89F1-23E255315764}" type="presParOf" srcId="{F3752476-ED8C-424A-AAC5-2A664BDF419E}" destId="{FF26AE72-6A74-47E1-B7FE-374F154D9468}" srcOrd="3" destOrd="0" presId="urn:microsoft.com/office/officeart/2008/layout/VerticalCurvedList"/>
    <dgm:cxn modelId="{CF357D6C-9BA9-4B09-9061-EB2238B3D66E}" type="presParOf" srcId="{F3752476-ED8C-424A-AAC5-2A664BDF419E}" destId="{1528069B-7F3E-4371-B14E-AEBC61EC6316}" srcOrd="4" destOrd="0" presId="urn:microsoft.com/office/officeart/2008/layout/VerticalCurvedList"/>
    <dgm:cxn modelId="{128AE969-F050-4382-8562-99D4797A4D23}" type="presParOf" srcId="{1528069B-7F3E-4371-B14E-AEBC61EC6316}" destId="{6A0B9426-EC9C-4852-BA7B-B6E762AAE931}" srcOrd="0" destOrd="0" presId="urn:microsoft.com/office/officeart/2008/layout/VerticalCurvedList"/>
    <dgm:cxn modelId="{411D28A8-1E03-4725-AC88-97F4D95A2EEF}" type="presParOf" srcId="{F3752476-ED8C-424A-AAC5-2A664BDF419E}" destId="{0075D096-B243-4E43-A0ED-8C56E2778F7B}" srcOrd="5" destOrd="0" presId="urn:microsoft.com/office/officeart/2008/layout/VerticalCurvedList"/>
    <dgm:cxn modelId="{DBB43A38-EE6E-41EB-8A90-4D63729D2627}" type="presParOf" srcId="{F3752476-ED8C-424A-AAC5-2A664BDF419E}" destId="{9CE28BCE-7432-499F-A7F9-790E12B6CAB5}" srcOrd="6" destOrd="0" presId="urn:microsoft.com/office/officeart/2008/layout/VerticalCurvedList"/>
    <dgm:cxn modelId="{8D3F3005-1798-4B21-84F0-493F4BEEAE2D}" type="presParOf" srcId="{9CE28BCE-7432-499F-A7F9-790E12B6CAB5}" destId="{1986AE7F-01B4-4483-A6A0-4EEE33242326}" srcOrd="0" destOrd="0" presId="urn:microsoft.com/office/officeart/2008/layout/VerticalCurvedList"/>
    <dgm:cxn modelId="{7A8E54FA-6D85-4527-82F6-ED1121FCFCFA}" type="presParOf" srcId="{F3752476-ED8C-424A-AAC5-2A664BDF419E}" destId="{5054001B-E58B-4237-904F-E6FE56EA59CD}" srcOrd="7" destOrd="0" presId="urn:microsoft.com/office/officeart/2008/layout/VerticalCurvedList"/>
    <dgm:cxn modelId="{97C79826-3AFE-41BA-90D5-C58EFD571D39}" type="presParOf" srcId="{F3752476-ED8C-424A-AAC5-2A664BDF419E}" destId="{6EA51CD1-6463-47FE-B726-E6349704AC7C}" srcOrd="8" destOrd="0" presId="urn:microsoft.com/office/officeart/2008/layout/VerticalCurvedList"/>
    <dgm:cxn modelId="{35CC14E8-E90E-4071-BDF5-E50CB3DDB4C7}" type="presParOf" srcId="{6EA51CD1-6463-47FE-B726-E6349704AC7C}" destId="{4E9186CD-F47C-43C8-ABF0-DF4CEB6C580C}"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1E5485A-A40E-46EF-8A76-88228992EF7C}" type="doc">
      <dgm:prSet loTypeId="urn:microsoft.com/office/officeart/2005/8/layout/arrow6" loCatId="relationship" qsTypeId="urn:microsoft.com/office/officeart/2005/8/quickstyle/simple1" qsCatId="simple" csTypeId="urn:microsoft.com/office/officeart/2005/8/colors/accent1_1" csCatId="accent1" phldr="1"/>
      <dgm:spPr/>
      <dgm:t>
        <a:bodyPr/>
        <a:lstStyle/>
        <a:p>
          <a:endParaRPr lang="zh-CN" altLang="en-US"/>
        </a:p>
      </dgm:t>
    </dgm:pt>
    <dgm:pt modelId="{0B78D015-1807-47D7-80F7-353D3A1D4D96}">
      <dgm:prSet phldrT="[文本]"/>
      <dgm:spPr/>
      <dgm:t>
        <a:bodyPr/>
        <a:lstStyle/>
        <a:p>
          <a:r>
            <a:rPr lang="zh-CN" altLang="en-US" dirty="0"/>
            <a:t>第一次重大补充是对改革开放后的</a:t>
          </a:r>
          <a:r>
            <a:rPr lang="en-US" altLang="zh-CN" dirty="0"/>
            <a:t>1978</a:t>
          </a:r>
          <a:r>
            <a:rPr lang="zh-CN" altLang="en-US" dirty="0"/>
            <a:t>至</a:t>
          </a:r>
          <a:r>
            <a:rPr lang="en-US" altLang="zh-CN" dirty="0"/>
            <a:t>1984</a:t>
          </a:r>
          <a:r>
            <a:rPr lang="zh-CN" altLang="en-US" dirty="0"/>
            <a:t>年数据的补充，这项工作是在</a:t>
          </a:r>
          <a:r>
            <a:rPr lang="en-US" altLang="zh-CN" dirty="0"/>
            <a:t>1986</a:t>
          </a:r>
          <a:r>
            <a:rPr lang="zh-CN" altLang="en-US" dirty="0"/>
            <a:t>至</a:t>
          </a:r>
          <a:r>
            <a:rPr lang="en-US" altLang="zh-CN" dirty="0"/>
            <a:t>1988</a:t>
          </a:r>
          <a:r>
            <a:rPr lang="zh-CN" altLang="en-US" dirty="0"/>
            <a:t>年间进行的。</a:t>
          </a:r>
        </a:p>
      </dgm:t>
    </dgm:pt>
    <dgm:pt modelId="{BE2F7BE4-39E3-44A4-ACE4-F6C4F6B4C405}" type="parTrans" cxnId="{D1F34F49-E1EF-408D-976B-2CCB4266F25C}">
      <dgm:prSet/>
      <dgm:spPr/>
      <dgm:t>
        <a:bodyPr/>
        <a:lstStyle/>
        <a:p>
          <a:endParaRPr lang="zh-CN" altLang="en-US"/>
        </a:p>
      </dgm:t>
    </dgm:pt>
    <dgm:pt modelId="{14995CB3-F0EE-4AFC-B9FE-845082026566}" type="sibTrans" cxnId="{D1F34F49-E1EF-408D-976B-2CCB4266F25C}">
      <dgm:prSet/>
      <dgm:spPr/>
      <dgm:t>
        <a:bodyPr/>
        <a:lstStyle/>
        <a:p>
          <a:endParaRPr lang="zh-CN" altLang="en-US"/>
        </a:p>
      </dgm:t>
    </dgm:pt>
    <dgm:pt modelId="{36B66764-595B-429B-84A0-F5F3D83527C8}">
      <dgm:prSet phldrT="[文本]"/>
      <dgm:spPr/>
      <dgm:t>
        <a:bodyPr/>
        <a:lstStyle/>
        <a:p>
          <a:r>
            <a:rPr lang="zh-CN" altLang="en-US" dirty="0"/>
            <a:t>第二次重大补充是对改革开放前的</a:t>
          </a:r>
          <a:r>
            <a:rPr lang="en-US" altLang="zh-CN" dirty="0"/>
            <a:t>1952</a:t>
          </a:r>
          <a:r>
            <a:rPr lang="zh-CN" altLang="en-US" dirty="0"/>
            <a:t>至</a:t>
          </a:r>
          <a:r>
            <a:rPr lang="en-US" altLang="zh-CN" dirty="0"/>
            <a:t>1977</a:t>
          </a:r>
          <a:r>
            <a:rPr lang="zh-CN" altLang="en-US" dirty="0"/>
            <a:t>年数据的补充，这项工作是在</a:t>
          </a:r>
          <a:r>
            <a:rPr lang="en-US" altLang="zh-CN" dirty="0"/>
            <a:t>1988</a:t>
          </a:r>
          <a:r>
            <a:rPr lang="zh-CN" altLang="en-US" dirty="0"/>
            <a:t>至</a:t>
          </a:r>
          <a:r>
            <a:rPr lang="en-US" altLang="zh-CN" dirty="0"/>
            <a:t>1997</a:t>
          </a:r>
          <a:r>
            <a:rPr lang="zh-CN" altLang="en-US" dirty="0"/>
            <a:t>年间进行的。</a:t>
          </a:r>
        </a:p>
      </dgm:t>
    </dgm:pt>
    <dgm:pt modelId="{DD0DE81A-B38F-47B7-90F2-F1568F4EE8FD}" type="parTrans" cxnId="{D49C2BE2-BC5A-4EAC-9C77-38BCAB773CF9}">
      <dgm:prSet/>
      <dgm:spPr/>
      <dgm:t>
        <a:bodyPr/>
        <a:lstStyle/>
        <a:p>
          <a:endParaRPr lang="zh-CN" altLang="en-US"/>
        </a:p>
      </dgm:t>
    </dgm:pt>
    <dgm:pt modelId="{F6DA3E96-5FC2-4A52-8BCA-CBAA4F6D9797}" type="sibTrans" cxnId="{D49C2BE2-BC5A-4EAC-9C77-38BCAB773CF9}">
      <dgm:prSet/>
      <dgm:spPr/>
      <dgm:t>
        <a:bodyPr/>
        <a:lstStyle/>
        <a:p>
          <a:endParaRPr lang="zh-CN" altLang="en-US"/>
        </a:p>
      </dgm:t>
    </dgm:pt>
    <dgm:pt modelId="{0A40B10B-A86D-4A7A-8124-E295CD46F1C2}" type="pres">
      <dgm:prSet presAssocID="{01E5485A-A40E-46EF-8A76-88228992EF7C}" presName="compositeShape" presStyleCnt="0">
        <dgm:presLayoutVars>
          <dgm:chMax val="2"/>
          <dgm:dir/>
          <dgm:resizeHandles val="exact"/>
        </dgm:presLayoutVars>
      </dgm:prSet>
      <dgm:spPr/>
      <dgm:t>
        <a:bodyPr/>
        <a:lstStyle/>
        <a:p>
          <a:endParaRPr lang="zh-CN" altLang="en-US"/>
        </a:p>
      </dgm:t>
    </dgm:pt>
    <dgm:pt modelId="{A97C1878-1250-4051-8723-7FCFBCEA8216}" type="pres">
      <dgm:prSet presAssocID="{01E5485A-A40E-46EF-8A76-88228992EF7C}" presName="ribbon" presStyleLbl="node1" presStyleIdx="0" presStyleCnt="1"/>
      <dgm:spPr>
        <a:ln w="28575">
          <a:solidFill>
            <a:srgbClr val="00A9F3"/>
          </a:solidFill>
        </a:ln>
      </dgm:spPr>
    </dgm:pt>
    <dgm:pt modelId="{BD563C6C-4634-4ABF-9E59-B8D20FCAB1A9}" type="pres">
      <dgm:prSet presAssocID="{01E5485A-A40E-46EF-8A76-88228992EF7C}" presName="leftArrowText" presStyleLbl="node1" presStyleIdx="0" presStyleCnt="1">
        <dgm:presLayoutVars>
          <dgm:chMax val="0"/>
          <dgm:bulletEnabled val="1"/>
        </dgm:presLayoutVars>
      </dgm:prSet>
      <dgm:spPr/>
      <dgm:t>
        <a:bodyPr/>
        <a:lstStyle/>
        <a:p>
          <a:endParaRPr lang="zh-CN" altLang="en-US"/>
        </a:p>
      </dgm:t>
    </dgm:pt>
    <dgm:pt modelId="{5DA24B88-D014-4A58-AADB-20F92B71EF13}" type="pres">
      <dgm:prSet presAssocID="{01E5485A-A40E-46EF-8A76-88228992EF7C}" presName="rightArrowText" presStyleLbl="node1" presStyleIdx="0" presStyleCnt="1">
        <dgm:presLayoutVars>
          <dgm:chMax val="0"/>
          <dgm:bulletEnabled val="1"/>
        </dgm:presLayoutVars>
      </dgm:prSet>
      <dgm:spPr/>
      <dgm:t>
        <a:bodyPr/>
        <a:lstStyle/>
        <a:p>
          <a:endParaRPr lang="zh-CN" altLang="en-US"/>
        </a:p>
      </dgm:t>
    </dgm:pt>
  </dgm:ptLst>
  <dgm:cxnLst>
    <dgm:cxn modelId="{58E56050-47BC-4023-901F-9FBE91ED7F09}" type="presOf" srcId="{01E5485A-A40E-46EF-8A76-88228992EF7C}" destId="{0A40B10B-A86D-4A7A-8124-E295CD46F1C2}" srcOrd="0" destOrd="0" presId="urn:microsoft.com/office/officeart/2005/8/layout/arrow6"/>
    <dgm:cxn modelId="{C5CD0A01-1C8E-4494-BA18-E1967B3E1064}" type="presOf" srcId="{36B66764-595B-429B-84A0-F5F3D83527C8}" destId="{5DA24B88-D014-4A58-AADB-20F92B71EF13}" srcOrd="0" destOrd="0" presId="urn:microsoft.com/office/officeart/2005/8/layout/arrow6"/>
    <dgm:cxn modelId="{8D80EBF9-F77C-42DC-8873-6A3E0A04B83F}" type="presOf" srcId="{0B78D015-1807-47D7-80F7-353D3A1D4D96}" destId="{BD563C6C-4634-4ABF-9E59-B8D20FCAB1A9}" srcOrd="0" destOrd="0" presId="urn:microsoft.com/office/officeart/2005/8/layout/arrow6"/>
    <dgm:cxn modelId="{D49C2BE2-BC5A-4EAC-9C77-38BCAB773CF9}" srcId="{01E5485A-A40E-46EF-8A76-88228992EF7C}" destId="{36B66764-595B-429B-84A0-F5F3D83527C8}" srcOrd="1" destOrd="0" parTransId="{DD0DE81A-B38F-47B7-90F2-F1568F4EE8FD}" sibTransId="{F6DA3E96-5FC2-4A52-8BCA-CBAA4F6D9797}"/>
    <dgm:cxn modelId="{D1F34F49-E1EF-408D-976B-2CCB4266F25C}" srcId="{01E5485A-A40E-46EF-8A76-88228992EF7C}" destId="{0B78D015-1807-47D7-80F7-353D3A1D4D96}" srcOrd="0" destOrd="0" parTransId="{BE2F7BE4-39E3-44A4-ACE4-F6C4F6B4C405}" sibTransId="{14995CB3-F0EE-4AFC-B9FE-845082026566}"/>
    <dgm:cxn modelId="{50A79F27-C800-40E0-8DFE-4F18609B9D3E}" type="presParOf" srcId="{0A40B10B-A86D-4A7A-8124-E295CD46F1C2}" destId="{A97C1878-1250-4051-8723-7FCFBCEA8216}" srcOrd="0" destOrd="0" presId="urn:microsoft.com/office/officeart/2005/8/layout/arrow6"/>
    <dgm:cxn modelId="{39AFD2D2-A2C3-4237-9D47-4C10763346DD}" type="presParOf" srcId="{0A40B10B-A86D-4A7A-8124-E295CD46F1C2}" destId="{BD563C6C-4634-4ABF-9E59-B8D20FCAB1A9}" srcOrd="1" destOrd="0" presId="urn:microsoft.com/office/officeart/2005/8/layout/arrow6"/>
    <dgm:cxn modelId="{A86CE9C1-123A-4D7D-91BF-AA87E71CF6C0}" type="presParOf" srcId="{0A40B10B-A86D-4A7A-8124-E295CD46F1C2}" destId="{5DA24B88-D014-4A58-AADB-20F92B71EF13}" srcOrd="2" destOrd="0" presId="urn:microsoft.com/office/officeart/2005/8/layout/arrow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7B17598-84FA-42D5-9E12-B78FC687C87F}" type="doc">
      <dgm:prSet loTypeId="urn:microsoft.com/office/officeart/2008/layout/VerticalAccentList" loCatId="list" qsTypeId="urn:microsoft.com/office/officeart/2005/8/quickstyle/simple1" qsCatId="simple" csTypeId="urn:microsoft.com/office/officeart/2005/8/colors/colorful1" csCatId="colorful" phldr="1"/>
      <dgm:spPr/>
      <dgm:t>
        <a:bodyPr/>
        <a:lstStyle/>
        <a:p>
          <a:endParaRPr lang="zh-CN" altLang="en-US"/>
        </a:p>
      </dgm:t>
    </dgm:pt>
    <dgm:pt modelId="{15CC3376-C840-4C1F-9508-5A9AAF1302C8}">
      <dgm:prSet phldrT="[文本]"/>
      <dgm:spPr/>
      <dgm:t>
        <a:bodyPr/>
        <a:lstStyle/>
        <a:p>
          <a:r>
            <a:rPr lang="zh-CN" altLang="en-US" b="1" dirty="0"/>
            <a:t>第一次重大修订</a:t>
          </a:r>
        </a:p>
      </dgm:t>
    </dgm:pt>
    <dgm:pt modelId="{E161C2BA-0C8F-4390-8650-EF3410F03B60}" type="parTrans" cxnId="{C9B5A692-8BCB-4AF1-B46E-A7EDD26F8DB3}">
      <dgm:prSet/>
      <dgm:spPr/>
      <dgm:t>
        <a:bodyPr/>
        <a:lstStyle/>
        <a:p>
          <a:endParaRPr lang="zh-CN" altLang="en-US"/>
        </a:p>
      </dgm:t>
    </dgm:pt>
    <dgm:pt modelId="{759F40EC-3988-47C2-B837-3AC169952316}" type="sibTrans" cxnId="{C9B5A692-8BCB-4AF1-B46E-A7EDD26F8DB3}">
      <dgm:prSet/>
      <dgm:spPr/>
      <dgm:t>
        <a:bodyPr/>
        <a:lstStyle/>
        <a:p>
          <a:endParaRPr lang="zh-CN" altLang="en-US"/>
        </a:p>
      </dgm:t>
    </dgm:pt>
    <dgm:pt modelId="{77489CC1-F395-4CFA-BF1B-6F43C8E9676F}">
      <dgm:prSet phldrT="[文本]"/>
      <dgm:spPr/>
      <dgm:t>
        <a:bodyPr/>
        <a:lstStyle/>
        <a:p>
          <a:r>
            <a:rPr lang="zh-CN" altLang="en-US" dirty="0"/>
            <a:t>在中国进行首次第三产业普查后的</a:t>
          </a:r>
          <a:r>
            <a:rPr lang="en-US" altLang="zh-CN" dirty="0"/>
            <a:t>1994</a:t>
          </a:r>
          <a:r>
            <a:rPr lang="zh-CN" altLang="en-US" dirty="0"/>
            <a:t>和</a:t>
          </a:r>
          <a:r>
            <a:rPr lang="en-US" altLang="zh-CN" dirty="0"/>
            <a:t>1995</a:t>
          </a:r>
          <a:r>
            <a:rPr lang="zh-CN" altLang="en-US" dirty="0"/>
            <a:t>年间进行</a:t>
          </a:r>
        </a:p>
      </dgm:t>
    </dgm:pt>
    <dgm:pt modelId="{937FC01B-C3AB-4E23-8E1E-F9F1640C6D2B}" type="parTrans" cxnId="{0FB79E3D-DFFD-43A2-9264-78A98B3B17DC}">
      <dgm:prSet/>
      <dgm:spPr/>
      <dgm:t>
        <a:bodyPr/>
        <a:lstStyle/>
        <a:p>
          <a:endParaRPr lang="zh-CN" altLang="en-US"/>
        </a:p>
      </dgm:t>
    </dgm:pt>
    <dgm:pt modelId="{9F49B4BC-9B4A-49E4-B0AF-C7B603827D0A}" type="sibTrans" cxnId="{0FB79E3D-DFFD-43A2-9264-78A98B3B17DC}">
      <dgm:prSet/>
      <dgm:spPr/>
      <dgm:t>
        <a:bodyPr/>
        <a:lstStyle/>
        <a:p>
          <a:endParaRPr lang="zh-CN" altLang="en-US"/>
        </a:p>
      </dgm:t>
    </dgm:pt>
    <dgm:pt modelId="{77A50AE0-C6A3-4656-BC3E-1E29041E1D9C}">
      <dgm:prSet phldrT="[文本]"/>
      <dgm:spPr/>
      <dgm:t>
        <a:bodyPr/>
        <a:lstStyle/>
        <a:p>
          <a:r>
            <a:rPr lang="zh-CN" altLang="en-US" b="1" dirty="0"/>
            <a:t>第二次重大修订</a:t>
          </a:r>
        </a:p>
      </dgm:t>
    </dgm:pt>
    <dgm:pt modelId="{22078602-D6EF-4967-BF5A-E9C523FADD28}" type="parTrans" cxnId="{10015D96-56B7-43A6-B83E-4E04AFCFD3D8}">
      <dgm:prSet/>
      <dgm:spPr/>
      <dgm:t>
        <a:bodyPr/>
        <a:lstStyle/>
        <a:p>
          <a:endParaRPr lang="zh-CN" altLang="en-US"/>
        </a:p>
      </dgm:t>
    </dgm:pt>
    <dgm:pt modelId="{3C5BBACD-66EE-483F-A6E3-18A2F92D65BE}" type="sibTrans" cxnId="{10015D96-56B7-43A6-B83E-4E04AFCFD3D8}">
      <dgm:prSet/>
      <dgm:spPr/>
      <dgm:t>
        <a:bodyPr/>
        <a:lstStyle/>
        <a:p>
          <a:endParaRPr lang="zh-CN" altLang="en-US"/>
        </a:p>
      </dgm:t>
    </dgm:pt>
    <dgm:pt modelId="{2365C044-B449-4425-95DF-C937AFD8BC03}">
      <dgm:prSet phldrT="[文本]"/>
      <dgm:spPr/>
      <dgm:t>
        <a:bodyPr/>
        <a:lstStyle/>
        <a:p>
          <a:r>
            <a:rPr lang="zh-CN" altLang="en-US" dirty="0"/>
            <a:t>在第一次全国经济普查之后</a:t>
          </a:r>
        </a:p>
      </dgm:t>
    </dgm:pt>
    <dgm:pt modelId="{EFE67B55-725C-4B88-ABB7-B64F85916460}" type="parTrans" cxnId="{39AE443E-7DFC-44E8-B959-9AD657FEE5F5}">
      <dgm:prSet/>
      <dgm:spPr/>
      <dgm:t>
        <a:bodyPr/>
        <a:lstStyle/>
        <a:p>
          <a:endParaRPr lang="zh-CN" altLang="en-US"/>
        </a:p>
      </dgm:t>
    </dgm:pt>
    <dgm:pt modelId="{45C75EE1-3FCE-44E4-8C3F-BDD9B526ABC8}" type="sibTrans" cxnId="{39AE443E-7DFC-44E8-B959-9AD657FEE5F5}">
      <dgm:prSet/>
      <dgm:spPr/>
      <dgm:t>
        <a:bodyPr/>
        <a:lstStyle/>
        <a:p>
          <a:endParaRPr lang="zh-CN" altLang="en-US"/>
        </a:p>
      </dgm:t>
    </dgm:pt>
    <dgm:pt modelId="{BAB4A059-543E-4F0D-922E-D8D9A88098DA}">
      <dgm:prSet phldrT="[文本]"/>
      <dgm:spPr/>
      <dgm:t>
        <a:bodyPr/>
        <a:lstStyle/>
        <a:p>
          <a:r>
            <a:rPr lang="zh-CN" altLang="en-US" b="1" dirty="0"/>
            <a:t>第三次重大修订</a:t>
          </a:r>
        </a:p>
      </dgm:t>
    </dgm:pt>
    <dgm:pt modelId="{6F7DC189-9F59-4389-8AEA-1934C722D815}" type="parTrans" cxnId="{BA1A07D0-18C0-4C18-B17B-0688E9FEC3DB}">
      <dgm:prSet/>
      <dgm:spPr/>
      <dgm:t>
        <a:bodyPr/>
        <a:lstStyle/>
        <a:p>
          <a:endParaRPr lang="zh-CN" altLang="en-US"/>
        </a:p>
      </dgm:t>
    </dgm:pt>
    <dgm:pt modelId="{BF0B0AA0-6C75-4CF8-82A0-F84C9712E8A0}" type="sibTrans" cxnId="{BA1A07D0-18C0-4C18-B17B-0688E9FEC3DB}">
      <dgm:prSet/>
      <dgm:spPr/>
      <dgm:t>
        <a:bodyPr/>
        <a:lstStyle/>
        <a:p>
          <a:endParaRPr lang="zh-CN" altLang="en-US"/>
        </a:p>
      </dgm:t>
    </dgm:pt>
    <dgm:pt modelId="{FD268F17-E959-4E08-B614-3F75B858004A}">
      <dgm:prSet phldrT="[文本]"/>
      <dgm:spPr/>
      <dgm:t>
        <a:bodyPr/>
        <a:lstStyle/>
        <a:p>
          <a:r>
            <a:rPr lang="zh-CN" altLang="en-US" dirty="0"/>
            <a:t>在第二次全国经济普查之后</a:t>
          </a:r>
        </a:p>
      </dgm:t>
    </dgm:pt>
    <dgm:pt modelId="{9F6DB3B9-844C-422B-B21A-FB082A328F97}" type="parTrans" cxnId="{68B42129-E7EC-4B6D-8FB0-2143AFCEE4D4}">
      <dgm:prSet/>
      <dgm:spPr/>
      <dgm:t>
        <a:bodyPr/>
        <a:lstStyle/>
        <a:p>
          <a:endParaRPr lang="zh-CN" altLang="en-US"/>
        </a:p>
      </dgm:t>
    </dgm:pt>
    <dgm:pt modelId="{7179726E-A8FB-4E41-8DFF-D54F39741797}" type="sibTrans" cxnId="{68B42129-E7EC-4B6D-8FB0-2143AFCEE4D4}">
      <dgm:prSet/>
      <dgm:spPr/>
      <dgm:t>
        <a:bodyPr/>
        <a:lstStyle/>
        <a:p>
          <a:endParaRPr lang="zh-CN" altLang="en-US"/>
        </a:p>
      </dgm:t>
    </dgm:pt>
    <dgm:pt modelId="{3F3F9EC7-CAF6-4148-AA30-E7F93096F291}" type="pres">
      <dgm:prSet presAssocID="{D7B17598-84FA-42D5-9E12-B78FC687C87F}" presName="Name0" presStyleCnt="0">
        <dgm:presLayoutVars>
          <dgm:chMax/>
          <dgm:chPref/>
          <dgm:dir/>
        </dgm:presLayoutVars>
      </dgm:prSet>
      <dgm:spPr/>
      <dgm:t>
        <a:bodyPr/>
        <a:lstStyle/>
        <a:p>
          <a:endParaRPr lang="zh-CN" altLang="en-US"/>
        </a:p>
      </dgm:t>
    </dgm:pt>
    <dgm:pt modelId="{32A886C7-6758-4BD2-A968-4D7F1ABB6958}" type="pres">
      <dgm:prSet presAssocID="{15CC3376-C840-4C1F-9508-5A9AAF1302C8}" presName="parenttextcomposite" presStyleCnt="0"/>
      <dgm:spPr/>
    </dgm:pt>
    <dgm:pt modelId="{A5DC2E39-B4ED-4BFA-B9DE-D2F8AA21AF61}" type="pres">
      <dgm:prSet presAssocID="{15CC3376-C840-4C1F-9508-5A9AAF1302C8}" presName="parenttext" presStyleLbl="revTx" presStyleIdx="0" presStyleCnt="3">
        <dgm:presLayoutVars>
          <dgm:chMax/>
          <dgm:chPref val="2"/>
          <dgm:bulletEnabled val="1"/>
        </dgm:presLayoutVars>
      </dgm:prSet>
      <dgm:spPr/>
      <dgm:t>
        <a:bodyPr/>
        <a:lstStyle/>
        <a:p>
          <a:endParaRPr lang="zh-CN" altLang="en-US"/>
        </a:p>
      </dgm:t>
    </dgm:pt>
    <dgm:pt modelId="{52968652-5028-49B8-B7F6-21D7A80033F6}" type="pres">
      <dgm:prSet presAssocID="{15CC3376-C840-4C1F-9508-5A9AAF1302C8}" presName="composite" presStyleCnt="0"/>
      <dgm:spPr/>
    </dgm:pt>
    <dgm:pt modelId="{94BD4293-0321-4ED5-AC55-086CE366BFA7}" type="pres">
      <dgm:prSet presAssocID="{15CC3376-C840-4C1F-9508-5A9AAF1302C8}" presName="chevron1" presStyleLbl="alignNode1" presStyleIdx="0" presStyleCnt="21"/>
      <dgm:spPr/>
    </dgm:pt>
    <dgm:pt modelId="{750DB638-03E7-4F0D-9472-F6E38DE826FB}" type="pres">
      <dgm:prSet presAssocID="{15CC3376-C840-4C1F-9508-5A9AAF1302C8}" presName="chevron2" presStyleLbl="alignNode1" presStyleIdx="1" presStyleCnt="21"/>
      <dgm:spPr/>
    </dgm:pt>
    <dgm:pt modelId="{BFEA0244-8149-4F0E-A1AF-9D4A57474B62}" type="pres">
      <dgm:prSet presAssocID="{15CC3376-C840-4C1F-9508-5A9AAF1302C8}" presName="chevron3" presStyleLbl="alignNode1" presStyleIdx="2" presStyleCnt="21"/>
      <dgm:spPr/>
    </dgm:pt>
    <dgm:pt modelId="{D549D06D-1B6B-4846-8695-D9E706F66452}" type="pres">
      <dgm:prSet presAssocID="{15CC3376-C840-4C1F-9508-5A9AAF1302C8}" presName="chevron4" presStyleLbl="alignNode1" presStyleIdx="3" presStyleCnt="21"/>
      <dgm:spPr/>
    </dgm:pt>
    <dgm:pt modelId="{C75966DE-1E36-47C7-A69F-F9431D7E174C}" type="pres">
      <dgm:prSet presAssocID="{15CC3376-C840-4C1F-9508-5A9AAF1302C8}" presName="chevron5" presStyleLbl="alignNode1" presStyleIdx="4" presStyleCnt="21"/>
      <dgm:spPr/>
    </dgm:pt>
    <dgm:pt modelId="{D1D7F5F7-4766-4691-8DE5-09689FABC590}" type="pres">
      <dgm:prSet presAssocID="{15CC3376-C840-4C1F-9508-5A9AAF1302C8}" presName="chevron6" presStyleLbl="alignNode1" presStyleIdx="5" presStyleCnt="21"/>
      <dgm:spPr/>
    </dgm:pt>
    <dgm:pt modelId="{B0144DC2-568A-475F-83A2-37F67A577D46}" type="pres">
      <dgm:prSet presAssocID="{15CC3376-C840-4C1F-9508-5A9AAF1302C8}" presName="chevron7" presStyleLbl="alignNode1" presStyleIdx="6" presStyleCnt="21"/>
      <dgm:spPr/>
    </dgm:pt>
    <dgm:pt modelId="{6644F67D-A63A-45F4-B6D9-CA484AAAE401}" type="pres">
      <dgm:prSet presAssocID="{15CC3376-C840-4C1F-9508-5A9AAF1302C8}" presName="childtext" presStyleLbl="solidFgAcc1" presStyleIdx="0" presStyleCnt="3">
        <dgm:presLayoutVars>
          <dgm:chMax/>
          <dgm:chPref val="0"/>
          <dgm:bulletEnabled val="1"/>
        </dgm:presLayoutVars>
      </dgm:prSet>
      <dgm:spPr/>
      <dgm:t>
        <a:bodyPr/>
        <a:lstStyle/>
        <a:p>
          <a:endParaRPr lang="zh-CN" altLang="en-US"/>
        </a:p>
      </dgm:t>
    </dgm:pt>
    <dgm:pt modelId="{1842734E-351B-41A5-AD0F-687CD573F59D}" type="pres">
      <dgm:prSet presAssocID="{759F40EC-3988-47C2-B837-3AC169952316}" presName="sibTrans" presStyleCnt="0"/>
      <dgm:spPr/>
    </dgm:pt>
    <dgm:pt modelId="{1F10C4FB-6F7D-424E-85EA-D0524A17C946}" type="pres">
      <dgm:prSet presAssocID="{77A50AE0-C6A3-4656-BC3E-1E29041E1D9C}" presName="parenttextcomposite" presStyleCnt="0"/>
      <dgm:spPr/>
    </dgm:pt>
    <dgm:pt modelId="{6EF31CD2-E49E-4458-A763-907E65BEFD6C}" type="pres">
      <dgm:prSet presAssocID="{77A50AE0-C6A3-4656-BC3E-1E29041E1D9C}" presName="parenttext" presStyleLbl="revTx" presStyleIdx="1" presStyleCnt="3">
        <dgm:presLayoutVars>
          <dgm:chMax/>
          <dgm:chPref val="2"/>
          <dgm:bulletEnabled val="1"/>
        </dgm:presLayoutVars>
      </dgm:prSet>
      <dgm:spPr/>
      <dgm:t>
        <a:bodyPr/>
        <a:lstStyle/>
        <a:p>
          <a:endParaRPr lang="zh-CN" altLang="en-US"/>
        </a:p>
      </dgm:t>
    </dgm:pt>
    <dgm:pt modelId="{934AE4B9-0EF4-4B81-952E-CB990B9CE0CB}" type="pres">
      <dgm:prSet presAssocID="{77A50AE0-C6A3-4656-BC3E-1E29041E1D9C}" presName="composite" presStyleCnt="0"/>
      <dgm:spPr/>
    </dgm:pt>
    <dgm:pt modelId="{97CF6688-0DFB-4861-909C-693C10F7C06C}" type="pres">
      <dgm:prSet presAssocID="{77A50AE0-C6A3-4656-BC3E-1E29041E1D9C}" presName="chevron1" presStyleLbl="alignNode1" presStyleIdx="7" presStyleCnt="21"/>
      <dgm:spPr/>
    </dgm:pt>
    <dgm:pt modelId="{CED0E6C9-CC60-4AF5-8A08-EFA2D1DE8124}" type="pres">
      <dgm:prSet presAssocID="{77A50AE0-C6A3-4656-BC3E-1E29041E1D9C}" presName="chevron2" presStyleLbl="alignNode1" presStyleIdx="8" presStyleCnt="21"/>
      <dgm:spPr/>
    </dgm:pt>
    <dgm:pt modelId="{56FF7014-2F60-4482-91C7-6ABB8DE3E5EE}" type="pres">
      <dgm:prSet presAssocID="{77A50AE0-C6A3-4656-BC3E-1E29041E1D9C}" presName="chevron3" presStyleLbl="alignNode1" presStyleIdx="9" presStyleCnt="21"/>
      <dgm:spPr/>
    </dgm:pt>
    <dgm:pt modelId="{2D2EA287-F463-46D1-8009-2951F6F3D917}" type="pres">
      <dgm:prSet presAssocID="{77A50AE0-C6A3-4656-BC3E-1E29041E1D9C}" presName="chevron4" presStyleLbl="alignNode1" presStyleIdx="10" presStyleCnt="21"/>
      <dgm:spPr/>
    </dgm:pt>
    <dgm:pt modelId="{F9870E09-D210-4566-82CC-68ECBB6760EC}" type="pres">
      <dgm:prSet presAssocID="{77A50AE0-C6A3-4656-BC3E-1E29041E1D9C}" presName="chevron5" presStyleLbl="alignNode1" presStyleIdx="11" presStyleCnt="21"/>
      <dgm:spPr/>
    </dgm:pt>
    <dgm:pt modelId="{E76E2234-C4A3-4A68-814C-EA87A1D5D282}" type="pres">
      <dgm:prSet presAssocID="{77A50AE0-C6A3-4656-BC3E-1E29041E1D9C}" presName="chevron6" presStyleLbl="alignNode1" presStyleIdx="12" presStyleCnt="21"/>
      <dgm:spPr/>
    </dgm:pt>
    <dgm:pt modelId="{0414CA87-1B5C-4913-8194-3A153BBDCF68}" type="pres">
      <dgm:prSet presAssocID="{77A50AE0-C6A3-4656-BC3E-1E29041E1D9C}" presName="chevron7" presStyleLbl="alignNode1" presStyleIdx="13" presStyleCnt="21"/>
      <dgm:spPr/>
    </dgm:pt>
    <dgm:pt modelId="{00BE152F-6915-4FC9-BE95-D4E8AA96354D}" type="pres">
      <dgm:prSet presAssocID="{77A50AE0-C6A3-4656-BC3E-1E29041E1D9C}" presName="childtext" presStyleLbl="solidFgAcc1" presStyleIdx="1" presStyleCnt="3">
        <dgm:presLayoutVars>
          <dgm:chMax/>
          <dgm:chPref val="0"/>
          <dgm:bulletEnabled val="1"/>
        </dgm:presLayoutVars>
      </dgm:prSet>
      <dgm:spPr/>
      <dgm:t>
        <a:bodyPr/>
        <a:lstStyle/>
        <a:p>
          <a:endParaRPr lang="zh-CN" altLang="en-US"/>
        </a:p>
      </dgm:t>
    </dgm:pt>
    <dgm:pt modelId="{3AFA81DC-FD3F-4A5E-8C77-4CC8B9B7EAA2}" type="pres">
      <dgm:prSet presAssocID="{3C5BBACD-66EE-483F-A6E3-18A2F92D65BE}" presName="sibTrans" presStyleCnt="0"/>
      <dgm:spPr/>
    </dgm:pt>
    <dgm:pt modelId="{1A5415D1-9932-4E78-AC23-C1098E827A50}" type="pres">
      <dgm:prSet presAssocID="{BAB4A059-543E-4F0D-922E-D8D9A88098DA}" presName="parenttextcomposite" presStyleCnt="0"/>
      <dgm:spPr/>
    </dgm:pt>
    <dgm:pt modelId="{DC3AEF74-B7E5-410F-8BD5-BA09C7143C78}" type="pres">
      <dgm:prSet presAssocID="{BAB4A059-543E-4F0D-922E-D8D9A88098DA}" presName="parenttext" presStyleLbl="revTx" presStyleIdx="2" presStyleCnt="3">
        <dgm:presLayoutVars>
          <dgm:chMax/>
          <dgm:chPref val="2"/>
          <dgm:bulletEnabled val="1"/>
        </dgm:presLayoutVars>
      </dgm:prSet>
      <dgm:spPr/>
      <dgm:t>
        <a:bodyPr/>
        <a:lstStyle/>
        <a:p>
          <a:endParaRPr lang="zh-CN" altLang="en-US"/>
        </a:p>
      </dgm:t>
    </dgm:pt>
    <dgm:pt modelId="{DD1B0A1A-E21A-4D5A-83B2-AF9DDCE0CDDD}" type="pres">
      <dgm:prSet presAssocID="{BAB4A059-543E-4F0D-922E-D8D9A88098DA}" presName="composite" presStyleCnt="0"/>
      <dgm:spPr/>
    </dgm:pt>
    <dgm:pt modelId="{F0D63F56-E707-4F5F-9E7C-F28DFAAB119E}" type="pres">
      <dgm:prSet presAssocID="{BAB4A059-543E-4F0D-922E-D8D9A88098DA}" presName="chevron1" presStyleLbl="alignNode1" presStyleIdx="14" presStyleCnt="21"/>
      <dgm:spPr/>
    </dgm:pt>
    <dgm:pt modelId="{A1A84130-55DC-4DB0-8D4A-7FE835DCDA50}" type="pres">
      <dgm:prSet presAssocID="{BAB4A059-543E-4F0D-922E-D8D9A88098DA}" presName="chevron2" presStyleLbl="alignNode1" presStyleIdx="15" presStyleCnt="21"/>
      <dgm:spPr/>
    </dgm:pt>
    <dgm:pt modelId="{67888360-0A9D-4740-8FA9-F0D94C67AA5D}" type="pres">
      <dgm:prSet presAssocID="{BAB4A059-543E-4F0D-922E-D8D9A88098DA}" presName="chevron3" presStyleLbl="alignNode1" presStyleIdx="16" presStyleCnt="21"/>
      <dgm:spPr/>
    </dgm:pt>
    <dgm:pt modelId="{DADD63FE-42F5-43FB-8931-01D952A4E83C}" type="pres">
      <dgm:prSet presAssocID="{BAB4A059-543E-4F0D-922E-D8D9A88098DA}" presName="chevron4" presStyleLbl="alignNode1" presStyleIdx="17" presStyleCnt="21"/>
      <dgm:spPr/>
    </dgm:pt>
    <dgm:pt modelId="{D702FF39-334B-4C3D-8580-FF56D1F2FCBB}" type="pres">
      <dgm:prSet presAssocID="{BAB4A059-543E-4F0D-922E-D8D9A88098DA}" presName="chevron5" presStyleLbl="alignNode1" presStyleIdx="18" presStyleCnt="21"/>
      <dgm:spPr/>
    </dgm:pt>
    <dgm:pt modelId="{72A91FA9-5653-4F2C-933B-48910B09CEF0}" type="pres">
      <dgm:prSet presAssocID="{BAB4A059-543E-4F0D-922E-D8D9A88098DA}" presName="chevron6" presStyleLbl="alignNode1" presStyleIdx="19" presStyleCnt="21"/>
      <dgm:spPr/>
    </dgm:pt>
    <dgm:pt modelId="{6E26CA04-9C1F-4622-B365-5E72423097BC}" type="pres">
      <dgm:prSet presAssocID="{BAB4A059-543E-4F0D-922E-D8D9A88098DA}" presName="chevron7" presStyleLbl="alignNode1" presStyleIdx="20" presStyleCnt="21"/>
      <dgm:spPr/>
    </dgm:pt>
    <dgm:pt modelId="{F833FD29-3832-4FC9-9D07-059D06C4AC5A}" type="pres">
      <dgm:prSet presAssocID="{BAB4A059-543E-4F0D-922E-D8D9A88098DA}" presName="childtext" presStyleLbl="solidFgAcc1" presStyleIdx="2" presStyleCnt="3">
        <dgm:presLayoutVars>
          <dgm:chMax/>
          <dgm:chPref val="0"/>
          <dgm:bulletEnabled val="1"/>
        </dgm:presLayoutVars>
      </dgm:prSet>
      <dgm:spPr/>
      <dgm:t>
        <a:bodyPr/>
        <a:lstStyle/>
        <a:p>
          <a:endParaRPr lang="zh-CN" altLang="en-US"/>
        </a:p>
      </dgm:t>
    </dgm:pt>
  </dgm:ptLst>
  <dgm:cxnLst>
    <dgm:cxn modelId="{68B42129-E7EC-4B6D-8FB0-2143AFCEE4D4}" srcId="{BAB4A059-543E-4F0D-922E-D8D9A88098DA}" destId="{FD268F17-E959-4E08-B614-3F75B858004A}" srcOrd="0" destOrd="0" parTransId="{9F6DB3B9-844C-422B-B21A-FB082A328F97}" sibTransId="{7179726E-A8FB-4E41-8DFF-D54F39741797}"/>
    <dgm:cxn modelId="{BA1A07D0-18C0-4C18-B17B-0688E9FEC3DB}" srcId="{D7B17598-84FA-42D5-9E12-B78FC687C87F}" destId="{BAB4A059-543E-4F0D-922E-D8D9A88098DA}" srcOrd="2" destOrd="0" parTransId="{6F7DC189-9F59-4389-8AEA-1934C722D815}" sibTransId="{BF0B0AA0-6C75-4CF8-82A0-F84C9712E8A0}"/>
    <dgm:cxn modelId="{AE6794E0-D566-4D1C-A6AA-A923E69ACF4A}" type="presOf" srcId="{15CC3376-C840-4C1F-9508-5A9AAF1302C8}" destId="{A5DC2E39-B4ED-4BFA-B9DE-D2F8AA21AF61}" srcOrd="0" destOrd="0" presId="urn:microsoft.com/office/officeart/2008/layout/VerticalAccentList"/>
    <dgm:cxn modelId="{E2B342E0-9E2B-42C5-888C-52934A428C87}" type="presOf" srcId="{D7B17598-84FA-42D5-9E12-B78FC687C87F}" destId="{3F3F9EC7-CAF6-4148-AA30-E7F93096F291}" srcOrd="0" destOrd="0" presId="urn:microsoft.com/office/officeart/2008/layout/VerticalAccentList"/>
    <dgm:cxn modelId="{C9B5A692-8BCB-4AF1-B46E-A7EDD26F8DB3}" srcId="{D7B17598-84FA-42D5-9E12-B78FC687C87F}" destId="{15CC3376-C840-4C1F-9508-5A9AAF1302C8}" srcOrd="0" destOrd="0" parTransId="{E161C2BA-0C8F-4390-8650-EF3410F03B60}" sibTransId="{759F40EC-3988-47C2-B837-3AC169952316}"/>
    <dgm:cxn modelId="{8A46286F-D84B-4BCC-9108-28B346946D77}" type="presOf" srcId="{BAB4A059-543E-4F0D-922E-D8D9A88098DA}" destId="{DC3AEF74-B7E5-410F-8BD5-BA09C7143C78}" srcOrd="0" destOrd="0" presId="urn:microsoft.com/office/officeart/2008/layout/VerticalAccentList"/>
    <dgm:cxn modelId="{0FB79E3D-DFFD-43A2-9264-78A98B3B17DC}" srcId="{15CC3376-C840-4C1F-9508-5A9AAF1302C8}" destId="{77489CC1-F395-4CFA-BF1B-6F43C8E9676F}" srcOrd="0" destOrd="0" parTransId="{937FC01B-C3AB-4E23-8E1E-F9F1640C6D2B}" sibTransId="{9F49B4BC-9B4A-49E4-B0AF-C7B603827D0A}"/>
    <dgm:cxn modelId="{10015D96-56B7-43A6-B83E-4E04AFCFD3D8}" srcId="{D7B17598-84FA-42D5-9E12-B78FC687C87F}" destId="{77A50AE0-C6A3-4656-BC3E-1E29041E1D9C}" srcOrd="1" destOrd="0" parTransId="{22078602-D6EF-4967-BF5A-E9C523FADD28}" sibTransId="{3C5BBACD-66EE-483F-A6E3-18A2F92D65BE}"/>
    <dgm:cxn modelId="{4182F2F4-35C7-44FE-A69D-E05E05D3B2A0}" type="presOf" srcId="{2365C044-B449-4425-95DF-C937AFD8BC03}" destId="{00BE152F-6915-4FC9-BE95-D4E8AA96354D}" srcOrd="0" destOrd="0" presId="urn:microsoft.com/office/officeart/2008/layout/VerticalAccentList"/>
    <dgm:cxn modelId="{8060A8A6-3EA1-438F-BDA5-B9C880C2FA57}" type="presOf" srcId="{77A50AE0-C6A3-4656-BC3E-1E29041E1D9C}" destId="{6EF31CD2-E49E-4458-A763-907E65BEFD6C}" srcOrd="0" destOrd="0" presId="urn:microsoft.com/office/officeart/2008/layout/VerticalAccentList"/>
    <dgm:cxn modelId="{462DB434-931F-454B-B60E-F11C5B713937}" type="presOf" srcId="{FD268F17-E959-4E08-B614-3F75B858004A}" destId="{F833FD29-3832-4FC9-9D07-059D06C4AC5A}" srcOrd="0" destOrd="0" presId="urn:microsoft.com/office/officeart/2008/layout/VerticalAccentList"/>
    <dgm:cxn modelId="{D2755F80-A776-4514-8F01-3159147BF558}" type="presOf" srcId="{77489CC1-F395-4CFA-BF1B-6F43C8E9676F}" destId="{6644F67D-A63A-45F4-B6D9-CA484AAAE401}" srcOrd="0" destOrd="0" presId="urn:microsoft.com/office/officeart/2008/layout/VerticalAccentList"/>
    <dgm:cxn modelId="{39AE443E-7DFC-44E8-B959-9AD657FEE5F5}" srcId="{77A50AE0-C6A3-4656-BC3E-1E29041E1D9C}" destId="{2365C044-B449-4425-95DF-C937AFD8BC03}" srcOrd="0" destOrd="0" parTransId="{EFE67B55-725C-4B88-ABB7-B64F85916460}" sibTransId="{45C75EE1-3FCE-44E4-8C3F-BDD9B526ABC8}"/>
    <dgm:cxn modelId="{3087F6E5-0CFF-4030-B59A-62F89BA2EB59}" type="presParOf" srcId="{3F3F9EC7-CAF6-4148-AA30-E7F93096F291}" destId="{32A886C7-6758-4BD2-A968-4D7F1ABB6958}" srcOrd="0" destOrd="0" presId="urn:microsoft.com/office/officeart/2008/layout/VerticalAccentList"/>
    <dgm:cxn modelId="{AFC4D695-0957-4299-9FC2-5B9141D770CA}" type="presParOf" srcId="{32A886C7-6758-4BD2-A968-4D7F1ABB6958}" destId="{A5DC2E39-B4ED-4BFA-B9DE-D2F8AA21AF61}" srcOrd="0" destOrd="0" presId="urn:microsoft.com/office/officeart/2008/layout/VerticalAccentList"/>
    <dgm:cxn modelId="{66A57067-0D92-4CDE-A5A7-C30332F1C359}" type="presParOf" srcId="{3F3F9EC7-CAF6-4148-AA30-E7F93096F291}" destId="{52968652-5028-49B8-B7F6-21D7A80033F6}" srcOrd="1" destOrd="0" presId="urn:microsoft.com/office/officeart/2008/layout/VerticalAccentList"/>
    <dgm:cxn modelId="{834F9337-FE3E-4478-A72A-7CB65B372584}" type="presParOf" srcId="{52968652-5028-49B8-B7F6-21D7A80033F6}" destId="{94BD4293-0321-4ED5-AC55-086CE366BFA7}" srcOrd="0" destOrd="0" presId="urn:microsoft.com/office/officeart/2008/layout/VerticalAccentList"/>
    <dgm:cxn modelId="{291B1208-DCA9-4410-BD78-73CB33C2C8A7}" type="presParOf" srcId="{52968652-5028-49B8-B7F6-21D7A80033F6}" destId="{750DB638-03E7-4F0D-9472-F6E38DE826FB}" srcOrd="1" destOrd="0" presId="urn:microsoft.com/office/officeart/2008/layout/VerticalAccentList"/>
    <dgm:cxn modelId="{AA693F5F-A06E-4B95-9C51-132837116448}" type="presParOf" srcId="{52968652-5028-49B8-B7F6-21D7A80033F6}" destId="{BFEA0244-8149-4F0E-A1AF-9D4A57474B62}" srcOrd="2" destOrd="0" presId="urn:microsoft.com/office/officeart/2008/layout/VerticalAccentList"/>
    <dgm:cxn modelId="{2CC48A19-B4F6-412A-A909-869A4BB6D8F5}" type="presParOf" srcId="{52968652-5028-49B8-B7F6-21D7A80033F6}" destId="{D549D06D-1B6B-4846-8695-D9E706F66452}" srcOrd="3" destOrd="0" presId="urn:microsoft.com/office/officeart/2008/layout/VerticalAccentList"/>
    <dgm:cxn modelId="{D0D0CA76-C950-4C06-B160-0ABD72EE8449}" type="presParOf" srcId="{52968652-5028-49B8-B7F6-21D7A80033F6}" destId="{C75966DE-1E36-47C7-A69F-F9431D7E174C}" srcOrd="4" destOrd="0" presId="urn:microsoft.com/office/officeart/2008/layout/VerticalAccentList"/>
    <dgm:cxn modelId="{9B1FA14A-1596-4C98-8DDB-769C274CDCD6}" type="presParOf" srcId="{52968652-5028-49B8-B7F6-21D7A80033F6}" destId="{D1D7F5F7-4766-4691-8DE5-09689FABC590}" srcOrd="5" destOrd="0" presId="urn:microsoft.com/office/officeart/2008/layout/VerticalAccentList"/>
    <dgm:cxn modelId="{F5410C26-0CE6-43D2-AFB9-411BBE598189}" type="presParOf" srcId="{52968652-5028-49B8-B7F6-21D7A80033F6}" destId="{B0144DC2-568A-475F-83A2-37F67A577D46}" srcOrd="6" destOrd="0" presId="urn:microsoft.com/office/officeart/2008/layout/VerticalAccentList"/>
    <dgm:cxn modelId="{A6AF5B77-1841-4490-95EF-D0A3060F045F}" type="presParOf" srcId="{52968652-5028-49B8-B7F6-21D7A80033F6}" destId="{6644F67D-A63A-45F4-B6D9-CA484AAAE401}" srcOrd="7" destOrd="0" presId="urn:microsoft.com/office/officeart/2008/layout/VerticalAccentList"/>
    <dgm:cxn modelId="{CCE952F1-3CBD-4A9E-A453-9BA43482D6AD}" type="presParOf" srcId="{3F3F9EC7-CAF6-4148-AA30-E7F93096F291}" destId="{1842734E-351B-41A5-AD0F-687CD573F59D}" srcOrd="2" destOrd="0" presId="urn:microsoft.com/office/officeart/2008/layout/VerticalAccentList"/>
    <dgm:cxn modelId="{72FC6F25-A67D-4063-B3B9-18C5FACB1239}" type="presParOf" srcId="{3F3F9EC7-CAF6-4148-AA30-E7F93096F291}" destId="{1F10C4FB-6F7D-424E-85EA-D0524A17C946}" srcOrd="3" destOrd="0" presId="urn:microsoft.com/office/officeart/2008/layout/VerticalAccentList"/>
    <dgm:cxn modelId="{84CDBDCD-A1C8-4CA9-9393-6A06FED9AE4C}" type="presParOf" srcId="{1F10C4FB-6F7D-424E-85EA-D0524A17C946}" destId="{6EF31CD2-E49E-4458-A763-907E65BEFD6C}" srcOrd="0" destOrd="0" presId="urn:microsoft.com/office/officeart/2008/layout/VerticalAccentList"/>
    <dgm:cxn modelId="{1913DB85-E43F-4529-8F00-8615F229CFF7}" type="presParOf" srcId="{3F3F9EC7-CAF6-4148-AA30-E7F93096F291}" destId="{934AE4B9-0EF4-4B81-952E-CB990B9CE0CB}" srcOrd="4" destOrd="0" presId="urn:microsoft.com/office/officeart/2008/layout/VerticalAccentList"/>
    <dgm:cxn modelId="{7CF800D5-42D9-4B33-B165-D3D411B84A9B}" type="presParOf" srcId="{934AE4B9-0EF4-4B81-952E-CB990B9CE0CB}" destId="{97CF6688-0DFB-4861-909C-693C10F7C06C}" srcOrd="0" destOrd="0" presId="urn:microsoft.com/office/officeart/2008/layout/VerticalAccentList"/>
    <dgm:cxn modelId="{34CF3EA9-A4C1-422C-8A81-C1EA28506EA6}" type="presParOf" srcId="{934AE4B9-0EF4-4B81-952E-CB990B9CE0CB}" destId="{CED0E6C9-CC60-4AF5-8A08-EFA2D1DE8124}" srcOrd="1" destOrd="0" presId="urn:microsoft.com/office/officeart/2008/layout/VerticalAccentList"/>
    <dgm:cxn modelId="{1CE5BB5C-3BA3-4631-A711-25E1554E502B}" type="presParOf" srcId="{934AE4B9-0EF4-4B81-952E-CB990B9CE0CB}" destId="{56FF7014-2F60-4482-91C7-6ABB8DE3E5EE}" srcOrd="2" destOrd="0" presId="urn:microsoft.com/office/officeart/2008/layout/VerticalAccentList"/>
    <dgm:cxn modelId="{A12840CE-1216-4C6B-9540-21B584541502}" type="presParOf" srcId="{934AE4B9-0EF4-4B81-952E-CB990B9CE0CB}" destId="{2D2EA287-F463-46D1-8009-2951F6F3D917}" srcOrd="3" destOrd="0" presId="urn:microsoft.com/office/officeart/2008/layout/VerticalAccentList"/>
    <dgm:cxn modelId="{6B313F2F-693B-4F67-A189-ACA0019CEA54}" type="presParOf" srcId="{934AE4B9-0EF4-4B81-952E-CB990B9CE0CB}" destId="{F9870E09-D210-4566-82CC-68ECBB6760EC}" srcOrd="4" destOrd="0" presId="urn:microsoft.com/office/officeart/2008/layout/VerticalAccentList"/>
    <dgm:cxn modelId="{0B6A8D09-D042-430E-BBBA-AEC9F95DCF47}" type="presParOf" srcId="{934AE4B9-0EF4-4B81-952E-CB990B9CE0CB}" destId="{E76E2234-C4A3-4A68-814C-EA87A1D5D282}" srcOrd="5" destOrd="0" presId="urn:microsoft.com/office/officeart/2008/layout/VerticalAccentList"/>
    <dgm:cxn modelId="{94F10358-BE4C-4A59-AB7B-066635A78E4C}" type="presParOf" srcId="{934AE4B9-0EF4-4B81-952E-CB990B9CE0CB}" destId="{0414CA87-1B5C-4913-8194-3A153BBDCF68}" srcOrd="6" destOrd="0" presId="urn:microsoft.com/office/officeart/2008/layout/VerticalAccentList"/>
    <dgm:cxn modelId="{695D6741-2898-4466-9293-0ACDC59C38F1}" type="presParOf" srcId="{934AE4B9-0EF4-4B81-952E-CB990B9CE0CB}" destId="{00BE152F-6915-4FC9-BE95-D4E8AA96354D}" srcOrd="7" destOrd="0" presId="urn:microsoft.com/office/officeart/2008/layout/VerticalAccentList"/>
    <dgm:cxn modelId="{4174D343-02B2-46DD-A822-B39205235E55}" type="presParOf" srcId="{3F3F9EC7-CAF6-4148-AA30-E7F93096F291}" destId="{3AFA81DC-FD3F-4A5E-8C77-4CC8B9B7EAA2}" srcOrd="5" destOrd="0" presId="urn:microsoft.com/office/officeart/2008/layout/VerticalAccentList"/>
    <dgm:cxn modelId="{BE287125-2005-4E87-8726-157D11D2E61A}" type="presParOf" srcId="{3F3F9EC7-CAF6-4148-AA30-E7F93096F291}" destId="{1A5415D1-9932-4E78-AC23-C1098E827A50}" srcOrd="6" destOrd="0" presId="urn:microsoft.com/office/officeart/2008/layout/VerticalAccentList"/>
    <dgm:cxn modelId="{360A8C0F-DF46-4504-B04C-5D17D4D62F19}" type="presParOf" srcId="{1A5415D1-9932-4E78-AC23-C1098E827A50}" destId="{DC3AEF74-B7E5-410F-8BD5-BA09C7143C78}" srcOrd="0" destOrd="0" presId="urn:microsoft.com/office/officeart/2008/layout/VerticalAccentList"/>
    <dgm:cxn modelId="{AD7EFE50-1708-496D-986A-1BB30EE2FAE4}" type="presParOf" srcId="{3F3F9EC7-CAF6-4148-AA30-E7F93096F291}" destId="{DD1B0A1A-E21A-4D5A-83B2-AF9DDCE0CDDD}" srcOrd="7" destOrd="0" presId="urn:microsoft.com/office/officeart/2008/layout/VerticalAccentList"/>
    <dgm:cxn modelId="{72A50B3B-E722-47BC-9294-3EC05244ABFC}" type="presParOf" srcId="{DD1B0A1A-E21A-4D5A-83B2-AF9DDCE0CDDD}" destId="{F0D63F56-E707-4F5F-9E7C-F28DFAAB119E}" srcOrd="0" destOrd="0" presId="urn:microsoft.com/office/officeart/2008/layout/VerticalAccentList"/>
    <dgm:cxn modelId="{5851428B-F2D9-4B60-98A9-58EA6CA30A6D}" type="presParOf" srcId="{DD1B0A1A-E21A-4D5A-83B2-AF9DDCE0CDDD}" destId="{A1A84130-55DC-4DB0-8D4A-7FE835DCDA50}" srcOrd="1" destOrd="0" presId="urn:microsoft.com/office/officeart/2008/layout/VerticalAccentList"/>
    <dgm:cxn modelId="{3D1A8A03-725F-4BC0-B78D-C5CAD406C055}" type="presParOf" srcId="{DD1B0A1A-E21A-4D5A-83B2-AF9DDCE0CDDD}" destId="{67888360-0A9D-4740-8FA9-F0D94C67AA5D}" srcOrd="2" destOrd="0" presId="urn:microsoft.com/office/officeart/2008/layout/VerticalAccentList"/>
    <dgm:cxn modelId="{C144E35B-38F1-4E93-B86C-397F3659AF96}" type="presParOf" srcId="{DD1B0A1A-E21A-4D5A-83B2-AF9DDCE0CDDD}" destId="{DADD63FE-42F5-43FB-8931-01D952A4E83C}" srcOrd="3" destOrd="0" presId="urn:microsoft.com/office/officeart/2008/layout/VerticalAccentList"/>
    <dgm:cxn modelId="{538E7B4C-FCC9-4076-A128-A81B448E1AF2}" type="presParOf" srcId="{DD1B0A1A-E21A-4D5A-83B2-AF9DDCE0CDDD}" destId="{D702FF39-334B-4C3D-8580-FF56D1F2FCBB}" srcOrd="4" destOrd="0" presId="urn:microsoft.com/office/officeart/2008/layout/VerticalAccentList"/>
    <dgm:cxn modelId="{8C229DD8-E33B-47DE-89AC-40FE016A4493}" type="presParOf" srcId="{DD1B0A1A-E21A-4D5A-83B2-AF9DDCE0CDDD}" destId="{72A91FA9-5653-4F2C-933B-48910B09CEF0}" srcOrd="5" destOrd="0" presId="urn:microsoft.com/office/officeart/2008/layout/VerticalAccentList"/>
    <dgm:cxn modelId="{C3B623BA-712D-42C6-A524-AF94D6855848}" type="presParOf" srcId="{DD1B0A1A-E21A-4D5A-83B2-AF9DDCE0CDDD}" destId="{6E26CA04-9C1F-4622-B365-5E72423097BC}" srcOrd="6" destOrd="0" presId="urn:microsoft.com/office/officeart/2008/layout/VerticalAccentList"/>
    <dgm:cxn modelId="{6F32B4CE-DAE4-4C98-86DD-6EED728A57BA}" type="presParOf" srcId="{DD1B0A1A-E21A-4D5A-83B2-AF9DDCE0CDDD}" destId="{F833FD29-3832-4FC9-9D07-059D06C4AC5A}" srcOrd="7" destOrd="0" presId="urn:microsoft.com/office/officeart/2008/layout/VerticalAccen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5DD6DA7-1B7B-464F-992A-F439CB87673F}" type="doc">
      <dgm:prSet loTypeId="urn:microsoft.com/office/officeart/2005/8/layout/arrow2" loCatId="process" qsTypeId="urn:microsoft.com/office/officeart/2005/8/quickstyle/simple1" qsCatId="simple" csTypeId="urn:microsoft.com/office/officeart/2005/8/colors/colorful5" csCatId="colorful" phldr="1"/>
      <dgm:spPr/>
    </dgm:pt>
    <dgm:pt modelId="{6526EB7D-453D-4097-84D6-1BDA18A0B21E}">
      <dgm:prSet phldrT="[文本]"/>
      <dgm:spPr/>
      <dgm:t>
        <a:bodyPr/>
        <a:lstStyle/>
        <a:p>
          <a:pPr algn="ctr"/>
          <a:r>
            <a:rPr lang="zh-CN" altLang="en-US" b="1" dirty="0"/>
            <a:t>第一次修订</a:t>
          </a:r>
          <a:endParaRPr lang="en-US" altLang="zh-CN" b="1" dirty="0"/>
        </a:p>
        <a:p>
          <a:pPr algn="ctr"/>
          <a:r>
            <a:rPr lang="zh-CN" altLang="en-US" dirty="0"/>
            <a:t>（</a:t>
          </a:r>
          <a:r>
            <a:rPr lang="en-US" altLang="zh-CN" dirty="0"/>
            <a:t>2003</a:t>
          </a:r>
          <a:r>
            <a:rPr lang="zh-CN" altLang="en-US" dirty="0"/>
            <a:t>年）</a:t>
          </a:r>
        </a:p>
      </dgm:t>
    </dgm:pt>
    <dgm:pt modelId="{B3B7ED58-FA35-4F0E-9F9F-1437ED6214F2}" type="parTrans" cxnId="{264F05E8-CA74-49BD-970A-B2A17B2F83F9}">
      <dgm:prSet/>
      <dgm:spPr/>
      <dgm:t>
        <a:bodyPr/>
        <a:lstStyle/>
        <a:p>
          <a:endParaRPr lang="zh-CN" altLang="en-US"/>
        </a:p>
      </dgm:t>
    </dgm:pt>
    <dgm:pt modelId="{5A5A8F22-83D3-457D-90CB-57DFC8281224}" type="sibTrans" cxnId="{264F05E8-CA74-49BD-970A-B2A17B2F83F9}">
      <dgm:prSet/>
      <dgm:spPr/>
      <dgm:t>
        <a:bodyPr/>
        <a:lstStyle/>
        <a:p>
          <a:endParaRPr lang="zh-CN" altLang="en-US"/>
        </a:p>
      </dgm:t>
    </dgm:pt>
    <dgm:pt modelId="{DF768AF6-9D4F-46ED-BCCC-13B8E0BBDEAE}">
      <dgm:prSet phldrT="[文本]"/>
      <dgm:spPr/>
      <dgm:t>
        <a:bodyPr/>
        <a:lstStyle/>
        <a:p>
          <a:pPr algn="ctr"/>
          <a:r>
            <a:rPr lang="zh-CN" altLang="en-US" b="1" dirty="0"/>
            <a:t>第二次修订</a:t>
          </a:r>
          <a:endParaRPr lang="en-US" altLang="zh-CN" b="1" dirty="0"/>
        </a:p>
        <a:p>
          <a:pPr algn="ctr"/>
          <a:r>
            <a:rPr lang="zh-CN" altLang="en-US" dirty="0"/>
            <a:t>（第一次全国经济普查后）</a:t>
          </a:r>
        </a:p>
      </dgm:t>
    </dgm:pt>
    <dgm:pt modelId="{2289F668-D2C4-45D7-AE00-B51E37C67524}" type="parTrans" cxnId="{046DF3B9-E5A0-469B-8873-4EBF78F0C6BA}">
      <dgm:prSet/>
      <dgm:spPr/>
      <dgm:t>
        <a:bodyPr/>
        <a:lstStyle/>
        <a:p>
          <a:endParaRPr lang="zh-CN" altLang="en-US"/>
        </a:p>
      </dgm:t>
    </dgm:pt>
    <dgm:pt modelId="{0C8ABF0A-BD8A-46A2-B218-30DB0E0F3C3F}" type="sibTrans" cxnId="{046DF3B9-E5A0-469B-8873-4EBF78F0C6BA}">
      <dgm:prSet/>
      <dgm:spPr/>
      <dgm:t>
        <a:bodyPr/>
        <a:lstStyle/>
        <a:p>
          <a:endParaRPr lang="zh-CN" altLang="en-US"/>
        </a:p>
      </dgm:t>
    </dgm:pt>
    <dgm:pt modelId="{281A6596-86DA-417C-8B34-F0E9D090F3AE}">
      <dgm:prSet phldrT="[文本]"/>
      <dgm:spPr/>
      <dgm:t>
        <a:bodyPr/>
        <a:lstStyle/>
        <a:p>
          <a:pPr algn="ctr"/>
          <a:r>
            <a:rPr lang="zh-CN" altLang="en-US" b="1" dirty="0"/>
            <a:t>第三次修订</a:t>
          </a:r>
          <a:endParaRPr lang="en-US" altLang="zh-CN" b="1" dirty="0"/>
        </a:p>
        <a:p>
          <a:pPr algn="ctr"/>
          <a:r>
            <a:rPr lang="zh-CN" altLang="en-US" dirty="0"/>
            <a:t>（第二次全国经济普查后）</a:t>
          </a:r>
        </a:p>
      </dgm:t>
    </dgm:pt>
    <dgm:pt modelId="{453A3110-BE9B-4FB0-AE06-CD9BB74F61B5}" type="parTrans" cxnId="{EE496F19-A099-4C96-B547-D34541E50708}">
      <dgm:prSet/>
      <dgm:spPr/>
      <dgm:t>
        <a:bodyPr/>
        <a:lstStyle/>
        <a:p>
          <a:endParaRPr lang="zh-CN" altLang="en-US"/>
        </a:p>
      </dgm:t>
    </dgm:pt>
    <dgm:pt modelId="{EB4DA1E5-0C17-4EA7-8C97-E2CA8A3E9F95}" type="sibTrans" cxnId="{EE496F19-A099-4C96-B547-D34541E50708}">
      <dgm:prSet/>
      <dgm:spPr/>
      <dgm:t>
        <a:bodyPr/>
        <a:lstStyle/>
        <a:p>
          <a:endParaRPr lang="zh-CN" altLang="en-US"/>
        </a:p>
      </dgm:t>
    </dgm:pt>
    <dgm:pt modelId="{B82E8041-C5AB-491B-8ED6-394AE78DCB46}">
      <dgm:prSet phldrT="[文本]"/>
      <dgm:spPr/>
      <dgm:t>
        <a:bodyPr/>
        <a:lstStyle/>
        <a:p>
          <a:pPr algn="ctr"/>
          <a:r>
            <a:rPr lang="zh-CN" altLang="en-US" b="1" dirty="0"/>
            <a:t>第四次修订</a:t>
          </a:r>
          <a:endParaRPr lang="en-US" altLang="zh-CN" b="1" dirty="0"/>
        </a:p>
        <a:p>
          <a:pPr algn="ctr"/>
          <a:r>
            <a:rPr lang="zh-CN" altLang="en-US" dirty="0"/>
            <a:t>（</a:t>
          </a:r>
          <a:r>
            <a:rPr lang="en-US" altLang="zh-CN" dirty="0"/>
            <a:t>2015</a:t>
          </a:r>
          <a:r>
            <a:rPr lang="zh-CN" altLang="en-US" dirty="0"/>
            <a:t>年）</a:t>
          </a:r>
        </a:p>
      </dgm:t>
    </dgm:pt>
    <dgm:pt modelId="{E0443725-AAE5-4AD0-9D67-AD141B9D101C}" type="parTrans" cxnId="{437ABF18-69A8-4948-83B8-09E40AA81D0A}">
      <dgm:prSet/>
      <dgm:spPr/>
      <dgm:t>
        <a:bodyPr/>
        <a:lstStyle/>
        <a:p>
          <a:endParaRPr lang="zh-CN" altLang="en-US"/>
        </a:p>
      </dgm:t>
    </dgm:pt>
    <dgm:pt modelId="{5E7544B9-E181-4682-B61F-14785D408525}" type="sibTrans" cxnId="{437ABF18-69A8-4948-83B8-09E40AA81D0A}">
      <dgm:prSet/>
      <dgm:spPr/>
      <dgm:t>
        <a:bodyPr/>
        <a:lstStyle/>
        <a:p>
          <a:endParaRPr lang="zh-CN" altLang="en-US"/>
        </a:p>
      </dgm:t>
    </dgm:pt>
    <dgm:pt modelId="{513444C5-3420-4321-8FF4-DD81BF208FC8}" type="pres">
      <dgm:prSet presAssocID="{95DD6DA7-1B7B-464F-992A-F439CB87673F}" presName="arrowDiagram" presStyleCnt="0">
        <dgm:presLayoutVars>
          <dgm:chMax val="5"/>
          <dgm:dir/>
          <dgm:resizeHandles val="exact"/>
        </dgm:presLayoutVars>
      </dgm:prSet>
      <dgm:spPr/>
    </dgm:pt>
    <dgm:pt modelId="{9C91F9F4-A622-4DDC-9662-A290020A052F}" type="pres">
      <dgm:prSet presAssocID="{95DD6DA7-1B7B-464F-992A-F439CB87673F}" presName="arrow" presStyleLbl="bgShp" presStyleIdx="0" presStyleCnt="1"/>
      <dgm:spPr/>
    </dgm:pt>
    <dgm:pt modelId="{512B57F8-D1D1-40C1-AC98-C2FE28758112}" type="pres">
      <dgm:prSet presAssocID="{95DD6DA7-1B7B-464F-992A-F439CB87673F}" presName="arrowDiagram4" presStyleCnt="0"/>
      <dgm:spPr/>
    </dgm:pt>
    <dgm:pt modelId="{28711D51-CB49-4CCF-817D-B5942B7529B2}" type="pres">
      <dgm:prSet presAssocID="{6526EB7D-453D-4097-84D6-1BDA18A0B21E}" presName="bullet4a" presStyleLbl="node1" presStyleIdx="0" presStyleCnt="4"/>
      <dgm:spPr/>
    </dgm:pt>
    <dgm:pt modelId="{374DD1CC-1178-45BB-8C64-C6F2025B4145}" type="pres">
      <dgm:prSet presAssocID="{6526EB7D-453D-4097-84D6-1BDA18A0B21E}" presName="textBox4a" presStyleLbl="revTx" presStyleIdx="0" presStyleCnt="4">
        <dgm:presLayoutVars>
          <dgm:bulletEnabled val="1"/>
        </dgm:presLayoutVars>
      </dgm:prSet>
      <dgm:spPr/>
      <dgm:t>
        <a:bodyPr/>
        <a:lstStyle/>
        <a:p>
          <a:endParaRPr lang="zh-CN" altLang="en-US"/>
        </a:p>
      </dgm:t>
    </dgm:pt>
    <dgm:pt modelId="{4A29A50F-DC54-4393-800D-07672C759A65}" type="pres">
      <dgm:prSet presAssocID="{DF768AF6-9D4F-46ED-BCCC-13B8E0BBDEAE}" presName="bullet4b" presStyleLbl="node1" presStyleIdx="1" presStyleCnt="4"/>
      <dgm:spPr/>
    </dgm:pt>
    <dgm:pt modelId="{171687B1-3AEB-405E-88EA-2CC592B36FE4}" type="pres">
      <dgm:prSet presAssocID="{DF768AF6-9D4F-46ED-BCCC-13B8E0BBDEAE}" presName="textBox4b" presStyleLbl="revTx" presStyleIdx="1" presStyleCnt="4" custScaleX="180328">
        <dgm:presLayoutVars>
          <dgm:bulletEnabled val="1"/>
        </dgm:presLayoutVars>
      </dgm:prSet>
      <dgm:spPr/>
      <dgm:t>
        <a:bodyPr/>
        <a:lstStyle/>
        <a:p>
          <a:endParaRPr lang="zh-CN" altLang="en-US"/>
        </a:p>
      </dgm:t>
    </dgm:pt>
    <dgm:pt modelId="{CC24F737-2E79-4353-B44E-183D8E498828}" type="pres">
      <dgm:prSet presAssocID="{281A6596-86DA-417C-8B34-F0E9D090F3AE}" presName="bullet4c" presStyleLbl="node1" presStyleIdx="2" presStyleCnt="4"/>
      <dgm:spPr/>
    </dgm:pt>
    <dgm:pt modelId="{9C7FC86E-BD12-4EA2-B75D-85A28EF63D8B}" type="pres">
      <dgm:prSet presAssocID="{281A6596-86DA-417C-8B34-F0E9D090F3AE}" presName="textBox4c" presStyleLbl="revTx" presStyleIdx="2" presStyleCnt="4" custScaleX="179608">
        <dgm:presLayoutVars>
          <dgm:bulletEnabled val="1"/>
        </dgm:presLayoutVars>
      </dgm:prSet>
      <dgm:spPr/>
      <dgm:t>
        <a:bodyPr/>
        <a:lstStyle/>
        <a:p>
          <a:endParaRPr lang="zh-CN" altLang="en-US"/>
        </a:p>
      </dgm:t>
    </dgm:pt>
    <dgm:pt modelId="{D6B3D269-4B3C-44EB-8EAF-F3B014A417D9}" type="pres">
      <dgm:prSet presAssocID="{B82E8041-C5AB-491B-8ED6-394AE78DCB46}" presName="bullet4d" presStyleLbl="node1" presStyleIdx="3" presStyleCnt="4"/>
      <dgm:spPr/>
    </dgm:pt>
    <dgm:pt modelId="{B50F9922-0F1B-4498-9E35-C38B88D1B764}" type="pres">
      <dgm:prSet presAssocID="{B82E8041-C5AB-491B-8ED6-394AE78DCB46}" presName="textBox4d" presStyleLbl="revTx" presStyleIdx="3" presStyleCnt="4">
        <dgm:presLayoutVars>
          <dgm:bulletEnabled val="1"/>
        </dgm:presLayoutVars>
      </dgm:prSet>
      <dgm:spPr/>
      <dgm:t>
        <a:bodyPr/>
        <a:lstStyle/>
        <a:p>
          <a:endParaRPr lang="zh-CN" altLang="en-US"/>
        </a:p>
      </dgm:t>
    </dgm:pt>
  </dgm:ptLst>
  <dgm:cxnLst>
    <dgm:cxn modelId="{8FFF76E8-81D0-4317-919D-0E6DD563F341}" type="presOf" srcId="{6526EB7D-453D-4097-84D6-1BDA18A0B21E}" destId="{374DD1CC-1178-45BB-8C64-C6F2025B4145}" srcOrd="0" destOrd="0" presId="urn:microsoft.com/office/officeart/2005/8/layout/arrow2"/>
    <dgm:cxn modelId="{046DF3B9-E5A0-469B-8873-4EBF78F0C6BA}" srcId="{95DD6DA7-1B7B-464F-992A-F439CB87673F}" destId="{DF768AF6-9D4F-46ED-BCCC-13B8E0BBDEAE}" srcOrd="1" destOrd="0" parTransId="{2289F668-D2C4-45D7-AE00-B51E37C67524}" sibTransId="{0C8ABF0A-BD8A-46A2-B218-30DB0E0F3C3F}"/>
    <dgm:cxn modelId="{437ABF18-69A8-4948-83B8-09E40AA81D0A}" srcId="{95DD6DA7-1B7B-464F-992A-F439CB87673F}" destId="{B82E8041-C5AB-491B-8ED6-394AE78DCB46}" srcOrd="3" destOrd="0" parTransId="{E0443725-AAE5-4AD0-9D67-AD141B9D101C}" sibTransId="{5E7544B9-E181-4682-B61F-14785D408525}"/>
    <dgm:cxn modelId="{A7381A2A-2B77-4A19-B53B-8B647143D15E}" type="presOf" srcId="{B82E8041-C5AB-491B-8ED6-394AE78DCB46}" destId="{B50F9922-0F1B-4498-9E35-C38B88D1B764}" srcOrd="0" destOrd="0" presId="urn:microsoft.com/office/officeart/2005/8/layout/arrow2"/>
    <dgm:cxn modelId="{264F05E8-CA74-49BD-970A-B2A17B2F83F9}" srcId="{95DD6DA7-1B7B-464F-992A-F439CB87673F}" destId="{6526EB7D-453D-4097-84D6-1BDA18A0B21E}" srcOrd="0" destOrd="0" parTransId="{B3B7ED58-FA35-4F0E-9F9F-1437ED6214F2}" sibTransId="{5A5A8F22-83D3-457D-90CB-57DFC8281224}"/>
    <dgm:cxn modelId="{43C9A21C-7900-4795-BD8F-FE4C8F98CB8B}" type="presOf" srcId="{281A6596-86DA-417C-8B34-F0E9D090F3AE}" destId="{9C7FC86E-BD12-4EA2-B75D-85A28EF63D8B}" srcOrd="0" destOrd="0" presId="urn:microsoft.com/office/officeart/2005/8/layout/arrow2"/>
    <dgm:cxn modelId="{EE496F19-A099-4C96-B547-D34541E50708}" srcId="{95DD6DA7-1B7B-464F-992A-F439CB87673F}" destId="{281A6596-86DA-417C-8B34-F0E9D090F3AE}" srcOrd="2" destOrd="0" parTransId="{453A3110-BE9B-4FB0-AE06-CD9BB74F61B5}" sibTransId="{EB4DA1E5-0C17-4EA7-8C97-E2CA8A3E9F95}"/>
    <dgm:cxn modelId="{2D8F3C37-1B3F-49F7-A2CE-ED609DF681AC}" type="presOf" srcId="{DF768AF6-9D4F-46ED-BCCC-13B8E0BBDEAE}" destId="{171687B1-3AEB-405E-88EA-2CC592B36FE4}" srcOrd="0" destOrd="0" presId="urn:microsoft.com/office/officeart/2005/8/layout/arrow2"/>
    <dgm:cxn modelId="{6AF5744C-34FC-4B2B-97FC-10D8778FD804}" type="presOf" srcId="{95DD6DA7-1B7B-464F-992A-F439CB87673F}" destId="{513444C5-3420-4321-8FF4-DD81BF208FC8}" srcOrd="0" destOrd="0" presId="urn:microsoft.com/office/officeart/2005/8/layout/arrow2"/>
    <dgm:cxn modelId="{C19396C3-BEE3-4697-A3C6-3D7A0B96BFD6}" type="presParOf" srcId="{513444C5-3420-4321-8FF4-DD81BF208FC8}" destId="{9C91F9F4-A622-4DDC-9662-A290020A052F}" srcOrd="0" destOrd="0" presId="urn:microsoft.com/office/officeart/2005/8/layout/arrow2"/>
    <dgm:cxn modelId="{6F758FBB-83C6-46EC-98EB-CC7910BC7CBB}" type="presParOf" srcId="{513444C5-3420-4321-8FF4-DD81BF208FC8}" destId="{512B57F8-D1D1-40C1-AC98-C2FE28758112}" srcOrd="1" destOrd="0" presId="urn:microsoft.com/office/officeart/2005/8/layout/arrow2"/>
    <dgm:cxn modelId="{504C25F0-B297-4687-A1C0-DBCB888C6227}" type="presParOf" srcId="{512B57F8-D1D1-40C1-AC98-C2FE28758112}" destId="{28711D51-CB49-4CCF-817D-B5942B7529B2}" srcOrd="0" destOrd="0" presId="urn:microsoft.com/office/officeart/2005/8/layout/arrow2"/>
    <dgm:cxn modelId="{DC353144-3DFE-4643-A719-5950CC5DBFC8}" type="presParOf" srcId="{512B57F8-D1D1-40C1-AC98-C2FE28758112}" destId="{374DD1CC-1178-45BB-8C64-C6F2025B4145}" srcOrd="1" destOrd="0" presId="urn:microsoft.com/office/officeart/2005/8/layout/arrow2"/>
    <dgm:cxn modelId="{FE84A884-528C-4868-A8E1-98E761633ED6}" type="presParOf" srcId="{512B57F8-D1D1-40C1-AC98-C2FE28758112}" destId="{4A29A50F-DC54-4393-800D-07672C759A65}" srcOrd="2" destOrd="0" presId="urn:microsoft.com/office/officeart/2005/8/layout/arrow2"/>
    <dgm:cxn modelId="{73EE38F8-DA72-4673-A4C5-9058B4AFDF81}" type="presParOf" srcId="{512B57F8-D1D1-40C1-AC98-C2FE28758112}" destId="{171687B1-3AEB-405E-88EA-2CC592B36FE4}" srcOrd="3" destOrd="0" presId="urn:microsoft.com/office/officeart/2005/8/layout/arrow2"/>
    <dgm:cxn modelId="{95915C27-7BC7-4F7B-8B38-D1A6AF03D063}" type="presParOf" srcId="{512B57F8-D1D1-40C1-AC98-C2FE28758112}" destId="{CC24F737-2E79-4353-B44E-183D8E498828}" srcOrd="4" destOrd="0" presId="urn:microsoft.com/office/officeart/2005/8/layout/arrow2"/>
    <dgm:cxn modelId="{C4A0E5A9-645F-43E7-A92D-914568BF6D45}" type="presParOf" srcId="{512B57F8-D1D1-40C1-AC98-C2FE28758112}" destId="{9C7FC86E-BD12-4EA2-B75D-85A28EF63D8B}" srcOrd="5" destOrd="0" presId="urn:microsoft.com/office/officeart/2005/8/layout/arrow2"/>
    <dgm:cxn modelId="{E4CCBD33-294F-49D8-A157-90B455F3B25E}" type="presParOf" srcId="{512B57F8-D1D1-40C1-AC98-C2FE28758112}" destId="{D6B3D269-4B3C-44EB-8EAF-F3B014A417D9}" srcOrd="6" destOrd="0" presId="urn:microsoft.com/office/officeart/2005/8/layout/arrow2"/>
    <dgm:cxn modelId="{19F212C3-3839-4ECC-84E7-3D94D6C07414}" type="presParOf" srcId="{512B57F8-D1D1-40C1-AC98-C2FE28758112}" destId="{B50F9922-0F1B-4498-9E35-C38B88D1B764}" srcOrd="7"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3F78CB-5B24-466B-8AF9-5F63BE18B819}">
      <dsp:nvSpPr>
        <dsp:cNvPr id="0" name=""/>
        <dsp:cNvSpPr/>
      </dsp:nvSpPr>
      <dsp:spPr>
        <a:xfrm>
          <a:off x="0" y="362253"/>
          <a:ext cx="11196636" cy="5796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74D2CA6-DED6-4835-8C0B-8BEDD2D43121}">
      <dsp:nvSpPr>
        <dsp:cNvPr id="0" name=""/>
        <dsp:cNvSpPr/>
      </dsp:nvSpPr>
      <dsp:spPr>
        <a:xfrm>
          <a:off x="559831" y="22773"/>
          <a:ext cx="7837645" cy="6789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6244" tIns="0" rIns="296244" bIns="0" numCol="1" spcCol="1270" anchor="ctr" anchorCtr="0">
          <a:noAutofit/>
        </a:bodyPr>
        <a:lstStyle/>
        <a:p>
          <a:pPr lvl="0" algn="l" defTabSz="800100">
            <a:lnSpc>
              <a:spcPct val="90000"/>
            </a:lnSpc>
            <a:spcBef>
              <a:spcPct val="0"/>
            </a:spcBef>
            <a:spcAft>
              <a:spcPct val="35000"/>
            </a:spcAft>
          </a:pPr>
          <a:r>
            <a:rPr lang="en-US" sz="1800" kern="1200" dirty="0"/>
            <a:t>1.</a:t>
          </a:r>
          <a:r>
            <a:rPr lang="zh-CN" sz="1800" kern="1200" dirty="0"/>
            <a:t>为了避免缴纳所得税、增值税或其他税</a:t>
          </a:r>
        </a:p>
      </dsp:txBody>
      <dsp:txXfrm>
        <a:off x="592975" y="55917"/>
        <a:ext cx="7771357" cy="612672"/>
      </dsp:txXfrm>
    </dsp:sp>
    <dsp:sp modelId="{D0EF3FBE-FDDB-45B9-87FF-6E54D1F62D94}">
      <dsp:nvSpPr>
        <dsp:cNvPr id="0" name=""/>
        <dsp:cNvSpPr/>
      </dsp:nvSpPr>
      <dsp:spPr>
        <a:xfrm>
          <a:off x="0" y="1405533"/>
          <a:ext cx="11196636" cy="5796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6B37E56-BE8D-4147-923A-4495A58298D9}">
      <dsp:nvSpPr>
        <dsp:cNvPr id="0" name=""/>
        <dsp:cNvSpPr/>
      </dsp:nvSpPr>
      <dsp:spPr>
        <a:xfrm>
          <a:off x="559831" y="1066053"/>
          <a:ext cx="7837645" cy="6789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6244" tIns="0" rIns="296244" bIns="0" numCol="1" spcCol="1270" anchor="ctr" anchorCtr="0">
          <a:noAutofit/>
        </a:bodyPr>
        <a:lstStyle/>
        <a:p>
          <a:pPr lvl="0" algn="l" defTabSz="800100">
            <a:lnSpc>
              <a:spcPct val="90000"/>
            </a:lnSpc>
            <a:spcBef>
              <a:spcPct val="0"/>
            </a:spcBef>
            <a:spcAft>
              <a:spcPct val="35000"/>
            </a:spcAft>
          </a:pPr>
          <a:r>
            <a:rPr lang="en-US" sz="1800" kern="1200" dirty="0"/>
            <a:t>2.</a:t>
          </a:r>
          <a:r>
            <a:rPr lang="zh-CN" sz="1800" kern="1200" dirty="0"/>
            <a:t>为了避免缴纳社会保障缴款</a:t>
          </a:r>
        </a:p>
      </dsp:txBody>
      <dsp:txXfrm>
        <a:off x="592975" y="1099197"/>
        <a:ext cx="7771357" cy="612672"/>
      </dsp:txXfrm>
    </dsp:sp>
    <dsp:sp modelId="{1CE5D37E-1232-4B4D-B59F-9A9675C55458}">
      <dsp:nvSpPr>
        <dsp:cNvPr id="0" name=""/>
        <dsp:cNvSpPr/>
      </dsp:nvSpPr>
      <dsp:spPr>
        <a:xfrm>
          <a:off x="0" y="2448813"/>
          <a:ext cx="11196636" cy="5796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BF4648E-729E-42DC-A371-5CB356809251}">
      <dsp:nvSpPr>
        <dsp:cNvPr id="0" name=""/>
        <dsp:cNvSpPr/>
      </dsp:nvSpPr>
      <dsp:spPr>
        <a:xfrm>
          <a:off x="559831" y="2109333"/>
          <a:ext cx="7837645" cy="67896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6244" tIns="0" rIns="296244" bIns="0" numCol="1" spcCol="1270" anchor="ctr" anchorCtr="0">
          <a:noAutofit/>
        </a:bodyPr>
        <a:lstStyle/>
        <a:p>
          <a:pPr lvl="0" algn="l" defTabSz="800100">
            <a:lnSpc>
              <a:spcPct val="90000"/>
            </a:lnSpc>
            <a:spcBef>
              <a:spcPct val="0"/>
            </a:spcBef>
            <a:spcAft>
              <a:spcPct val="35000"/>
            </a:spcAft>
          </a:pPr>
          <a:r>
            <a:rPr lang="en-US" sz="1800" kern="1200" dirty="0"/>
            <a:t>3.</a:t>
          </a:r>
          <a:r>
            <a:rPr lang="zh-CN" sz="1800" kern="1200" dirty="0"/>
            <a:t>为了避免遵从某些法定标准，如最低工资、最长工时、安全或卫生等方面的标准</a:t>
          </a:r>
        </a:p>
      </dsp:txBody>
      <dsp:txXfrm>
        <a:off x="592975" y="2142477"/>
        <a:ext cx="7771357" cy="612672"/>
      </dsp:txXfrm>
    </dsp:sp>
    <dsp:sp modelId="{562528CD-B133-4656-A9BC-3B85CBA00901}">
      <dsp:nvSpPr>
        <dsp:cNvPr id="0" name=""/>
        <dsp:cNvSpPr/>
      </dsp:nvSpPr>
      <dsp:spPr>
        <a:xfrm>
          <a:off x="0" y="3492093"/>
          <a:ext cx="11196636" cy="5796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7CA6A7C-D2D8-45B7-9DEB-77CF4AE16AB5}">
      <dsp:nvSpPr>
        <dsp:cNvPr id="0" name=""/>
        <dsp:cNvSpPr/>
      </dsp:nvSpPr>
      <dsp:spPr>
        <a:xfrm>
          <a:off x="559831" y="3152613"/>
          <a:ext cx="7837645" cy="6789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6244" tIns="0" rIns="296244" bIns="0" numCol="1" spcCol="1270" anchor="ctr" anchorCtr="0">
          <a:noAutofit/>
        </a:bodyPr>
        <a:lstStyle/>
        <a:p>
          <a:pPr lvl="0" algn="l" defTabSz="800100">
            <a:lnSpc>
              <a:spcPct val="90000"/>
            </a:lnSpc>
            <a:spcBef>
              <a:spcPct val="0"/>
            </a:spcBef>
            <a:spcAft>
              <a:spcPct val="35000"/>
            </a:spcAft>
          </a:pPr>
          <a:r>
            <a:rPr lang="en-US" sz="1800" kern="1200" dirty="0"/>
            <a:t>4.</a:t>
          </a:r>
          <a:r>
            <a:rPr lang="zh-CN" sz="1800" kern="1200" dirty="0"/>
            <a:t>为了避免遵守某些行政程序，如填写统计调查表或其他管理表格</a:t>
          </a:r>
        </a:p>
      </dsp:txBody>
      <dsp:txXfrm>
        <a:off x="592975" y="3185757"/>
        <a:ext cx="7771357" cy="61267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3D80E4-D44B-41B0-8D78-5105B4D612D9}">
      <dsp:nvSpPr>
        <dsp:cNvPr id="0" name=""/>
        <dsp:cNvSpPr/>
      </dsp:nvSpPr>
      <dsp:spPr>
        <a:xfrm>
          <a:off x="0" y="200309"/>
          <a:ext cx="7874000" cy="878377"/>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zh-CN" altLang="en-US" sz="2800" b="1" kern="1200" dirty="0"/>
            <a:t>收入形成环节核算</a:t>
          </a:r>
        </a:p>
      </dsp:txBody>
      <dsp:txXfrm>
        <a:off x="42879" y="243188"/>
        <a:ext cx="7788242" cy="792619"/>
      </dsp:txXfrm>
    </dsp:sp>
    <dsp:sp modelId="{9D18B0B8-8FDA-4848-8A48-3FBD70BDE922}">
      <dsp:nvSpPr>
        <dsp:cNvPr id="0" name=""/>
        <dsp:cNvSpPr/>
      </dsp:nvSpPr>
      <dsp:spPr>
        <a:xfrm>
          <a:off x="0" y="1078686"/>
          <a:ext cx="7874000" cy="1825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000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zh-CN" altLang="en-US" sz="2200" kern="1200" dirty="0"/>
            <a:t>收入形成核算是从生产者角度考虑的生产经营成果的直接分配。在实际分配中，政府部门主要得到生产税净额，企业部门主要得到固定资产折旧和营业盈余，居民部门主要得到劳动者报酬。</a:t>
          </a:r>
        </a:p>
      </dsp:txBody>
      <dsp:txXfrm>
        <a:off x="0" y="1078686"/>
        <a:ext cx="7874000" cy="1825740"/>
      </dsp:txXfrm>
    </dsp:sp>
    <dsp:sp modelId="{F46369DF-4FC1-4EE6-9763-52A51C30F740}">
      <dsp:nvSpPr>
        <dsp:cNvPr id="0" name=""/>
        <dsp:cNvSpPr/>
      </dsp:nvSpPr>
      <dsp:spPr>
        <a:xfrm>
          <a:off x="0" y="2904426"/>
          <a:ext cx="7874000" cy="878377"/>
        </a:xfrm>
        <a:prstGeom prst="roundRect">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zh-CN" altLang="en-US" sz="2800" b="1" kern="1200" dirty="0"/>
            <a:t>原始收入分配核算</a:t>
          </a:r>
        </a:p>
      </dsp:txBody>
      <dsp:txXfrm>
        <a:off x="42879" y="2947305"/>
        <a:ext cx="7788242" cy="792619"/>
      </dsp:txXfrm>
    </dsp:sp>
    <dsp:sp modelId="{D43395D4-143C-48B3-990F-6AC38A3DC54A}">
      <dsp:nvSpPr>
        <dsp:cNvPr id="0" name=""/>
        <dsp:cNvSpPr/>
      </dsp:nvSpPr>
      <dsp:spPr>
        <a:xfrm>
          <a:off x="0" y="3782804"/>
          <a:ext cx="7874000" cy="956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000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zh-CN" altLang="en-US" sz="2200" kern="1200" dirty="0"/>
            <a:t>收入形成之后，就转入原始收入分配账户核算的财产收入分配环节。我国原有的财产收入定义与</a:t>
          </a:r>
          <a:r>
            <a:rPr lang="en-US" altLang="zh-CN" sz="2200" kern="1200" dirty="0"/>
            <a:t>SNA2008</a:t>
          </a:r>
          <a:r>
            <a:rPr lang="zh-CN" altLang="en-US" sz="2200" kern="1200" dirty="0"/>
            <a:t>有所差别。</a:t>
          </a:r>
        </a:p>
      </dsp:txBody>
      <dsp:txXfrm>
        <a:off x="0" y="3782804"/>
        <a:ext cx="7874000" cy="9563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1D458F-25A2-4E5B-ABDA-91F49EBE91B0}">
      <dsp:nvSpPr>
        <dsp:cNvPr id="0" name=""/>
        <dsp:cNvSpPr/>
      </dsp:nvSpPr>
      <dsp:spPr>
        <a:xfrm>
          <a:off x="2971460" y="2231828"/>
          <a:ext cx="1564644" cy="1439163"/>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lvl="0" algn="ctr" defTabSz="889000">
            <a:lnSpc>
              <a:spcPct val="90000"/>
            </a:lnSpc>
            <a:spcBef>
              <a:spcPct val="0"/>
            </a:spcBef>
            <a:spcAft>
              <a:spcPct val="35000"/>
            </a:spcAft>
          </a:pPr>
          <a:r>
            <a:rPr lang="zh-CN" altLang="en-US" sz="2000" b="1" kern="1200" dirty="0"/>
            <a:t>经常转移的多种形式</a:t>
          </a:r>
        </a:p>
      </dsp:txBody>
      <dsp:txXfrm>
        <a:off x="3041714" y="2302082"/>
        <a:ext cx="1424136" cy="1298655"/>
      </dsp:txXfrm>
    </dsp:sp>
    <dsp:sp modelId="{4B78DDCF-BBF0-40B9-BF80-BF6EF33C2439}">
      <dsp:nvSpPr>
        <dsp:cNvPr id="0" name=""/>
        <dsp:cNvSpPr/>
      </dsp:nvSpPr>
      <dsp:spPr>
        <a:xfrm rot="16200000">
          <a:off x="3249026" y="1727071"/>
          <a:ext cx="1009513" cy="0"/>
        </a:xfrm>
        <a:custGeom>
          <a:avLst/>
          <a:gdLst/>
          <a:ahLst/>
          <a:cxnLst/>
          <a:rect l="0" t="0" r="0" b="0"/>
          <a:pathLst>
            <a:path>
              <a:moveTo>
                <a:pt x="0" y="0"/>
              </a:moveTo>
              <a:lnTo>
                <a:pt x="1009513" y="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DE5CA2B-383B-4BEA-9EF5-9612C53C92BE}">
      <dsp:nvSpPr>
        <dsp:cNvPr id="0" name=""/>
        <dsp:cNvSpPr/>
      </dsp:nvSpPr>
      <dsp:spPr>
        <a:xfrm>
          <a:off x="3271663" y="258075"/>
          <a:ext cx="964239" cy="96423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a:lnSpc>
              <a:spcPct val="90000"/>
            </a:lnSpc>
            <a:spcBef>
              <a:spcPct val="0"/>
            </a:spcBef>
            <a:spcAft>
              <a:spcPct val="35000"/>
            </a:spcAft>
          </a:pPr>
          <a:r>
            <a:rPr lang="zh-CN" altLang="en-US" sz="1500" kern="1200" dirty="0"/>
            <a:t>所得税、财产税等</a:t>
          </a:r>
        </a:p>
      </dsp:txBody>
      <dsp:txXfrm>
        <a:off x="3318733" y="305145"/>
        <a:ext cx="870099" cy="870099"/>
      </dsp:txXfrm>
    </dsp:sp>
    <dsp:sp modelId="{22360244-243F-4C10-A8AA-09F23CEE2956}">
      <dsp:nvSpPr>
        <dsp:cNvPr id="0" name=""/>
        <dsp:cNvSpPr/>
      </dsp:nvSpPr>
      <dsp:spPr>
        <a:xfrm rot="1800000">
          <a:off x="4495269" y="3555485"/>
          <a:ext cx="609604" cy="0"/>
        </a:xfrm>
        <a:custGeom>
          <a:avLst/>
          <a:gdLst/>
          <a:ahLst/>
          <a:cxnLst/>
          <a:rect l="0" t="0" r="0" b="0"/>
          <a:pathLst>
            <a:path>
              <a:moveTo>
                <a:pt x="0" y="0"/>
              </a:moveTo>
              <a:lnTo>
                <a:pt x="609604" y="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68E8F0E-3BAB-4F1C-86C3-2C8E633156CD}">
      <dsp:nvSpPr>
        <dsp:cNvPr id="0" name=""/>
        <dsp:cNvSpPr/>
      </dsp:nvSpPr>
      <dsp:spPr>
        <a:xfrm>
          <a:off x="5064038" y="3574898"/>
          <a:ext cx="1209426" cy="964239"/>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lvl="0" algn="ctr" defTabSz="711200">
            <a:lnSpc>
              <a:spcPct val="90000"/>
            </a:lnSpc>
            <a:spcBef>
              <a:spcPct val="0"/>
            </a:spcBef>
            <a:spcAft>
              <a:spcPct val="35000"/>
            </a:spcAft>
          </a:pPr>
          <a:r>
            <a:rPr lang="zh-CN" altLang="en-US" sz="1600" kern="1200" dirty="0"/>
            <a:t>社会缴款和社会福利</a:t>
          </a:r>
        </a:p>
      </dsp:txBody>
      <dsp:txXfrm>
        <a:off x="5111108" y="3621968"/>
        <a:ext cx="1115286" cy="870099"/>
      </dsp:txXfrm>
    </dsp:sp>
    <dsp:sp modelId="{AC05CD3A-B5C9-40BA-BD69-75991EA88CBF}">
      <dsp:nvSpPr>
        <dsp:cNvPr id="0" name=""/>
        <dsp:cNvSpPr/>
      </dsp:nvSpPr>
      <dsp:spPr>
        <a:xfrm rot="9000000">
          <a:off x="2270616" y="3590875"/>
          <a:ext cx="751163" cy="0"/>
        </a:xfrm>
        <a:custGeom>
          <a:avLst/>
          <a:gdLst/>
          <a:ahLst/>
          <a:cxnLst/>
          <a:rect l="0" t="0" r="0" b="0"/>
          <a:pathLst>
            <a:path>
              <a:moveTo>
                <a:pt x="0" y="0"/>
              </a:moveTo>
              <a:lnTo>
                <a:pt x="751163" y="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775BB2C-F171-4564-A080-7815112C3DCD}">
      <dsp:nvSpPr>
        <dsp:cNvPr id="0" name=""/>
        <dsp:cNvSpPr/>
      </dsp:nvSpPr>
      <dsp:spPr>
        <a:xfrm>
          <a:off x="1356694" y="3574898"/>
          <a:ext cx="964239" cy="96423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48260" rIns="48260" bIns="48260" numCol="1" spcCol="1270" anchor="ctr" anchorCtr="0">
          <a:noAutofit/>
        </a:bodyPr>
        <a:lstStyle/>
        <a:p>
          <a:pPr lvl="0" algn="ctr" defTabSz="844550">
            <a:lnSpc>
              <a:spcPct val="90000"/>
            </a:lnSpc>
            <a:spcBef>
              <a:spcPct val="0"/>
            </a:spcBef>
            <a:spcAft>
              <a:spcPct val="35000"/>
            </a:spcAft>
          </a:pPr>
          <a:r>
            <a:rPr lang="zh-CN" altLang="en-US" sz="1900" kern="1200" dirty="0"/>
            <a:t>其他经常转移</a:t>
          </a:r>
        </a:p>
      </dsp:txBody>
      <dsp:txXfrm>
        <a:off x="1403764" y="3621968"/>
        <a:ext cx="870099" cy="870099"/>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A54441-838C-4F55-95B2-4D6EBC98076A}">
      <dsp:nvSpPr>
        <dsp:cNvPr id="0" name=""/>
        <dsp:cNvSpPr/>
      </dsp:nvSpPr>
      <dsp:spPr>
        <a:xfrm>
          <a:off x="0" y="933652"/>
          <a:ext cx="7937978" cy="3276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BBBE8A2-C91B-42B1-9668-3FAE8F7DD35F}">
      <dsp:nvSpPr>
        <dsp:cNvPr id="0" name=""/>
        <dsp:cNvSpPr/>
      </dsp:nvSpPr>
      <dsp:spPr>
        <a:xfrm>
          <a:off x="396511" y="33731"/>
          <a:ext cx="5840651" cy="1091801"/>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26" tIns="0" rIns="210026" bIns="0" numCol="1" spcCol="1270" anchor="ctr" anchorCtr="0">
          <a:noAutofit/>
        </a:bodyPr>
        <a:lstStyle/>
        <a:p>
          <a:pPr lvl="0" algn="l" defTabSz="800100">
            <a:lnSpc>
              <a:spcPct val="90000"/>
            </a:lnSpc>
            <a:spcBef>
              <a:spcPct val="0"/>
            </a:spcBef>
            <a:spcAft>
              <a:spcPct val="35000"/>
            </a:spcAft>
          </a:pPr>
          <a:r>
            <a:rPr lang="zh-CN" altLang="en-US" sz="1800" kern="1200" dirty="0"/>
            <a:t>从形态构成上看，城镇居民可支配收入只有价值一种形态。而农民纯收入的实际形态有两种，一种是价值形态，另一种是实物形态。</a:t>
          </a:r>
        </a:p>
      </dsp:txBody>
      <dsp:txXfrm>
        <a:off x="449808" y="87028"/>
        <a:ext cx="5734057" cy="985207"/>
      </dsp:txXfrm>
    </dsp:sp>
    <dsp:sp modelId="{92A0FAB3-FAF2-44FB-B956-74B0DEB88BE8}">
      <dsp:nvSpPr>
        <dsp:cNvPr id="0" name=""/>
        <dsp:cNvSpPr/>
      </dsp:nvSpPr>
      <dsp:spPr>
        <a:xfrm>
          <a:off x="0" y="2248666"/>
          <a:ext cx="7937978" cy="327600"/>
        </a:xfrm>
        <a:prstGeom prst="rect">
          <a:avLst/>
        </a:prstGeom>
        <a:solidFill>
          <a:schemeClr val="lt1">
            <a:alpha val="90000"/>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78C4F7-BB0B-461F-9619-C2C2C14BCB23}">
      <dsp:nvSpPr>
        <dsp:cNvPr id="0" name=""/>
        <dsp:cNvSpPr/>
      </dsp:nvSpPr>
      <dsp:spPr>
        <a:xfrm>
          <a:off x="396511" y="1331452"/>
          <a:ext cx="5921975" cy="1109093"/>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26" tIns="0" rIns="210026" bIns="0" numCol="1" spcCol="1270" anchor="ctr" anchorCtr="0">
          <a:noAutofit/>
        </a:bodyPr>
        <a:lstStyle/>
        <a:p>
          <a:pPr lvl="0" algn="l" defTabSz="800100">
            <a:lnSpc>
              <a:spcPct val="90000"/>
            </a:lnSpc>
            <a:spcBef>
              <a:spcPct val="0"/>
            </a:spcBef>
            <a:spcAft>
              <a:spcPct val="35000"/>
            </a:spcAft>
          </a:pPr>
          <a:r>
            <a:rPr lang="zh-CN" altLang="en-US" sz="1800" kern="1200" dirty="0"/>
            <a:t>从可支配的内容看，城镇居民可支配收入是全部用于安排日常生活的收入。而农民纯收入除了用做生活消费，其中有相当一部分要留做追加的生产费基金。</a:t>
          </a:r>
        </a:p>
      </dsp:txBody>
      <dsp:txXfrm>
        <a:off x="450652" y="1385593"/>
        <a:ext cx="5813693" cy="1000811"/>
      </dsp:txXfrm>
    </dsp:sp>
    <dsp:sp modelId="{6485CD4E-DA76-4878-B90B-1018357F216A}">
      <dsp:nvSpPr>
        <dsp:cNvPr id="0" name=""/>
        <dsp:cNvSpPr/>
      </dsp:nvSpPr>
      <dsp:spPr>
        <a:xfrm>
          <a:off x="0" y="3663315"/>
          <a:ext cx="7937978" cy="327600"/>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 modelId="{4742AC3E-8BE0-4B9D-8A7C-9368A650C94F}">
      <dsp:nvSpPr>
        <dsp:cNvPr id="0" name=""/>
        <dsp:cNvSpPr/>
      </dsp:nvSpPr>
      <dsp:spPr>
        <a:xfrm>
          <a:off x="396511" y="2646466"/>
          <a:ext cx="5901658" cy="1208728"/>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0026" tIns="0" rIns="210026" bIns="0" numCol="1" spcCol="1270" anchor="ctr" anchorCtr="0">
          <a:noAutofit/>
        </a:bodyPr>
        <a:lstStyle/>
        <a:p>
          <a:pPr lvl="0" algn="l" defTabSz="800100">
            <a:lnSpc>
              <a:spcPct val="90000"/>
            </a:lnSpc>
            <a:spcBef>
              <a:spcPct val="0"/>
            </a:spcBef>
            <a:spcAft>
              <a:spcPct val="35000"/>
            </a:spcAft>
          </a:pPr>
          <a:r>
            <a:rPr lang="zh-CN" altLang="en-US" sz="1800" kern="1200" dirty="0"/>
            <a:t>从再分配的转移收支看，农村居民是转移性收入扣除赠送农村内部亲友支出，城镇居民是转移性收入扣除交纳个人所得税和个人交纳的社会保障支出。</a:t>
          </a:r>
        </a:p>
      </dsp:txBody>
      <dsp:txXfrm>
        <a:off x="455516" y="2705471"/>
        <a:ext cx="5783648" cy="109071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A21CC7-583F-44A0-B982-86553842D6EE}">
      <dsp:nvSpPr>
        <dsp:cNvPr id="0" name=""/>
        <dsp:cNvSpPr/>
      </dsp:nvSpPr>
      <dsp:spPr>
        <a:xfrm rot="5400000">
          <a:off x="3437692" y="768999"/>
          <a:ext cx="2257777" cy="1964266"/>
        </a:xfrm>
        <a:prstGeom prst="hexagon">
          <a:avLst>
            <a:gd name="adj" fmla="val 25000"/>
            <a:gd name="vf" fmla="val 11547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t>没有充分反映公共服务在经济发展中的作用</a:t>
          </a:r>
        </a:p>
      </dsp:txBody>
      <dsp:txXfrm rot="-5400000">
        <a:off x="3890545" y="974081"/>
        <a:ext cx="1352070" cy="1554103"/>
      </dsp:txXfrm>
    </dsp:sp>
    <dsp:sp modelId="{F2C116BE-B767-481B-8348-357259736BBB}">
      <dsp:nvSpPr>
        <dsp:cNvPr id="0" name=""/>
        <dsp:cNvSpPr/>
      </dsp:nvSpPr>
      <dsp:spPr>
        <a:xfrm>
          <a:off x="6153528" y="1073799"/>
          <a:ext cx="1429263" cy="13546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zh-CN" altLang="en-US" sz="1800" b="1" kern="1200" dirty="0">
              <a:solidFill>
                <a:srgbClr val="70AD47"/>
              </a:solidFill>
            </a:rPr>
            <a:t>不能反映经济发展的质量差异</a:t>
          </a:r>
        </a:p>
      </dsp:txBody>
      <dsp:txXfrm>
        <a:off x="6153528" y="1073799"/>
        <a:ext cx="1429263" cy="1354666"/>
      </dsp:txXfrm>
    </dsp:sp>
    <dsp:sp modelId="{5692FB8F-EA3E-4CA6-AF1A-8374938737E4}">
      <dsp:nvSpPr>
        <dsp:cNvPr id="0" name=""/>
        <dsp:cNvSpPr/>
      </dsp:nvSpPr>
      <dsp:spPr>
        <a:xfrm rot="5400000">
          <a:off x="1316284" y="768999"/>
          <a:ext cx="2257777" cy="1964266"/>
        </a:xfrm>
        <a:prstGeom prst="hexagon">
          <a:avLst>
            <a:gd name="adj" fmla="val 25000"/>
            <a:gd name="vf" fmla="val 115470"/>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endParaRPr lang="zh-CN" altLang="en-US" sz="3600" kern="1200"/>
        </a:p>
      </dsp:txBody>
      <dsp:txXfrm rot="-5400000">
        <a:off x="1769137" y="974081"/>
        <a:ext cx="1352070" cy="1554103"/>
      </dsp:txXfrm>
    </dsp:sp>
    <dsp:sp modelId="{0634A40A-E231-4464-A773-014F558F3380}">
      <dsp:nvSpPr>
        <dsp:cNvPr id="0" name=""/>
        <dsp:cNvSpPr/>
      </dsp:nvSpPr>
      <dsp:spPr>
        <a:xfrm rot="5400000">
          <a:off x="2372924" y="2685401"/>
          <a:ext cx="2257777" cy="1964266"/>
        </a:xfrm>
        <a:prstGeom prst="hexagon">
          <a:avLst>
            <a:gd name="adj" fmla="val 25000"/>
            <a:gd name="vf" fmla="val 115470"/>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b="1" kern="1200" dirty="0"/>
            <a:t>不能准确地反映财富的增长</a:t>
          </a:r>
        </a:p>
      </dsp:txBody>
      <dsp:txXfrm rot="-5400000">
        <a:off x="2825777" y="2890483"/>
        <a:ext cx="1352070" cy="1554103"/>
      </dsp:txXfrm>
    </dsp:sp>
    <dsp:sp modelId="{2482FA99-BEC5-4D53-9F7A-14477700EF69}">
      <dsp:nvSpPr>
        <dsp:cNvPr id="0" name=""/>
        <dsp:cNvSpPr/>
      </dsp:nvSpPr>
      <dsp:spPr>
        <a:xfrm>
          <a:off x="390668" y="2990201"/>
          <a:ext cx="1657063" cy="13546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r" defTabSz="800100">
            <a:lnSpc>
              <a:spcPct val="90000"/>
            </a:lnSpc>
            <a:spcBef>
              <a:spcPct val="0"/>
            </a:spcBef>
            <a:spcAft>
              <a:spcPct val="35000"/>
            </a:spcAft>
          </a:pPr>
          <a:r>
            <a:rPr lang="zh-CN" altLang="en-US" sz="1800" b="1" kern="1200" dirty="0">
              <a:solidFill>
                <a:srgbClr val="52CAB8"/>
              </a:solidFill>
            </a:rPr>
            <a:t>没有反映非市场性的家务劳动和志愿服务</a:t>
          </a:r>
        </a:p>
      </dsp:txBody>
      <dsp:txXfrm>
        <a:off x="390668" y="2990201"/>
        <a:ext cx="1657063" cy="1354666"/>
      </dsp:txXfrm>
    </dsp:sp>
    <dsp:sp modelId="{5B3C1CF5-1E08-4506-8AF0-46237F140194}">
      <dsp:nvSpPr>
        <dsp:cNvPr id="0" name=""/>
        <dsp:cNvSpPr/>
      </dsp:nvSpPr>
      <dsp:spPr>
        <a:xfrm rot="5400000">
          <a:off x="4494332" y="2685401"/>
          <a:ext cx="2257777" cy="1964266"/>
        </a:xfrm>
        <a:prstGeom prst="hexagon">
          <a:avLst>
            <a:gd name="adj" fmla="val 25000"/>
            <a:gd name="vf" fmla="val 11547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endParaRPr lang="zh-CN" altLang="en-US" sz="3600" kern="1200"/>
        </a:p>
      </dsp:txBody>
      <dsp:txXfrm rot="-5400000">
        <a:off x="4947185" y="2890483"/>
        <a:ext cx="1352070" cy="15541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DD74BF-D441-42D6-850A-7CA10B1EE4BB}">
      <dsp:nvSpPr>
        <dsp:cNvPr id="0" name=""/>
        <dsp:cNvSpPr/>
      </dsp:nvSpPr>
      <dsp:spPr>
        <a:xfrm>
          <a:off x="3224" y="700586"/>
          <a:ext cx="2558446" cy="15350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a:t>1.</a:t>
          </a:r>
          <a:r>
            <a:rPr lang="zh-CN" sz="1600" kern="1200" dirty="0"/>
            <a:t>生产者提供或准备提供给其他单位的货物和服务的生产</a:t>
          </a:r>
        </a:p>
      </dsp:txBody>
      <dsp:txXfrm>
        <a:off x="3224" y="700586"/>
        <a:ext cx="2558446" cy="1535067"/>
      </dsp:txXfrm>
    </dsp:sp>
    <dsp:sp modelId="{3B808284-E1CA-422B-9C8F-B0F09E5052F8}">
      <dsp:nvSpPr>
        <dsp:cNvPr id="0" name=""/>
        <dsp:cNvSpPr/>
      </dsp:nvSpPr>
      <dsp:spPr>
        <a:xfrm>
          <a:off x="2817516" y="700586"/>
          <a:ext cx="2558446" cy="15350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a:t>2.</a:t>
          </a:r>
          <a:r>
            <a:rPr lang="zh-CN" sz="1600" kern="1200"/>
            <a:t>生产者用于自身最终消费或固定资本形成的所有货物的自给性生产</a:t>
          </a:r>
        </a:p>
      </dsp:txBody>
      <dsp:txXfrm>
        <a:off x="2817516" y="700586"/>
        <a:ext cx="2558446" cy="1535067"/>
      </dsp:txXfrm>
    </dsp:sp>
    <dsp:sp modelId="{16DF079F-D9A1-4FB4-AFDB-29FA10AA0C28}">
      <dsp:nvSpPr>
        <dsp:cNvPr id="0" name=""/>
        <dsp:cNvSpPr/>
      </dsp:nvSpPr>
      <dsp:spPr>
        <a:xfrm>
          <a:off x="5631807" y="700586"/>
          <a:ext cx="2558446" cy="15350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a:t>3.</a:t>
          </a:r>
          <a:r>
            <a:rPr lang="zh-CN" sz="1600" kern="1200" dirty="0"/>
            <a:t>生产者为了自身最终消费或固定资本形成而进行的知识载体产品的自给性生产，但不包括住户部门所从事的类似的活动</a:t>
          </a:r>
        </a:p>
      </dsp:txBody>
      <dsp:txXfrm>
        <a:off x="5631807" y="700586"/>
        <a:ext cx="2558446" cy="1535067"/>
      </dsp:txXfrm>
    </dsp:sp>
    <dsp:sp modelId="{F6805C9D-B5EF-4DEC-BBCD-D43C41EA50C2}">
      <dsp:nvSpPr>
        <dsp:cNvPr id="0" name=""/>
        <dsp:cNvSpPr/>
      </dsp:nvSpPr>
      <dsp:spPr>
        <a:xfrm>
          <a:off x="8446098" y="700586"/>
          <a:ext cx="2558446" cy="153506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a:t>4.</a:t>
          </a:r>
          <a:r>
            <a:rPr lang="zh-CN" sz="1600" kern="1200"/>
            <a:t>自有住房者的自给性住房服务和雇佣付酬的家政人员提供的家庭或个人服务</a:t>
          </a:r>
        </a:p>
      </dsp:txBody>
      <dsp:txXfrm>
        <a:off x="8446098" y="700586"/>
        <a:ext cx="2558446" cy="153506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97CFA9-B3D6-4241-84DD-5268C58269B2}">
      <dsp:nvSpPr>
        <dsp:cNvPr id="0" name=""/>
        <dsp:cNvSpPr/>
      </dsp:nvSpPr>
      <dsp:spPr>
        <a:xfrm>
          <a:off x="657605" y="0"/>
          <a:ext cx="7452868" cy="4959774"/>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A168EC-174A-4B49-8E80-EC0DB5AE63B9}">
      <dsp:nvSpPr>
        <dsp:cNvPr id="0" name=""/>
        <dsp:cNvSpPr/>
      </dsp:nvSpPr>
      <dsp:spPr>
        <a:xfrm>
          <a:off x="0" y="1487932"/>
          <a:ext cx="2630424" cy="198390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b="1" kern="1200" dirty="0"/>
            <a:t>初创期</a:t>
          </a:r>
          <a:endParaRPr lang="en-US" altLang="zh-CN" sz="2400" b="1" kern="1200" dirty="0"/>
        </a:p>
        <a:p>
          <a:pPr lvl="0" algn="ctr" defTabSz="1066800">
            <a:lnSpc>
              <a:spcPct val="90000"/>
            </a:lnSpc>
            <a:spcBef>
              <a:spcPct val="0"/>
            </a:spcBef>
            <a:spcAft>
              <a:spcPct val="35000"/>
            </a:spcAft>
          </a:pPr>
          <a:r>
            <a:rPr lang="zh-CN" altLang="en-US" sz="2400" b="1" kern="1200" dirty="0"/>
            <a:t>（</a:t>
          </a:r>
          <a:r>
            <a:rPr lang="en-US" altLang="zh-CN" sz="2400" b="1" kern="1200" dirty="0"/>
            <a:t>1985-1992</a:t>
          </a:r>
          <a:r>
            <a:rPr lang="zh-CN" altLang="en-US" sz="2400" b="1" kern="1200" dirty="0"/>
            <a:t>年）</a:t>
          </a:r>
        </a:p>
      </dsp:txBody>
      <dsp:txXfrm>
        <a:off x="96846" y="1584778"/>
        <a:ext cx="2436732" cy="1790217"/>
      </dsp:txXfrm>
    </dsp:sp>
    <dsp:sp modelId="{D376EAC5-F8DD-4229-9263-9BA47B919547}">
      <dsp:nvSpPr>
        <dsp:cNvPr id="0" name=""/>
        <dsp:cNvSpPr/>
      </dsp:nvSpPr>
      <dsp:spPr>
        <a:xfrm>
          <a:off x="3068827" y="1487932"/>
          <a:ext cx="2630424" cy="198390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b="1" kern="1200" dirty="0"/>
            <a:t>完善期</a:t>
          </a:r>
          <a:endParaRPr lang="en-US" altLang="zh-CN" sz="2400" b="1" kern="1200" dirty="0"/>
        </a:p>
        <a:p>
          <a:pPr lvl="0" algn="ctr" defTabSz="1066800">
            <a:lnSpc>
              <a:spcPct val="90000"/>
            </a:lnSpc>
            <a:spcBef>
              <a:spcPct val="0"/>
            </a:spcBef>
            <a:spcAft>
              <a:spcPct val="35000"/>
            </a:spcAft>
          </a:pPr>
          <a:r>
            <a:rPr lang="zh-CN" altLang="en-US" sz="2400" b="1" kern="1200" dirty="0"/>
            <a:t>（</a:t>
          </a:r>
          <a:r>
            <a:rPr lang="en-US" altLang="zh-CN" sz="2400" b="1" kern="1200" dirty="0"/>
            <a:t>1993-2002</a:t>
          </a:r>
          <a:r>
            <a:rPr lang="zh-CN" altLang="en-US" sz="2400" b="1" kern="1200" dirty="0"/>
            <a:t>年）</a:t>
          </a:r>
        </a:p>
      </dsp:txBody>
      <dsp:txXfrm>
        <a:off x="3165673" y="1584778"/>
        <a:ext cx="2436732" cy="1790217"/>
      </dsp:txXfrm>
    </dsp:sp>
    <dsp:sp modelId="{9E4639F8-F695-486A-A939-1AE5DC83DA56}">
      <dsp:nvSpPr>
        <dsp:cNvPr id="0" name=""/>
        <dsp:cNvSpPr/>
      </dsp:nvSpPr>
      <dsp:spPr>
        <a:xfrm>
          <a:off x="6137656" y="1487932"/>
          <a:ext cx="2630424" cy="1983909"/>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b="1" kern="1200" dirty="0"/>
            <a:t>发展变革期</a:t>
          </a:r>
          <a:endParaRPr lang="en-US" altLang="zh-CN" sz="2400" b="1" kern="1200" dirty="0"/>
        </a:p>
        <a:p>
          <a:pPr lvl="0" algn="ctr" defTabSz="1066800">
            <a:lnSpc>
              <a:spcPct val="90000"/>
            </a:lnSpc>
            <a:spcBef>
              <a:spcPct val="0"/>
            </a:spcBef>
            <a:spcAft>
              <a:spcPct val="35000"/>
            </a:spcAft>
          </a:pPr>
          <a:r>
            <a:rPr lang="zh-CN" altLang="en-US" sz="2400" b="1" kern="1200" dirty="0"/>
            <a:t>（</a:t>
          </a:r>
          <a:r>
            <a:rPr lang="en-US" altLang="zh-CN" sz="2400" b="1" kern="1200" dirty="0"/>
            <a:t>2003</a:t>
          </a:r>
          <a:r>
            <a:rPr lang="zh-CN" altLang="en-US" sz="2400" b="1" kern="1200" dirty="0"/>
            <a:t>年至今）</a:t>
          </a:r>
        </a:p>
      </dsp:txBody>
      <dsp:txXfrm>
        <a:off x="6234502" y="1584778"/>
        <a:ext cx="2436732" cy="17902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80B82B-0B37-4C1A-B55A-AB1173869A20}">
      <dsp:nvSpPr>
        <dsp:cNvPr id="0" name=""/>
        <dsp:cNvSpPr/>
      </dsp:nvSpPr>
      <dsp:spPr>
        <a:xfrm>
          <a:off x="5291" y="2319073"/>
          <a:ext cx="1561041" cy="78052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1" kern="1200" dirty="0"/>
            <a:t>行业增加值的核算方法</a:t>
          </a:r>
        </a:p>
      </dsp:txBody>
      <dsp:txXfrm>
        <a:off x="28152" y="2341934"/>
        <a:ext cx="1515319" cy="734798"/>
      </dsp:txXfrm>
    </dsp:sp>
    <dsp:sp modelId="{CB1A3FCA-6724-4848-B890-315C4CFE01D5}">
      <dsp:nvSpPr>
        <dsp:cNvPr id="0" name=""/>
        <dsp:cNvSpPr/>
      </dsp:nvSpPr>
      <dsp:spPr>
        <a:xfrm rot="18289469">
          <a:off x="1331828" y="2247570"/>
          <a:ext cx="1093425" cy="25927"/>
        </a:xfrm>
        <a:custGeom>
          <a:avLst/>
          <a:gdLst/>
          <a:ahLst/>
          <a:cxnLst/>
          <a:rect l="0" t="0" r="0" b="0"/>
          <a:pathLst>
            <a:path>
              <a:moveTo>
                <a:pt x="0" y="12963"/>
              </a:moveTo>
              <a:lnTo>
                <a:pt x="1093425" y="1296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zh-CN" altLang="en-US" sz="600" b="1" kern="1200"/>
        </a:p>
      </dsp:txBody>
      <dsp:txXfrm>
        <a:off x="1851205" y="2233198"/>
        <a:ext cx="54671" cy="54671"/>
      </dsp:txXfrm>
    </dsp:sp>
    <dsp:sp modelId="{69621E2D-706A-4FF1-B500-F331BBD0881D}">
      <dsp:nvSpPr>
        <dsp:cNvPr id="0" name=""/>
        <dsp:cNvSpPr/>
      </dsp:nvSpPr>
      <dsp:spPr>
        <a:xfrm>
          <a:off x="2190749" y="1421474"/>
          <a:ext cx="1561041" cy="78052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1" kern="1200" dirty="0"/>
            <a:t>现价核算</a:t>
          </a:r>
        </a:p>
      </dsp:txBody>
      <dsp:txXfrm>
        <a:off x="2213610" y="1444335"/>
        <a:ext cx="1515319" cy="734798"/>
      </dsp:txXfrm>
    </dsp:sp>
    <dsp:sp modelId="{92FD9FDE-F5AB-40F8-AECE-AACB0F6929C9}">
      <dsp:nvSpPr>
        <dsp:cNvPr id="0" name=""/>
        <dsp:cNvSpPr/>
      </dsp:nvSpPr>
      <dsp:spPr>
        <a:xfrm rot="19457599">
          <a:off x="3679514" y="1574370"/>
          <a:ext cx="768971" cy="25927"/>
        </a:xfrm>
        <a:custGeom>
          <a:avLst/>
          <a:gdLst/>
          <a:ahLst/>
          <a:cxnLst/>
          <a:rect l="0" t="0" r="0" b="0"/>
          <a:pathLst>
            <a:path>
              <a:moveTo>
                <a:pt x="0" y="12963"/>
              </a:moveTo>
              <a:lnTo>
                <a:pt x="768971" y="1296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zh-CN" altLang="en-US" sz="600" b="1" kern="1200"/>
        </a:p>
      </dsp:txBody>
      <dsp:txXfrm>
        <a:off x="4044775" y="1568110"/>
        <a:ext cx="38448" cy="38448"/>
      </dsp:txXfrm>
    </dsp:sp>
    <dsp:sp modelId="{606FCCD2-18C1-41BE-B510-9014F4BB6770}">
      <dsp:nvSpPr>
        <dsp:cNvPr id="0" name=""/>
        <dsp:cNvSpPr/>
      </dsp:nvSpPr>
      <dsp:spPr>
        <a:xfrm>
          <a:off x="4376208" y="972674"/>
          <a:ext cx="1561041" cy="78052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1" kern="1200" dirty="0"/>
            <a:t>直接计算法</a:t>
          </a:r>
        </a:p>
      </dsp:txBody>
      <dsp:txXfrm>
        <a:off x="4399069" y="995535"/>
        <a:ext cx="1515319" cy="734798"/>
      </dsp:txXfrm>
    </dsp:sp>
    <dsp:sp modelId="{7E1C9D44-E92E-47CB-8E6B-F95993992DDA}">
      <dsp:nvSpPr>
        <dsp:cNvPr id="0" name=""/>
        <dsp:cNvSpPr/>
      </dsp:nvSpPr>
      <dsp:spPr>
        <a:xfrm rot="2142401">
          <a:off x="3679514" y="2023170"/>
          <a:ext cx="768971" cy="25927"/>
        </a:xfrm>
        <a:custGeom>
          <a:avLst/>
          <a:gdLst/>
          <a:ahLst/>
          <a:cxnLst/>
          <a:rect l="0" t="0" r="0" b="0"/>
          <a:pathLst>
            <a:path>
              <a:moveTo>
                <a:pt x="0" y="12963"/>
              </a:moveTo>
              <a:lnTo>
                <a:pt x="768971" y="1296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zh-CN" altLang="en-US" sz="600" b="1" kern="1200"/>
        </a:p>
      </dsp:txBody>
      <dsp:txXfrm>
        <a:off x="4044775" y="2016909"/>
        <a:ext cx="38448" cy="38448"/>
      </dsp:txXfrm>
    </dsp:sp>
    <dsp:sp modelId="{E1B094D9-0B0D-4080-9837-32EECDA6D504}">
      <dsp:nvSpPr>
        <dsp:cNvPr id="0" name=""/>
        <dsp:cNvSpPr/>
      </dsp:nvSpPr>
      <dsp:spPr>
        <a:xfrm>
          <a:off x="4376208" y="1870273"/>
          <a:ext cx="1561041" cy="78052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1" kern="1200" dirty="0"/>
            <a:t>间接计算法</a:t>
          </a:r>
        </a:p>
      </dsp:txBody>
      <dsp:txXfrm>
        <a:off x="4399069" y="1893134"/>
        <a:ext cx="1515319" cy="734798"/>
      </dsp:txXfrm>
    </dsp:sp>
    <dsp:sp modelId="{97376A23-4A2C-4484-BE35-C5B7C8DDBBC8}">
      <dsp:nvSpPr>
        <dsp:cNvPr id="0" name=""/>
        <dsp:cNvSpPr/>
      </dsp:nvSpPr>
      <dsp:spPr>
        <a:xfrm rot="18289469">
          <a:off x="5702745" y="1798770"/>
          <a:ext cx="1093425" cy="25927"/>
        </a:xfrm>
        <a:custGeom>
          <a:avLst/>
          <a:gdLst/>
          <a:ahLst/>
          <a:cxnLst/>
          <a:rect l="0" t="0" r="0" b="0"/>
          <a:pathLst>
            <a:path>
              <a:moveTo>
                <a:pt x="0" y="12963"/>
              </a:moveTo>
              <a:lnTo>
                <a:pt x="1093425" y="129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zh-CN" altLang="en-US" sz="600" b="1" kern="1200"/>
        </a:p>
      </dsp:txBody>
      <dsp:txXfrm>
        <a:off x="6222122" y="1784398"/>
        <a:ext cx="54671" cy="54671"/>
      </dsp:txXfrm>
    </dsp:sp>
    <dsp:sp modelId="{158CF4E6-96AC-4EAA-BA94-7C46F91637CB}">
      <dsp:nvSpPr>
        <dsp:cNvPr id="0" name=""/>
        <dsp:cNvSpPr/>
      </dsp:nvSpPr>
      <dsp:spPr>
        <a:xfrm>
          <a:off x="6561666" y="972674"/>
          <a:ext cx="1561041" cy="780520"/>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b="1" kern="1200" dirty="0"/>
            <a:t>比重推算法</a:t>
          </a:r>
        </a:p>
      </dsp:txBody>
      <dsp:txXfrm>
        <a:off x="6584527" y="995535"/>
        <a:ext cx="1515319" cy="734798"/>
      </dsp:txXfrm>
    </dsp:sp>
    <dsp:sp modelId="{2ED22D46-66A9-472F-A6FF-00043E13A731}">
      <dsp:nvSpPr>
        <dsp:cNvPr id="0" name=""/>
        <dsp:cNvSpPr/>
      </dsp:nvSpPr>
      <dsp:spPr>
        <a:xfrm>
          <a:off x="5937250" y="2247570"/>
          <a:ext cx="624416" cy="25927"/>
        </a:xfrm>
        <a:custGeom>
          <a:avLst/>
          <a:gdLst/>
          <a:ahLst/>
          <a:cxnLst/>
          <a:rect l="0" t="0" r="0" b="0"/>
          <a:pathLst>
            <a:path>
              <a:moveTo>
                <a:pt x="0" y="12963"/>
              </a:moveTo>
              <a:lnTo>
                <a:pt x="624416" y="129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zh-CN" altLang="en-US" sz="600" b="1" kern="1200"/>
        </a:p>
      </dsp:txBody>
      <dsp:txXfrm>
        <a:off x="6233848" y="2244923"/>
        <a:ext cx="31220" cy="31220"/>
      </dsp:txXfrm>
    </dsp:sp>
    <dsp:sp modelId="{0764C4B3-E77C-41D7-A18D-6A20BED38C47}">
      <dsp:nvSpPr>
        <dsp:cNvPr id="0" name=""/>
        <dsp:cNvSpPr/>
      </dsp:nvSpPr>
      <dsp:spPr>
        <a:xfrm>
          <a:off x="6561666" y="1870273"/>
          <a:ext cx="1561041" cy="780520"/>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b="1" kern="1200" dirty="0"/>
            <a:t>增加值率推算法</a:t>
          </a:r>
        </a:p>
      </dsp:txBody>
      <dsp:txXfrm>
        <a:off x="6584527" y="1893134"/>
        <a:ext cx="1515319" cy="734798"/>
      </dsp:txXfrm>
    </dsp:sp>
    <dsp:sp modelId="{4378E4A0-3D5E-4D2C-A7CE-12E3480E1A99}">
      <dsp:nvSpPr>
        <dsp:cNvPr id="0" name=""/>
        <dsp:cNvSpPr/>
      </dsp:nvSpPr>
      <dsp:spPr>
        <a:xfrm rot="3310531">
          <a:off x="5702745" y="2696369"/>
          <a:ext cx="1093425" cy="25927"/>
        </a:xfrm>
        <a:custGeom>
          <a:avLst/>
          <a:gdLst/>
          <a:ahLst/>
          <a:cxnLst/>
          <a:rect l="0" t="0" r="0" b="0"/>
          <a:pathLst>
            <a:path>
              <a:moveTo>
                <a:pt x="0" y="12963"/>
              </a:moveTo>
              <a:lnTo>
                <a:pt x="1093425" y="1296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zh-CN" altLang="en-US" sz="600" b="1" kern="1200"/>
        </a:p>
      </dsp:txBody>
      <dsp:txXfrm>
        <a:off x="6222122" y="2681997"/>
        <a:ext cx="54671" cy="54671"/>
      </dsp:txXfrm>
    </dsp:sp>
    <dsp:sp modelId="{ABC6993E-40B9-48D5-941A-EF6EF10ED30B}">
      <dsp:nvSpPr>
        <dsp:cNvPr id="0" name=""/>
        <dsp:cNvSpPr/>
      </dsp:nvSpPr>
      <dsp:spPr>
        <a:xfrm>
          <a:off x="6561666" y="2767872"/>
          <a:ext cx="1561041" cy="780520"/>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b="1" kern="1200" dirty="0"/>
            <a:t>相关资料推算法</a:t>
          </a:r>
        </a:p>
      </dsp:txBody>
      <dsp:txXfrm>
        <a:off x="6584527" y="2790733"/>
        <a:ext cx="1515319" cy="734798"/>
      </dsp:txXfrm>
    </dsp:sp>
    <dsp:sp modelId="{6EDBE353-2C11-4F39-A188-711A53575014}">
      <dsp:nvSpPr>
        <dsp:cNvPr id="0" name=""/>
        <dsp:cNvSpPr/>
      </dsp:nvSpPr>
      <dsp:spPr>
        <a:xfrm rot="3310531">
          <a:off x="1331828" y="3145169"/>
          <a:ext cx="1093425" cy="25927"/>
        </a:xfrm>
        <a:custGeom>
          <a:avLst/>
          <a:gdLst/>
          <a:ahLst/>
          <a:cxnLst/>
          <a:rect l="0" t="0" r="0" b="0"/>
          <a:pathLst>
            <a:path>
              <a:moveTo>
                <a:pt x="0" y="12963"/>
              </a:moveTo>
              <a:lnTo>
                <a:pt x="1093425" y="1296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zh-CN" altLang="en-US" sz="600" b="1" kern="1200"/>
        </a:p>
      </dsp:txBody>
      <dsp:txXfrm>
        <a:off x="1851205" y="3130797"/>
        <a:ext cx="54671" cy="54671"/>
      </dsp:txXfrm>
    </dsp:sp>
    <dsp:sp modelId="{2E015508-C01A-4945-87C7-F47D3ED7E526}">
      <dsp:nvSpPr>
        <dsp:cNvPr id="0" name=""/>
        <dsp:cNvSpPr/>
      </dsp:nvSpPr>
      <dsp:spPr>
        <a:xfrm>
          <a:off x="2190749" y="3216672"/>
          <a:ext cx="1561041" cy="78052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1" kern="1200" dirty="0"/>
            <a:t>不变价核算</a:t>
          </a:r>
        </a:p>
      </dsp:txBody>
      <dsp:txXfrm>
        <a:off x="2213610" y="3239533"/>
        <a:ext cx="1515319" cy="734798"/>
      </dsp:txXfrm>
    </dsp:sp>
    <dsp:sp modelId="{D396CE53-37D0-48EB-A45B-FAA762F38FC3}">
      <dsp:nvSpPr>
        <dsp:cNvPr id="0" name=""/>
        <dsp:cNvSpPr/>
      </dsp:nvSpPr>
      <dsp:spPr>
        <a:xfrm rot="19457599">
          <a:off x="3679514" y="3369568"/>
          <a:ext cx="768971" cy="25927"/>
        </a:xfrm>
        <a:custGeom>
          <a:avLst/>
          <a:gdLst/>
          <a:ahLst/>
          <a:cxnLst/>
          <a:rect l="0" t="0" r="0" b="0"/>
          <a:pathLst>
            <a:path>
              <a:moveTo>
                <a:pt x="0" y="12963"/>
              </a:moveTo>
              <a:lnTo>
                <a:pt x="768971" y="1296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zh-CN" altLang="en-US" sz="600" b="1" kern="1200"/>
        </a:p>
      </dsp:txBody>
      <dsp:txXfrm>
        <a:off x="4044775" y="3363308"/>
        <a:ext cx="38448" cy="38448"/>
      </dsp:txXfrm>
    </dsp:sp>
    <dsp:sp modelId="{C1FB2677-3DB2-46F8-9170-EA25A97BFD8B}">
      <dsp:nvSpPr>
        <dsp:cNvPr id="0" name=""/>
        <dsp:cNvSpPr/>
      </dsp:nvSpPr>
      <dsp:spPr>
        <a:xfrm>
          <a:off x="4376208" y="2767872"/>
          <a:ext cx="1561041" cy="78052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1" kern="1200" dirty="0"/>
            <a:t>缩减法</a:t>
          </a:r>
          <a:endParaRPr lang="en-US" altLang="zh-CN" sz="1800" b="1" kern="1200" dirty="0"/>
        </a:p>
      </dsp:txBody>
      <dsp:txXfrm>
        <a:off x="4399069" y="2790733"/>
        <a:ext cx="1515319" cy="734798"/>
      </dsp:txXfrm>
    </dsp:sp>
    <dsp:sp modelId="{D65D7530-8F0A-4854-A352-BC379E42E273}">
      <dsp:nvSpPr>
        <dsp:cNvPr id="0" name=""/>
        <dsp:cNvSpPr/>
      </dsp:nvSpPr>
      <dsp:spPr>
        <a:xfrm rot="2142401">
          <a:off x="3679514" y="3818368"/>
          <a:ext cx="768971" cy="25927"/>
        </a:xfrm>
        <a:custGeom>
          <a:avLst/>
          <a:gdLst/>
          <a:ahLst/>
          <a:cxnLst/>
          <a:rect l="0" t="0" r="0" b="0"/>
          <a:pathLst>
            <a:path>
              <a:moveTo>
                <a:pt x="0" y="12963"/>
              </a:moveTo>
              <a:lnTo>
                <a:pt x="768971" y="1296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zh-CN" altLang="en-US" sz="600" b="1" kern="1200"/>
        </a:p>
      </dsp:txBody>
      <dsp:txXfrm>
        <a:off x="4044775" y="3812107"/>
        <a:ext cx="38448" cy="38448"/>
      </dsp:txXfrm>
    </dsp:sp>
    <dsp:sp modelId="{6C589FCE-6DCD-4E75-B08F-94A17BA0B688}">
      <dsp:nvSpPr>
        <dsp:cNvPr id="0" name=""/>
        <dsp:cNvSpPr/>
      </dsp:nvSpPr>
      <dsp:spPr>
        <a:xfrm>
          <a:off x="4376208" y="3665471"/>
          <a:ext cx="1561041" cy="78052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1" kern="1200" dirty="0"/>
            <a:t>外推法</a:t>
          </a:r>
        </a:p>
      </dsp:txBody>
      <dsp:txXfrm>
        <a:off x="4399069" y="3688332"/>
        <a:ext cx="1515319" cy="73479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7A05E0-C04F-4000-A2B1-07B26C88D286}">
      <dsp:nvSpPr>
        <dsp:cNvPr id="0" name=""/>
        <dsp:cNvSpPr/>
      </dsp:nvSpPr>
      <dsp:spPr>
        <a:xfrm rot="16200000">
          <a:off x="784513" y="-784513"/>
          <a:ext cx="2319713" cy="3888740"/>
        </a:xfrm>
        <a:prstGeom prst="round1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zh-CN" altLang="en-US" sz="2000" kern="1200" dirty="0"/>
            <a:t>不能随意改变原数据序列的变化趋势</a:t>
          </a:r>
        </a:p>
      </dsp:txBody>
      <dsp:txXfrm rot="5400000">
        <a:off x="0" y="0"/>
        <a:ext cx="3888740" cy="1739785"/>
      </dsp:txXfrm>
    </dsp:sp>
    <dsp:sp modelId="{5F7472BC-D562-418B-9D21-509E201D1B7B}">
      <dsp:nvSpPr>
        <dsp:cNvPr id="0" name=""/>
        <dsp:cNvSpPr/>
      </dsp:nvSpPr>
      <dsp:spPr>
        <a:xfrm>
          <a:off x="3888740" y="0"/>
          <a:ext cx="3888740" cy="2319713"/>
        </a:xfrm>
        <a:prstGeom prst="round1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zh-CN" altLang="en-US" sz="2000" kern="1200" dirty="0"/>
            <a:t>尽可能使修订后的数据增长率接近修订前的增长率</a:t>
          </a:r>
        </a:p>
      </dsp:txBody>
      <dsp:txXfrm>
        <a:off x="3888740" y="0"/>
        <a:ext cx="3888740" cy="1739785"/>
      </dsp:txXfrm>
    </dsp:sp>
    <dsp:sp modelId="{4BFEB591-3E71-4A6F-9743-91071F557F84}">
      <dsp:nvSpPr>
        <dsp:cNvPr id="0" name=""/>
        <dsp:cNvSpPr/>
      </dsp:nvSpPr>
      <dsp:spPr>
        <a:xfrm rot="10800000">
          <a:off x="0" y="2319713"/>
          <a:ext cx="3888740" cy="2319713"/>
        </a:xfrm>
        <a:prstGeom prst="round1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zh-CN" altLang="en-US" sz="2000" kern="1200" dirty="0"/>
            <a:t>先修订年度历史数据，然后再以修订后的年度数据为基准，进一步修订季度或月度数据。</a:t>
          </a:r>
        </a:p>
      </dsp:txBody>
      <dsp:txXfrm rot="10800000">
        <a:off x="0" y="2899641"/>
        <a:ext cx="3888740" cy="1739785"/>
      </dsp:txXfrm>
    </dsp:sp>
    <dsp:sp modelId="{B058105D-CF4F-4413-9768-D44A25CA2ABD}">
      <dsp:nvSpPr>
        <dsp:cNvPr id="0" name=""/>
        <dsp:cNvSpPr/>
      </dsp:nvSpPr>
      <dsp:spPr>
        <a:xfrm rot="5400000">
          <a:off x="4673253" y="1535200"/>
          <a:ext cx="2319713" cy="3888740"/>
        </a:xfrm>
        <a:prstGeom prst="round1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zh-CN" altLang="en-US" sz="2000" kern="1200" dirty="0"/>
            <a:t>尽可能从最细的分类水平对原数据进行逐项修订</a:t>
          </a:r>
        </a:p>
      </dsp:txBody>
      <dsp:txXfrm rot="-5400000">
        <a:off x="3888740" y="2899641"/>
        <a:ext cx="3888740" cy="1739785"/>
      </dsp:txXfrm>
    </dsp:sp>
    <dsp:sp modelId="{08C289A2-158B-4768-A974-324076D435DD}">
      <dsp:nvSpPr>
        <dsp:cNvPr id="0" name=""/>
        <dsp:cNvSpPr/>
      </dsp:nvSpPr>
      <dsp:spPr>
        <a:xfrm>
          <a:off x="2722118" y="1739785"/>
          <a:ext cx="2333244" cy="1159856"/>
        </a:xfrm>
        <a:prstGeom prst="roundRect">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altLang="zh-CN" sz="2000" b="1" kern="1200" dirty="0"/>
            <a:t>GDP</a:t>
          </a:r>
          <a:r>
            <a:rPr lang="zh-CN" altLang="en-US" sz="2000" b="1" kern="1200" dirty="0"/>
            <a:t>历史数据修订方法的基本原则</a:t>
          </a:r>
        </a:p>
      </dsp:txBody>
      <dsp:txXfrm>
        <a:off x="2778738" y="1796405"/>
        <a:ext cx="2220004" cy="10466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B3706A-807A-42FB-AF5A-A5717DFB9569}">
      <dsp:nvSpPr>
        <dsp:cNvPr id="0" name=""/>
        <dsp:cNvSpPr/>
      </dsp:nvSpPr>
      <dsp:spPr>
        <a:xfrm>
          <a:off x="-6126981" y="-937410"/>
          <a:ext cx="7293488" cy="7293488"/>
        </a:xfrm>
        <a:prstGeom prst="blockArc">
          <a:avLst>
            <a:gd name="adj1" fmla="val 18900000"/>
            <a:gd name="adj2" fmla="val 2700000"/>
            <a:gd name="adj3" fmla="val 296"/>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F3ED14B-2C6E-4517-A33C-814BEBF57D05}">
      <dsp:nvSpPr>
        <dsp:cNvPr id="0" name=""/>
        <dsp:cNvSpPr/>
      </dsp:nvSpPr>
      <dsp:spPr>
        <a:xfrm>
          <a:off x="610504" y="416587"/>
          <a:ext cx="7440913" cy="83360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35560" rIns="35560" bIns="35560" numCol="1" spcCol="1270" anchor="ctr" anchorCtr="0">
          <a:noAutofit/>
        </a:bodyPr>
        <a:lstStyle/>
        <a:p>
          <a:pPr lvl="0" algn="l" defTabSz="622300">
            <a:lnSpc>
              <a:spcPct val="90000"/>
            </a:lnSpc>
            <a:spcBef>
              <a:spcPct val="0"/>
            </a:spcBef>
            <a:spcAft>
              <a:spcPct val="35000"/>
            </a:spcAft>
          </a:pPr>
          <a:r>
            <a:rPr lang="zh-CN" altLang="en-US" sz="1400" kern="1200" dirty="0"/>
            <a:t>将普查年度的基准值与年度观测值之间总量的差距以等差序列的方式分摊到两次普查年度之间的各个年度中，以使各年度之间的总量变动保持较为平稳的趋势。</a:t>
          </a:r>
        </a:p>
      </dsp:txBody>
      <dsp:txXfrm>
        <a:off x="610504" y="416587"/>
        <a:ext cx="7440913" cy="833607"/>
      </dsp:txXfrm>
    </dsp:sp>
    <dsp:sp modelId="{39339636-7028-4185-A38E-17F22BD6F716}">
      <dsp:nvSpPr>
        <dsp:cNvPr id="0" name=""/>
        <dsp:cNvSpPr/>
      </dsp:nvSpPr>
      <dsp:spPr>
        <a:xfrm>
          <a:off x="89500" y="312386"/>
          <a:ext cx="1042009" cy="1042009"/>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F26AE72-6A74-47E1-B7FE-374F154D9468}">
      <dsp:nvSpPr>
        <dsp:cNvPr id="0" name=""/>
        <dsp:cNvSpPr/>
      </dsp:nvSpPr>
      <dsp:spPr>
        <a:xfrm>
          <a:off x="1088431" y="1667215"/>
          <a:ext cx="6962986" cy="83360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35560" rIns="35560" bIns="35560" numCol="1" spcCol="1270" anchor="ctr" anchorCtr="0">
          <a:noAutofit/>
        </a:bodyPr>
        <a:lstStyle/>
        <a:p>
          <a:pPr lvl="0" algn="l" defTabSz="622300">
            <a:lnSpc>
              <a:spcPct val="90000"/>
            </a:lnSpc>
            <a:spcBef>
              <a:spcPct val="0"/>
            </a:spcBef>
            <a:spcAft>
              <a:spcPct val="35000"/>
            </a:spcAft>
          </a:pPr>
          <a:r>
            <a:rPr lang="zh-CN" altLang="en-US" sz="1400" kern="1200" dirty="0"/>
            <a:t>将普查年度的基准值与年度观测值之间增长速度的差距以等比序列的方式分摊到两次普查年度之间的各个年度中，以使各年度的增长速度变动幅度保持平稳。</a:t>
          </a:r>
        </a:p>
      </dsp:txBody>
      <dsp:txXfrm>
        <a:off x="1088431" y="1667215"/>
        <a:ext cx="6962986" cy="833607"/>
      </dsp:txXfrm>
    </dsp:sp>
    <dsp:sp modelId="{6A0B9426-EC9C-4852-BA7B-B6E762AAE931}">
      <dsp:nvSpPr>
        <dsp:cNvPr id="0" name=""/>
        <dsp:cNvSpPr/>
      </dsp:nvSpPr>
      <dsp:spPr>
        <a:xfrm>
          <a:off x="567426" y="1563014"/>
          <a:ext cx="1042009" cy="1042009"/>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075D096-B243-4E43-A0ED-8C56E2778F7B}">
      <dsp:nvSpPr>
        <dsp:cNvPr id="0" name=""/>
        <dsp:cNvSpPr/>
      </dsp:nvSpPr>
      <dsp:spPr>
        <a:xfrm>
          <a:off x="1088431" y="2917843"/>
          <a:ext cx="6962986" cy="83360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35560" rIns="35560" bIns="35560" numCol="1" spcCol="1270" anchor="ctr" anchorCtr="0">
          <a:noAutofit/>
        </a:bodyPr>
        <a:lstStyle/>
        <a:p>
          <a:pPr lvl="0" algn="l" defTabSz="622300">
            <a:lnSpc>
              <a:spcPct val="90000"/>
            </a:lnSpc>
            <a:spcBef>
              <a:spcPct val="0"/>
            </a:spcBef>
            <a:spcAft>
              <a:spcPct val="35000"/>
            </a:spcAft>
          </a:pPr>
          <a:r>
            <a:rPr lang="zh-CN" altLang="en-US" sz="1400" kern="1200" dirty="0"/>
            <a:t>利用修订前</a:t>
          </a:r>
          <a:r>
            <a:rPr lang="en-US" altLang="zh-CN" sz="1400" kern="1200" dirty="0"/>
            <a:t>GDP</a:t>
          </a:r>
          <a:r>
            <a:rPr lang="zh-CN" altLang="en-US" sz="1400" kern="1200" dirty="0"/>
            <a:t>序列的趋势离差乘以修订值的趋势估计值得到修订后的年度序列数据。</a:t>
          </a:r>
        </a:p>
      </dsp:txBody>
      <dsp:txXfrm>
        <a:off x="1088431" y="2917843"/>
        <a:ext cx="6962986" cy="833607"/>
      </dsp:txXfrm>
    </dsp:sp>
    <dsp:sp modelId="{1986AE7F-01B4-4483-A6A0-4EEE33242326}">
      <dsp:nvSpPr>
        <dsp:cNvPr id="0" name=""/>
        <dsp:cNvSpPr/>
      </dsp:nvSpPr>
      <dsp:spPr>
        <a:xfrm>
          <a:off x="567426" y="2813642"/>
          <a:ext cx="1042009" cy="1042009"/>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54001B-E58B-4237-904F-E6FE56EA59CD}">
      <dsp:nvSpPr>
        <dsp:cNvPr id="0" name=""/>
        <dsp:cNvSpPr/>
      </dsp:nvSpPr>
      <dsp:spPr>
        <a:xfrm>
          <a:off x="610504" y="4168472"/>
          <a:ext cx="7440913" cy="83360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35560" rIns="35560" bIns="35560" numCol="1" spcCol="1270" anchor="ctr" anchorCtr="0">
          <a:noAutofit/>
        </a:bodyPr>
        <a:lstStyle/>
        <a:p>
          <a:pPr lvl="0" algn="l" defTabSz="622300">
            <a:lnSpc>
              <a:spcPct val="90000"/>
            </a:lnSpc>
            <a:spcBef>
              <a:spcPct val="0"/>
            </a:spcBef>
            <a:spcAft>
              <a:spcPct val="35000"/>
            </a:spcAft>
          </a:pPr>
          <a:r>
            <a:rPr lang="zh-CN" altLang="en-US" sz="1400" kern="1200" dirty="0"/>
            <a:t>以两个普查年度增加值的基准值为基础，利用相关指标序列的在两个普查年度之间的变动趋势，构建两个时间序列，然后对其进行加权平均，得到增加值修订序列。</a:t>
          </a:r>
        </a:p>
      </dsp:txBody>
      <dsp:txXfrm>
        <a:off x="610504" y="4168472"/>
        <a:ext cx="7440913" cy="833607"/>
      </dsp:txXfrm>
    </dsp:sp>
    <dsp:sp modelId="{4E9186CD-F47C-43C8-ABF0-DF4CEB6C580C}">
      <dsp:nvSpPr>
        <dsp:cNvPr id="0" name=""/>
        <dsp:cNvSpPr/>
      </dsp:nvSpPr>
      <dsp:spPr>
        <a:xfrm>
          <a:off x="89500" y="4064271"/>
          <a:ext cx="1042009" cy="1042009"/>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7C1878-1250-4051-8723-7FCFBCEA8216}">
      <dsp:nvSpPr>
        <dsp:cNvPr id="0" name=""/>
        <dsp:cNvSpPr/>
      </dsp:nvSpPr>
      <dsp:spPr>
        <a:xfrm>
          <a:off x="0" y="1083733"/>
          <a:ext cx="8128000" cy="3251199"/>
        </a:xfrm>
        <a:prstGeom prst="leftRightRibbon">
          <a:avLst/>
        </a:prstGeom>
        <a:solidFill>
          <a:schemeClr val="lt1">
            <a:hueOff val="0"/>
            <a:satOff val="0"/>
            <a:lumOff val="0"/>
            <a:alphaOff val="0"/>
          </a:schemeClr>
        </a:solidFill>
        <a:ln w="28575" cap="flat" cmpd="sng" algn="ctr">
          <a:solidFill>
            <a:srgbClr val="00A9F3"/>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563C6C-4634-4ABF-9E59-B8D20FCAB1A9}">
      <dsp:nvSpPr>
        <dsp:cNvPr id="0" name=""/>
        <dsp:cNvSpPr/>
      </dsp:nvSpPr>
      <dsp:spPr>
        <a:xfrm>
          <a:off x="975360" y="1652693"/>
          <a:ext cx="2682239" cy="159308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4008" rIns="0" bIns="68580" numCol="1" spcCol="1270" anchor="ctr" anchorCtr="0">
          <a:noAutofit/>
        </a:bodyPr>
        <a:lstStyle/>
        <a:p>
          <a:pPr lvl="0" algn="ctr" defTabSz="800100">
            <a:lnSpc>
              <a:spcPct val="90000"/>
            </a:lnSpc>
            <a:spcBef>
              <a:spcPct val="0"/>
            </a:spcBef>
            <a:spcAft>
              <a:spcPct val="35000"/>
            </a:spcAft>
          </a:pPr>
          <a:r>
            <a:rPr lang="zh-CN" altLang="en-US" sz="1800" kern="1200" dirty="0"/>
            <a:t>第一次重大补充是对改革开放后的</a:t>
          </a:r>
          <a:r>
            <a:rPr lang="en-US" altLang="zh-CN" sz="1800" kern="1200" dirty="0"/>
            <a:t>1978</a:t>
          </a:r>
          <a:r>
            <a:rPr lang="zh-CN" altLang="en-US" sz="1800" kern="1200" dirty="0"/>
            <a:t>至</a:t>
          </a:r>
          <a:r>
            <a:rPr lang="en-US" altLang="zh-CN" sz="1800" kern="1200" dirty="0"/>
            <a:t>1984</a:t>
          </a:r>
          <a:r>
            <a:rPr lang="zh-CN" altLang="en-US" sz="1800" kern="1200" dirty="0"/>
            <a:t>年数据的补充，这项工作是在</a:t>
          </a:r>
          <a:r>
            <a:rPr lang="en-US" altLang="zh-CN" sz="1800" kern="1200" dirty="0"/>
            <a:t>1986</a:t>
          </a:r>
          <a:r>
            <a:rPr lang="zh-CN" altLang="en-US" sz="1800" kern="1200" dirty="0"/>
            <a:t>至</a:t>
          </a:r>
          <a:r>
            <a:rPr lang="en-US" altLang="zh-CN" sz="1800" kern="1200" dirty="0"/>
            <a:t>1988</a:t>
          </a:r>
          <a:r>
            <a:rPr lang="zh-CN" altLang="en-US" sz="1800" kern="1200" dirty="0"/>
            <a:t>年间进行的。</a:t>
          </a:r>
        </a:p>
      </dsp:txBody>
      <dsp:txXfrm>
        <a:off x="975360" y="1652693"/>
        <a:ext cx="2682239" cy="1593088"/>
      </dsp:txXfrm>
    </dsp:sp>
    <dsp:sp modelId="{5DA24B88-D014-4A58-AADB-20F92B71EF13}">
      <dsp:nvSpPr>
        <dsp:cNvPr id="0" name=""/>
        <dsp:cNvSpPr/>
      </dsp:nvSpPr>
      <dsp:spPr>
        <a:xfrm>
          <a:off x="4064000" y="2172885"/>
          <a:ext cx="3169920" cy="159308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4008" rIns="0" bIns="68580" numCol="1" spcCol="1270" anchor="ctr" anchorCtr="0">
          <a:noAutofit/>
        </a:bodyPr>
        <a:lstStyle/>
        <a:p>
          <a:pPr lvl="0" algn="ctr" defTabSz="800100">
            <a:lnSpc>
              <a:spcPct val="90000"/>
            </a:lnSpc>
            <a:spcBef>
              <a:spcPct val="0"/>
            </a:spcBef>
            <a:spcAft>
              <a:spcPct val="35000"/>
            </a:spcAft>
          </a:pPr>
          <a:r>
            <a:rPr lang="zh-CN" altLang="en-US" sz="1800" kern="1200" dirty="0"/>
            <a:t>第二次重大补充是对改革开放前的</a:t>
          </a:r>
          <a:r>
            <a:rPr lang="en-US" altLang="zh-CN" sz="1800" kern="1200" dirty="0"/>
            <a:t>1952</a:t>
          </a:r>
          <a:r>
            <a:rPr lang="zh-CN" altLang="en-US" sz="1800" kern="1200" dirty="0"/>
            <a:t>至</a:t>
          </a:r>
          <a:r>
            <a:rPr lang="en-US" altLang="zh-CN" sz="1800" kern="1200" dirty="0"/>
            <a:t>1977</a:t>
          </a:r>
          <a:r>
            <a:rPr lang="zh-CN" altLang="en-US" sz="1800" kern="1200" dirty="0"/>
            <a:t>年数据的补充，这项工作是在</a:t>
          </a:r>
          <a:r>
            <a:rPr lang="en-US" altLang="zh-CN" sz="1800" kern="1200" dirty="0"/>
            <a:t>1988</a:t>
          </a:r>
          <a:r>
            <a:rPr lang="zh-CN" altLang="en-US" sz="1800" kern="1200" dirty="0"/>
            <a:t>至</a:t>
          </a:r>
          <a:r>
            <a:rPr lang="en-US" altLang="zh-CN" sz="1800" kern="1200" dirty="0"/>
            <a:t>1997</a:t>
          </a:r>
          <a:r>
            <a:rPr lang="zh-CN" altLang="en-US" sz="1800" kern="1200" dirty="0"/>
            <a:t>年间进行的。</a:t>
          </a:r>
        </a:p>
      </dsp:txBody>
      <dsp:txXfrm>
        <a:off x="4064000" y="2172885"/>
        <a:ext cx="3169920" cy="159308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DC2E39-B4ED-4BFA-B9DE-D2F8AA21AF61}">
      <dsp:nvSpPr>
        <dsp:cNvPr id="0" name=""/>
        <dsp:cNvSpPr/>
      </dsp:nvSpPr>
      <dsp:spPr>
        <a:xfrm>
          <a:off x="1326249" y="378"/>
          <a:ext cx="4741485" cy="431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b" anchorCtr="0">
          <a:noAutofit/>
        </a:bodyPr>
        <a:lstStyle/>
        <a:p>
          <a:pPr lvl="0" algn="l" defTabSz="666750">
            <a:lnSpc>
              <a:spcPct val="90000"/>
            </a:lnSpc>
            <a:spcBef>
              <a:spcPct val="0"/>
            </a:spcBef>
            <a:spcAft>
              <a:spcPct val="35000"/>
            </a:spcAft>
          </a:pPr>
          <a:r>
            <a:rPr lang="zh-CN" altLang="en-US" sz="1500" b="1" kern="1200" dirty="0"/>
            <a:t>第一次重大修订</a:t>
          </a:r>
        </a:p>
      </dsp:txBody>
      <dsp:txXfrm>
        <a:off x="1326249" y="378"/>
        <a:ext cx="4741485" cy="431044"/>
      </dsp:txXfrm>
    </dsp:sp>
    <dsp:sp modelId="{94BD4293-0321-4ED5-AC55-086CE366BFA7}">
      <dsp:nvSpPr>
        <dsp:cNvPr id="0" name=""/>
        <dsp:cNvSpPr/>
      </dsp:nvSpPr>
      <dsp:spPr>
        <a:xfrm>
          <a:off x="1326249" y="431422"/>
          <a:ext cx="1109507" cy="878052"/>
        </a:xfrm>
        <a:prstGeom prst="chevron">
          <a:avLst>
            <a:gd name="adj" fmla="val 7061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0DB638-03E7-4F0D-9472-F6E38DE826FB}">
      <dsp:nvSpPr>
        <dsp:cNvPr id="0" name=""/>
        <dsp:cNvSpPr/>
      </dsp:nvSpPr>
      <dsp:spPr>
        <a:xfrm>
          <a:off x="1992691" y="431422"/>
          <a:ext cx="1109507" cy="878052"/>
        </a:xfrm>
        <a:prstGeom prst="chevron">
          <a:avLst>
            <a:gd name="adj" fmla="val 7061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EA0244-8149-4F0E-A1AF-9D4A57474B62}">
      <dsp:nvSpPr>
        <dsp:cNvPr id="0" name=""/>
        <dsp:cNvSpPr/>
      </dsp:nvSpPr>
      <dsp:spPr>
        <a:xfrm>
          <a:off x="2659660" y="431422"/>
          <a:ext cx="1109507" cy="878052"/>
        </a:xfrm>
        <a:prstGeom prst="chevron">
          <a:avLst>
            <a:gd name="adj" fmla="val 7061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49D06D-1B6B-4846-8695-D9E706F66452}">
      <dsp:nvSpPr>
        <dsp:cNvPr id="0" name=""/>
        <dsp:cNvSpPr/>
      </dsp:nvSpPr>
      <dsp:spPr>
        <a:xfrm>
          <a:off x="3326102" y="431422"/>
          <a:ext cx="1109507" cy="878052"/>
        </a:xfrm>
        <a:prstGeom prst="chevron">
          <a:avLst>
            <a:gd name="adj" fmla="val 7061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5966DE-1E36-47C7-A69F-F9431D7E174C}">
      <dsp:nvSpPr>
        <dsp:cNvPr id="0" name=""/>
        <dsp:cNvSpPr/>
      </dsp:nvSpPr>
      <dsp:spPr>
        <a:xfrm>
          <a:off x="3993071" y="431422"/>
          <a:ext cx="1109507" cy="878052"/>
        </a:xfrm>
        <a:prstGeom prst="chevron">
          <a:avLst>
            <a:gd name="adj" fmla="val 7061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D7F5F7-4766-4691-8DE5-09689FABC590}">
      <dsp:nvSpPr>
        <dsp:cNvPr id="0" name=""/>
        <dsp:cNvSpPr/>
      </dsp:nvSpPr>
      <dsp:spPr>
        <a:xfrm>
          <a:off x="4659513" y="431422"/>
          <a:ext cx="1109507" cy="878052"/>
        </a:xfrm>
        <a:prstGeom prst="chevron">
          <a:avLst>
            <a:gd name="adj" fmla="val 7061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144DC2-568A-475F-83A2-37F67A577D46}">
      <dsp:nvSpPr>
        <dsp:cNvPr id="0" name=""/>
        <dsp:cNvSpPr/>
      </dsp:nvSpPr>
      <dsp:spPr>
        <a:xfrm>
          <a:off x="5326482" y="431422"/>
          <a:ext cx="1109507" cy="878052"/>
        </a:xfrm>
        <a:prstGeom prst="chevron">
          <a:avLst>
            <a:gd name="adj" fmla="val 7061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44F67D-A63A-45F4-B6D9-CA484AAAE401}">
      <dsp:nvSpPr>
        <dsp:cNvPr id="0" name=""/>
        <dsp:cNvSpPr/>
      </dsp:nvSpPr>
      <dsp:spPr>
        <a:xfrm>
          <a:off x="1326249" y="519228"/>
          <a:ext cx="4803124" cy="702442"/>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l" defTabSz="666750">
            <a:lnSpc>
              <a:spcPct val="90000"/>
            </a:lnSpc>
            <a:spcBef>
              <a:spcPct val="0"/>
            </a:spcBef>
            <a:spcAft>
              <a:spcPct val="35000"/>
            </a:spcAft>
          </a:pPr>
          <a:r>
            <a:rPr lang="zh-CN" altLang="en-US" sz="1500" kern="1200" dirty="0"/>
            <a:t>在中国进行首次第三产业普查后的</a:t>
          </a:r>
          <a:r>
            <a:rPr lang="en-US" altLang="zh-CN" sz="1500" kern="1200" dirty="0"/>
            <a:t>1994</a:t>
          </a:r>
          <a:r>
            <a:rPr lang="zh-CN" altLang="en-US" sz="1500" kern="1200" dirty="0"/>
            <a:t>和</a:t>
          </a:r>
          <a:r>
            <a:rPr lang="en-US" altLang="zh-CN" sz="1500" kern="1200" dirty="0"/>
            <a:t>1995</a:t>
          </a:r>
          <a:r>
            <a:rPr lang="zh-CN" altLang="en-US" sz="1500" kern="1200" dirty="0"/>
            <a:t>年间进行</a:t>
          </a:r>
        </a:p>
      </dsp:txBody>
      <dsp:txXfrm>
        <a:off x="1326249" y="519228"/>
        <a:ext cx="4803124" cy="702442"/>
      </dsp:txXfrm>
    </dsp:sp>
    <dsp:sp modelId="{6EF31CD2-E49E-4458-A763-907E65BEFD6C}">
      <dsp:nvSpPr>
        <dsp:cNvPr id="0" name=""/>
        <dsp:cNvSpPr/>
      </dsp:nvSpPr>
      <dsp:spPr>
        <a:xfrm>
          <a:off x="1326249" y="1364284"/>
          <a:ext cx="4741485" cy="431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b" anchorCtr="0">
          <a:noAutofit/>
        </a:bodyPr>
        <a:lstStyle/>
        <a:p>
          <a:pPr lvl="0" algn="l" defTabSz="666750">
            <a:lnSpc>
              <a:spcPct val="90000"/>
            </a:lnSpc>
            <a:spcBef>
              <a:spcPct val="0"/>
            </a:spcBef>
            <a:spcAft>
              <a:spcPct val="35000"/>
            </a:spcAft>
          </a:pPr>
          <a:r>
            <a:rPr lang="zh-CN" altLang="en-US" sz="1500" b="1" kern="1200" dirty="0"/>
            <a:t>第二次重大修订</a:t>
          </a:r>
        </a:p>
      </dsp:txBody>
      <dsp:txXfrm>
        <a:off x="1326249" y="1364284"/>
        <a:ext cx="4741485" cy="431044"/>
      </dsp:txXfrm>
    </dsp:sp>
    <dsp:sp modelId="{97CF6688-0DFB-4861-909C-693C10F7C06C}">
      <dsp:nvSpPr>
        <dsp:cNvPr id="0" name=""/>
        <dsp:cNvSpPr/>
      </dsp:nvSpPr>
      <dsp:spPr>
        <a:xfrm>
          <a:off x="1326249" y="1795328"/>
          <a:ext cx="1109507" cy="878052"/>
        </a:xfrm>
        <a:prstGeom prst="chevron">
          <a:avLst>
            <a:gd name="adj" fmla="val 7061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D0E6C9-CC60-4AF5-8A08-EFA2D1DE8124}">
      <dsp:nvSpPr>
        <dsp:cNvPr id="0" name=""/>
        <dsp:cNvSpPr/>
      </dsp:nvSpPr>
      <dsp:spPr>
        <a:xfrm>
          <a:off x="1992691" y="1795328"/>
          <a:ext cx="1109507" cy="878052"/>
        </a:xfrm>
        <a:prstGeom prst="chevron">
          <a:avLst>
            <a:gd name="adj" fmla="val 7061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6FF7014-2F60-4482-91C7-6ABB8DE3E5EE}">
      <dsp:nvSpPr>
        <dsp:cNvPr id="0" name=""/>
        <dsp:cNvSpPr/>
      </dsp:nvSpPr>
      <dsp:spPr>
        <a:xfrm>
          <a:off x="2659660" y="1795328"/>
          <a:ext cx="1109507" cy="878052"/>
        </a:xfrm>
        <a:prstGeom prst="chevron">
          <a:avLst>
            <a:gd name="adj" fmla="val 7061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2EA287-F463-46D1-8009-2951F6F3D917}">
      <dsp:nvSpPr>
        <dsp:cNvPr id="0" name=""/>
        <dsp:cNvSpPr/>
      </dsp:nvSpPr>
      <dsp:spPr>
        <a:xfrm>
          <a:off x="3326102" y="1795328"/>
          <a:ext cx="1109507" cy="878052"/>
        </a:xfrm>
        <a:prstGeom prst="chevron">
          <a:avLst>
            <a:gd name="adj" fmla="val 7061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870E09-D210-4566-82CC-68ECBB6760EC}">
      <dsp:nvSpPr>
        <dsp:cNvPr id="0" name=""/>
        <dsp:cNvSpPr/>
      </dsp:nvSpPr>
      <dsp:spPr>
        <a:xfrm>
          <a:off x="3993071" y="1795328"/>
          <a:ext cx="1109507" cy="878052"/>
        </a:xfrm>
        <a:prstGeom prst="chevron">
          <a:avLst>
            <a:gd name="adj" fmla="val 7061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6E2234-C4A3-4A68-814C-EA87A1D5D282}">
      <dsp:nvSpPr>
        <dsp:cNvPr id="0" name=""/>
        <dsp:cNvSpPr/>
      </dsp:nvSpPr>
      <dsp:spPr>
        <a:xfrm>
          <a:off x="4659513" y="1795328"/>
          <a:ext cx="1109507" cy="878052"/>
        </a:xfrm>
        <a:prstGeom prst="chevron">
          <a:avLst>
            <a:gd name="adj" fmla="val 7061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14CA87-1B5C-4913-8194-3A153BBDCF68}">
      <dsp:nvSpPr>
        <dsp:cNvPr id="0" name=""/>
        <dsp:cNvSpPr/>
      </dsp:nvSpPr>
      <dsp:spPr>
        <a:xfrm>
          <a:off x="5326482" y="1795328"/>
          <a:ext cx="1109507" cy="878052"/>
        </a:xfrm>
        <a:prstGeom prst="chevron">
          <a:avLst>
            <a:gd name="adj" fmla="val 7061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BE152F-6915-4FC9-BE95-D4E8AA96354D}">
      <dsp:nvSpPr>
        <dsp:cNvPr id="0" name=""/>
        <dsp:cNvSpPr/>
      </dsp:nvSpPr>
      <dsp:spPr>
        <a:xfrm>
          <a:off x="1326249" y="1883133"/>
          <a:ext cx="4803124" cy="702442"/>
        </a:xfrm>
        <a:prstGeom prst="rect">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l" defTabSz="666750">
            <a:lnSpc>
              <a:spcPct val="90000"/>
            </a:lnSpc>
            <a:spcBef>
              <a:spcPct val="0"/>
            </a:spcBef>
            <a:spcAft>
              <a:spcPct val="35000"/>
            </a:spcAft>
          </a:pPr>
          <a:r>
            <a:rPr lang="zh-CN" altLang="en-US" sz="1500" kern="1200" dirty="0"/>
            <a:t>在第一次全国经济普查之后</a:t>
          </a:r>
        </a:p>
      </dsp:txBody>
      <dsp:txXfrm>
        <a:off x="1326249" y="1883133"/>
        <a:ext cx="4803124" cy="702442"/>
      </dsp:txXfrm>
    </dsp:sp>
    <dsp:sp modelId="{DC3AEF74-B7E5-410F-8BD5-BA09C7143C78}">
      <dsp:nvSpPr>
        <dsp:cNvPr id="0" name=""/>
        <dsp:cNvSpPr/>
      </dsp:nvSpPr>
      <dsp:spPr>
        <a:xfrm>
          <a:off x="1326249" y="2728189"/>
          <a:ext cx="4741485" cy="431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b" anchorCtr="0">
          <a:noAutofit/>
        </a:bodyPr>
        <a:lstStyle/>
        <a:p>
          <a:pPr lvl="0" algn="l" defTabSz="666750">
            <a:lnSpc>
              <a:spcPct val="90000"/>
            </a:lnSpc>
            <a:spcBef>
              <a:spcPct val="0"/>
            </a:spcBef>
            <a:spcAft>
              <a:spcPct val="35000"/>
            </a:spcAft>
          </a:pPr>
          <a:r>
            <a:rPr lang="zh-CN" altLang="en-US" sz="1500" b="1" kern="1200" dirty="0"/>
            <a:t>第三次重大修订</a:t>
          </a:r>
        </a:p>
      </dsp:txBody>
      <dsp:txXfrm>
        <a:off x="1326249" y="2728189"/>
        <a:ext cx="4741485" cy="431044"/>
      </dsp:txXfrm>
    </dsp:sp>
    <dsp:sp modelId="{F0D63F56-E707-4F5F-9E7C-F28DFAAB119E}">
      <dsp:nvSpPr>
        <dsp:cNvPr id="0" name=""/>
        <dsp:cNvSpPr/>
      </dsp:nvSpPr>
      <dsp:spPr>
        <a:xfrm>
          <a:off x="1326249" y="3159233"/>
          <a:ext cx="1109507" cy="878052"/>
        </a:xfrm>
        <a:prstGeom prst="chevron">
          <a:avLst>
            <a:gd name="adj" fmla="val 7061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A84130-55DC-4DB0-8D4A-7FE835DCDA50}">
      <dsp:nvSpPr>
        <dsp:cNvPr id="0" name=""/>
        <dsp:cNvSpPr/>
      </dsp:nvSpPr>
      <dsp:spPr>
        <a:xfrm>
          <a:off x="1992691" y="3159233"/>
          <a:ext cx="1109507" cy="878052"/>
        </a:xfrm>
        <a:prstGeom prst="chevron">
          <a:avLst>
            <a:gd name="adj" fmla="val 7061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888360-0A9D-4740-8FA9-F0D94C67AA5D}">
      <dsp:nvSpPr>
        <dsp:cNvPr id="0" name=""/>
        <dsp:cNvSpPr/>
      </dsp:nvSpPr>
      <dsp:spPr>
        <a:xfrm>
          <a:off x="2659660" y="3159233"/>
          <a:ext cx="1109507" cy="878052"/>
        </a:xfrm>
        <a:prstGeom prst="chevron">
          <a:avLst>
            <a:gd name="adj" fmla="val 7061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DD63FE-42F5-43FB-8931-01D952A4E83C}">
      <dsp:nvSpPr>
        <dsp:cNvPr id="0" name=""/>
        <dsp:cNvSpPr/>
      </dsp:nvSpPr>
      <dsp:spPr>
        <a:xfrm>
          <a:off x="3326102" y="3159233"/>
          <a:ext cx="1109507" cy="878052"/>
        </a:xfrm>
        <a:prstGeom prst="chevron">
          <a:avLst>
            <a:gd name="adj" fmla="val 7061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02FF39-334B-4C3D-8580-FF56D1F2FCBB}">
      <dsp:nvSpPr>
        <dsp:cNvPr id="0" name=""/>
        <dsp:cNvSpPr/>
      </dsp:nvSpPr>
      <dsp:spPr>
        <a:xfrm>
          <a:off x="3993071" y="3159233"/>
          <a:ext cx="1109507" cy="878052"/>
        </a:xfrm>
        <a:prstGeom prst="chevron">
          <a:avLst>
            <a:gd name="adj" fmla="val 7061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A91FA9-5653-4F2C-933B-48910B09CEF0}">
      <dsp:nvSpPr>
        <dsp:cNvPr id="0" name=""/>
        <dsp:cNvSpPr/>
      </dsp:nvSpPr>
      <dsp:spPr>
        <a:xfrm>
          <a:off x="4659513" y="3159233"/>
          <a:ext cx="1109507" cy="878052"/>
        </a:xfrm>
        <a:prstGeom prst="chevron">
          <a:avLst>
            <a:gd name="adj" fmla="val 7061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26CA04-9C1F-4622-B365-5E72423097BC}">
      <dsp:nvSpPr>
        <dsp:cNvPr id="0" name=""/>
        <dsp:cNvSpPr/>
      </dsp:nvSpPr>
      <dsp:spPr>
        <a:xfrm>
          <a:off x="5326482" y="3159233"/>
          <a:ext cx="1109507" cy="878052"/>
        </a:xfrm>
        <a:prstGeom prst="chevron">
          <a:avLst>
            <a:gd name="adj" fmla="val 7061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33FD29-3832-4FC9-9D07-059D06C4AC5A}">
      <dsp:nvSpPr>
        <dsp:cNvPr id="0" name=""/>
        <dsp:cNvSpPr/>
      </dsp:nvSpPr>
      <dsp:spPr>
        <a:xfrm>
          <a:off x="1326249" y="3247038"/>
          <a:ext cx="4803124" cy="702442"/>
        </a:xfrm>
        <a:prstGeom prst="rect">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l" defTabSz="666750">
            <a:lnSpc>
              <a:spcPct val="90000"/>
            </a:lnSpc>
            <a:spcBef>
              <a:spcPct val="0"/>
            </a:spcBef>
            <a:spcAft>
              <a:spcPct val="35000"/>
            </a:spcAft>
          </a:pPr>
          <a:r>
            <a:rPr lang="zh-CN" altLang="en-US" sz="1500" kern="1200" dirty="0"/>
            <a:t>在第二次全国经济普查之后</a:t>
          </a:r>
        </a:p>
      </dsp:txBody>
      <dsp:txXfrm>
        <a:off x="1326249" y="3247038"/>
        <a:ext cx="4803124" cy="70244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91F9F4-A622-4DDC-9662-A290020A052F}">
      <dsp:nvSpPr>
        <dsp:cNvPr id="0" name=""/>
        <dsp:cNvSpPr/>
      </dsp:nvSpPr>
      <dsp:spPr>
        <a:xfrm>
          <a:off x="1290997" y="0"/>
          <a:ext cx="6196244" cy="3872653"/>
        </a:xfrm>
        <a:prstGeom prst="swooshArrow">
          <a:avLst>
            <a:gd name="adj1" fmla="val 25000"/>
            <a:gd name="adj2" fmla="val 25000"/>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8711D51-CB49-4CCF-817D-B5942B7529B2}">
      <dsp:nvSpPr>
        <dsp:cNvPr id="0" name=""/>
        <dsp:cNvSpPr/>
      </dsp:nvSpPr>
      <dsp:spPr>
        <a:xfrm>
          <a:off x="1901327" y="2879704"/>
          <a:ext cx="142513" cy="142513"/>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4DD1CC-1178-45BB-8C64-C6F2025B4145}">
      <dsp:nvSpPr>
        <dsp:cNvPr id="0" name=""/>
        <dsp:cNvSpPr/>
      </dsp:nvSpPr>
      <dsp:spPr>
        <a:xfrm>
          <a:off x="1972584" y="2950961"/>
          <a:ext cx="1059557" cy="9216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515" tIns="0" rIns="0" bIns="0" numCol="1" spcCol="1270" anchor="t" anchorCtr="0">
          <a:noAutofit/>
        </a:bodyPr>
        <a:lstStyle/>
        <a:p>
          <a:pPr lvl="0" algn="ctr" defTabSz="666750">
            <a:lnSpc>
              <a:spcPct val="90000"/>
            </a:lnSpc>
            <a:spcBef>
              <a:spcPct val="0"/>
            </a:spcBef>
            <a:spcAft>
              <a:spcPct val="35000"/>
            </a:spcAft>
          </a:pPr>
          <a:r>
            <a:rPr lang="zh-CN" altLang="en-US" sz="1500" b="1" kern="1200" dirty="0"/>
            <a:t>第一次修订</a:t>
          </a:r>
          <a:endParaRPr lang="en-US" altLang="zh-CN" sz="1500" b="1" kern="1200" dirty="0"/>
        </a:p>
        <a:p>
          <a:pPr lvl="0" algn="ctr" defTabSz="666750">
            <a:lnSpc>
              <a:spcPct val="90000"/>
            </a:lnSpc>
            <a:spcBef>
              <a:spcPct val="0"/>
            </a:spcBef>
            <a:spcAft>
              <a:spcPct val="35000"/>
            </a:spcAft>
          </a:pPr>
          <a:r>
            <a:rPr lang="zh-CN" altLang="en-US" sz="1500" kern="1200" dirty="0"/>
            <a:t>（</a:t>
          </a:r>
          <a:r>
            <a:rPr lang="en-US" altLang="zh-CN" sz="1500" kern="1200" dirty="0"/>
            <a:t>2003</a:t>
          </a:r>
          <a:r>
            <a:rPr lang="zh-CN" altLang="en-US" sz="1500" kern="1200" dirty="0"/>
            <a:t>年）</a:t>
          </a:r>
        </a:p>
      </dsp:txBody>
      <dsp:txXfrm>
        <a:off x="1972584" y="2950961"/>
        <a:ext cx="1059557" cy="921691"/>
      </dsp:txXfrm>
    </dsp:sp>
    <dsp:sp modelId="{4A29A50F-DC54-4393-800D-07672C759A65}">
      <dsp:nvSpPr>
        <dsp:cNvPr id="0" name=""/>
        <dsp:cNvSpPr/>
      </dsp:nvSpPr>
      <dsp:spPr>
        <a:xfrm>
          <a:off x="2908217" y="1978925"/>
          <a:ext cx="247849" cy="247849"/>
        </a:xfrm>
        <a:prstGeom prst="ellipse">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1687B1-3AEB-405E-88EA-2CC592B36FE4}">
      <dsp:nvSpPr>
        <dsp:cNvPr id="0" name=""/>
        <dsp:cNvSpPr/>
      </dsp:nvSpPr>
      <dsp:spPr>
        <a:xfrm>
          <a:off x="2509523" y="2102850"/>
          <a:ext cx="2346448" cy="1769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330" tIns="0" rIns="0" bIns="0" numCol="1" spcCol="1270" anchor="t" anchorCtr="0">
          <a:noAutofit/>
        </a:bodyPr>
        <a:lstStyle/>
        <a:p>
          <a:pPr lvl="0" algn="ctr" defTabSz="666750">
            <a:lnSpc>
              <a:spcPct val="90000"/>
            </a:lnSpc>
            <a:spcBef>
              <a:spcPct val="0"/>
            </a:spcBef>
            <a:spcAft>
              <a:spcPct val="35000"/>
            </a:spcAft>
          </a:pPr>
          <a:r>
            <a:rPr lang="zh-CN" altLang="en-US" sz="1500" b="1" kern="1200" dirty="0"/>
            <a:t>第二次修订</a:t>
          </a:r>
          <a:endParaRPr lang="en-US" altLang="zh-CN" sz="1500" b="1" kern="1200" dirty="0"/>
        </a:p>
        <a:p>
          <a:pPr lvl="0" algn="ctr" defTabSz="666750">
            <a:lnSpc>
              <a:spcPct val="90000"/>
            </a:lnSpc>
            <a:spcBef>
              <a:spcPct val="0"/>
            </a:spcBef>
            <a:spcAft>
              <a:spcPct val="35000"/>
            </a:spcAft>
          </a:pPr>
          <a:r>
            <a:rPr lang="zh-CN" altLang="en-US" sz="1500" kern="1200" dirty="0"/>
            <a:t>（第一次全国经济普查后）</a:t>
          </a:r>
        </a:p>
      </dsp:txBody>
      <dsp:txXfrm>
        <a:off x="2509523" y="2102850"/>
        <a:ext cx="2346448" cy="1769802"/>
      </dsp:txXfrm>
    </dsp:sp>
    <dsp:sp modelId="{CC24F737-2E79-4353-B44E-183D8E498828}">
      <dsp:nvSpPr>
        <dsp:cNvPr id="0" name=""/>
        <dsp:cNvSpPr/>
      </dsp:nvSpPr>
      <dsp:spPr>
        <a:xfrm>
          <a:off x="4193938" y="1315152"/>
          <a:ext cx="328400" cy="328400"/>
        </a:xfrm>
        <a:prstGeom prst="ellipse">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7FC86E-BD12-4EA2-B75D-85A28EF63D8B}">
      <dsp:nvSpPr>
        <dsp:cNvPr id="0" name=""/>
        <dsp:cNvSpPr/>
      </dsp:nvSpPr>
      <dsp:spPr>
        <a:xfrm>
          <a:off x="3840204" y="1479353"/>
          <a:ext cx="2337079" cy="2393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013" tIns="0" rIns="0" bIns="0" numCol="1" spcCol="1270" anchor="t" anchorCtr="0">
          <a:noAutofit/>
        </a:bodyPr>
        <a:lstStyle/>
        <a:p>
          <a:pPr lvl="0" algn="ctr" defTabSz="666750">
            <a:lnSpc>
              <a:spcPct val="90000"/>
            </a:lnSpc>
            <a:spcBef>
              <a:spcPct val="0"/>
            </a:spcBef>
            <a:spcAft>
              <a:spcPct val="35000"/>
            </a:spcAft>
          </a:pPr>
          <a:r>
            <a:rPr lang="zh-CN" altLang="en-US" sz="1500" b="1" kern="1200" dirty="0"/>
            <a:t>第三次修订</a:t>
          </a:r>
          <a:endParaRPr lang="en-US" altLang="zh-CN" sz="1500" b="1" kern="1200" dirty="0"/>
        </a:p>
        <a:p>
          <a:pPr lvl="0" algn="ctr" defTabSz="666750">
            <a:lnSpc>
              <a:spcPct val="90000"/>
            </a:lnSpc>
            <a:spcBef>
              <a:spcPct val="0"/>
            </a:spcBef>
            <a:spcAft>
              <a:spcPct val="35000"/>
            </a:spcAft>
          </a:pPr>
          <a:r>
            <a:rPr lang="zh-CN" altLang="en-US" sz="1500" kern="1200" dirty="0"/>
            <a:t>（第二次全国经济普查后）</a:t>
          </a:r>
        </a:p>
      </dsp:txBody>
      <dsp:txXfrm>
        <a:off x="3840204" y="1479353"/>
        <a:ext cx="2337079" cy="2393299"/>
      </dsp:txXfrm>
    </dsp:sp>
    <dsp:sp modelId="{D6B3D269-4B3C-44EB-8EAF-F3B014A417D9}">
      <dsp:nvSpPr>
        <dsp:cNvPr id="0" name=""/>
        <dsp:cNvSpPr/>
      </dsp:nvSpPr>
      <dsp:spPr>
        <a:xfrm>
          <a:off x="5594289" y="875994"/>
          <a:ext cx="439933" cy="439933"/>
        </a:xfrm>
        <a:prstGeom prst="ellipse">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0F9922-0F1B-4498-9E35-C38B88D1B764}">
      <dsp:nvSpPr>
        <dsp:cNvPr id="0" name=""/>
        <dsp:cNvSpPr/>
      </dsp:nvSpPr>
      <dsp:spPr>
        <a:xfrm>
          <a:off x="5814256" y="1095960"/>
          <a:ext cx="1301211" cy="27766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3112" tIns="0" rIns="0" bIns="0" numCol="1" spcCol="1270" anchor="t" anchorCtr="0">
          <a:noAutofit/>
        </a:bodyPr>
        <a:lstStyle/>
        <a:p>
          <a:pPr lvl="0" algn="ctr" defTabSz="666750">
            <a:lnSpc>
              <a:spcPct val="90000"/>
            </a:lnSpc>
            <a:spcBef>
              <a:spcPct val="0"/>
            </a:spcBef>
            <a:spcAft>
              <a:spcPct val="35000"/>
            </a:spcAft>
          </a:pPr>
          <a:r>
            <a:rPr lang="zh-CN" altLang="en-US" sz="1500" b="1" kern="1200" dirty="0"/>
            <a:t>第四次修订</a:t>
          </a:r>
          <a:endParaRPr lang="en-US" altLang="zh-CN" sz="1500" b="1" kern="1200" dirty="0"/>
        </a:p>
        <a:p>
          <a:pPr lvl="0" algn="ctr" defTabSz="666750">
            <a:lnSpc>
              <a:spcPct val="90000"/>
            </a:lnSpc>
            <a:spcBef>
              <a:spcPct val="0"/>
            </a:spcBef>
            <a:spcAft>
              <a:spcPct val="35000"/>
            </a:spcAft>
          </a:pPr>
          <a:r>
            <a:rPr lang="zh-CN" altLang="en-US" sz="1500" kern="1200" dirty="0"/>
            <a:t>（</a:t>
          </a:r>
          <a:r>
            <a:rPr lang="en-US" altLang="zh-CN" sz="1500" kern="1200" dirty="0"/>
            <a:t>2015</a:t>
          </a:r>
          <a:r>
            <a:rPr lang="zh-CN" altLang="en-US" sz="1500" kern="1200" dirty="0"/>
            <a:t>年）</a:t>
          </a:r>
        </a:p>
      </dsp:txBody>
      <dsp:txXfrm>
        <a:off x="5814256" y="1095960"/>
        <a:ext cx="1301211" cy="27766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layout8.xml><?xml version="1.0" encoding="utf-8"?>
<dgm:layoutDef xmlns:dgm="http://schemas.openxmlformats.org/drawingml/2006/diagram" xmlns:a="http://schemas.openxmlformats.org/drawingml/2006/main" uniqueId="urn:microsoft.com/office/officeart/2008/layout/VerticalAccentList">
  <dgm:title val=""/>
  <dgm:desc val=""/>
  <dgm:catLst>
    <dgm:cat type="list" pri="16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dgm:chPref/>
      <dgm:dir/>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constrLst>
      <dgm:constr type="primFontSz" for="des" forName="parenttext" refType="primFontSz" refFor="des" refForName="childtext" op="gte"/>
      <dgm:constr type="w" for="ch" forName="composite" refType="w"/>
      <dgm:constr type="h" for="ch" forName="composite" refType="h"/>
      <dgm:constr type="w" for="ch" forName="parallelogramComposite" refType="w"/>
      <dgm:constr type="h" for="ch" forName="parallelogramComposite" refType="h"/>
      <dgm:constr type="w" for="ch" forName="parenttextcomposite" refType="w" fact="0.9"/>
      <dgm:constr type="h" for="ch" forName="parenttextcomposite" refType="h" fact="0.6"/>
      <dgm:constr type="h" for="ch" forName="sibTrans" refType="h" refFor="ch" refForName="composite" op="equ" fact="0.02"/>
      <dgm:constr type="h" for="ch" forName="sibTrans" op="equ"/>
    </dgm:constrLst>
    <dgm:forEach name="nodesForEach" axis="ch" ptType="node">
      <dgm:layoutNode name="parenttextcomposite">
        <dgm:alg type="composite">
          <dgm:param type="ar" val="11"/>
        </dgm:alg>
        <dgm:shape xmlns:r="http://schemas.openxmlformats.org/officeDocument/2006/relationships" r:blip="">
          <dgm:adjLst/>
        </dgm:shape>
        <dgm:constrLst>
          <dgm:constr type="h" for="ch" forName="parenttext" refType="h"/>
          <dgm:constr type="w" for="ch" forName="parenttext" refType="w"/>
        </dgm:constrLst>
        <dgm:layoutNode name="parenttext" styleLbl="revTx">
          <dgm:varLst>
            <dgm:chMax/>
            <dgm:chPref val="2"/>
            <dgm:bulletEnabled val="1"/>
          </dgm:varLst>
          <dgm:choose name="Name4">
            <dgm:if name="Name5" func="var" arg="dir" op="equ" val="norm">
              <dgm:alg type="tx">
                <dgm:param type="parTxLTRAlign" val="l"/>
                <dgm:param type="txAnchorVert" val="b"/>
              </dgm:alg>
            </dgm:if>
            <dgm:else name="Name6">
              <dgm:alg type="tx">
                <dgm:param type="parTxLTRAlign" val="r"/>
                <dgm:param type="txAnchorVert" val="b"/>
              </dgm:alg>
            </dgm:else>
          </dgm:choose>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choose name="Name7">
        <dgm:if name="Name8" axis="ch" ptType="node" func="cnt" op="gte" val="1">
          <dgm:layoutNode name="composite">
            <dgm:alg type="composite">
              <dgm:param type="ar" val="6"/>
            </dgm:alg>
            <dgm:shape xmlns:r="http://schemas.openxmlformats.org/officeDocument/2006/relationships" r:blip="">
              <dgm:adjLst/>
            </dgm:shape>
            <dgm:choose name="Name9">
              <dgm:if name="Name10" func="var" arg="dir" op="equ" val="norm">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301"/>
                  <dgm:constr type="t" for="ch" forName="childtext" refType="h" fact="0.1"/>
                  <dgm:constr type="w" for="ch" forName="childtext" refType="w" fact="0.9117"/>
                  <dgm:constr type="h" for="ch" forName="childtext" refType="h" fact="0.8"/>
                </dgm:constrLst>
              </dgm:if>
              <dgm:else name="Name11">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883"/>
                  <dgm:constr type="t" for="ch" forName="childtext" refType="h" fact="0.1"/>
                  <dgm:constr type="w" for="ch" forName="childtext" refType="w" fact="0.9117"/>
                  <dgm:constr type="h" for="ch" forName="childtext" refType="h" fact="0.8"/>
                </dgm:constrLst>
              </dgm:else>
            </dgm:choose>
            <dgm:ruleLst/>
            <dgm:layoutNode name="chevron1" styleLbl="alignNode1">
              <dgm:alg type="sp"/>
              <dgm:choose name="Name12">
                <dgm:if name="Name13" func="var" arg="dir" op="equ" val="norm">
                  <dgm:shape xmlns:r="http://schemas.openxmlformats.org/officeDocument/2006/relationships" type="chevron" r:blip="">
                    <dgm:adjLst>
                      <dgm:adj idx="1" val="0.7061"/>
                    </dgm:adjLst>
                  </dgm:shape>
                </dgm:if>
                <dgm:else name="Name14">
                  <dgm:shape xmlns:r="http://schemas.openxmlformats.org/officeDocument/2006/relationships" rot="180" type="chevron" r:blip="">
                    <dgm:adjLst>
                      <dgm:adj idx="1" val="0.7061"/>
                    </dgm:adjLst>
                  </dgm:shape>
                </dgm:else>
              </dgm:choose>
              <dgm:presOf/>
            </dgm:layoutNode>
            <dgm:layoutNode name="chevron2" styleLbl="alignNode1">
              <dgm:alg type="sp"/>
              <dgm:choose name="Name15">
                <dgm:if name="Name16" func="var" arg="dir" op="equ" val="norm">
                  <dgm:shape xmlns:r="http://schemas.openxmlformats.org/officeDocument/2006/relationships" type="chevron" r:blip="">
                    <dgm:adjLst>
                      <dgm:adj idx="1" val="0.7061"/>
                    </dgm:adjLst>
                  </dgm:shape>
                </dgm:if>
                <dgm:else name="Name17">
                  <dgm:shape xmlns:r="http://schemas.openxmlformats.org/officeDocument/2006/relationships" rot="180" type="chevron" r:blip="">
                    <dgm:adjLst>
                      <dgm:adj idx="1" val="0.7061"/>
                    </dgm:adjLst>
                  </dgm:shape>
                </dgm:else>
              </dgm:choose>
              <dgm:presOf/>
            </dgm:layoutNode>
            <dgm:layoutNode name="chevron3" styleLbl="alignNode1">
              <dgm:alg type="sp"/>
              <dgm:choose name="Name18">
                <dgm:if name="Name19" func="var" arg="dir" op="equ" val="norm">
                  <dgm:shape xmlns:r="http://schemas.openxmlformats.org/officeDocument/2006/relationships" type="chevron" r:blip="">
                    <dgm:adjLst>
                      <dgm:adj idx="1" val="0.7061"/>
                    </dgm:adjLst>
                  </dgm:shape>
                </dgm:if>
                <dgm:else name="Name20">
                  <dgm:shape xmlns:r="http://schemas.openxmlformats.org/officeDocument/2006/relationships" rot="180" type="chevron" r:blip="">
                    <dgm:adjLst>
                      <dgm:adj idx="1" val="0.7061"/>
                    </dgm:adjLst>
                  </dgm:shape>
                </dgm:else>
              </dgm:choose>
              <dgm:presOf/>
            </dgm:layoutNode>
            <dgm:layoutNode name="chevron4" styleLbl="alignNode1">
              <dgm:alg type="sp"/>
              <dgm:choose name="Name21">
                <dgm:if name="Name22" func="var" arg="dir" op="equ" val="norm">
                  <dgm:shape xmlns:r="http://schemas.openxmlformats.org/officeDocument/2006/relationships" type="chevron" r:blip="">
                    <dgm:adjLst>
                      <dgm:adj idx="1" val="0.7061"/>
                    </dgm:adjLst>
                  </dgm:shape>
                </dgm:if>
                <dgm:else name="Name23">
                  <dgm:shape xmlns:r="http://schemas.openxmlformats.org/officeDocument/2006/relationships" rot="180" type="chevron" r:blip="">
                    <dgm:adjLst>
                      <dgm:adj idx="1" val="0.7061"/>
                    </dgm:adjLst>
                  </dgm:shape>
                </dgm:else>
              </dgm:choose>
              <dgm:presOf/>
            </dgm:layoutNode>
            <dgm:layoutNode name="chevron5" styleLbl="alignNode1">
              <dgm:alg type="sp"/>
              <dgm:choose name="Name24">
                <dgm:if name="Name25" func="var" arg="dir" op="equ" val="norm">
                  <dgm:shape xmlns:r="http://schemas.openxmlformats.org/officeDocument/2006/relationships" type="chevron" r:blip="">
                    <dgm:adjLst>
                      <dgm:adj idx="1" val="0.7061"/>
                    </dgm:adjLst>
                  </dgm:shape>
                </dgm:if>
                <dgm:else name="Name26">
                  <dgm:shape xmlns:r="http://schemas.openxmlformats.org/officeDocument/2006/relationships" rot="180" type="chevron" r:blip="">
                    <dgm:adjLst>
                      <dgm:adj idx="1" val="0.7061"/>
                    </dgm:adjLst>
                  </dgm:shape>
                </dgm:else>
              </dgm:choose>
              <dgm:presOf/>
            </dgm:layoutNode>
            <dgm:layoutNode name="chevron6" styleLbl="alignNode1">
              <dgm:alg type="sp"/>
              <dgm:choose name="Name27">
                <dgm:if name="Name28" func="var" arg="dir" op="equ" val="norm">
                  <dgm:shape xmlns:r="http://schemas.openxmlformats.org/officeDocument/2006/relationships" type="chevron" r:blip="">
                    <dgm:adjLst>
                      <dgm:adj idx="1" val="0.7061"/>
                    </dgm:adjLst>
                  </dgm:shape>
                </dgm:if>
                <dgm:else name="Name29">
                  <dgm:shape xmlns:r="http://schemas.openxmlformats.org/officeDocument/2006/relationships" rot="180" type="chevron" r:blip="">
                    <dgm:adjLst>
                      <dgm:adj idx="1" val="0.7061"/>
                    </dgm:adjLst>
                  </dgm:shape>
                </dgm:else>
              </dgm:choose>
              <dgm:presOf/>
            </dgm:layoutNode>
            <dgm:layoutNode name="chevron7" styleLbl="alignNode1">
              <dgm:alg type="sp"/>
              <dgm:choose name="Name30">
                <dgm:if name="Name31" func="var" arg="dir" op="equ" val="norm">
                  <dgm:shape xmlns:r="http://schemas.openxmlformats.org/officeDocument/2006/relationships" type="chevron" r:blip="">
                    <dgm:adjLst>
                      <dgm:adj idx="1" val="0.7061"/>
                    </dgm:adjLst>
                  </dgm:shape>
                </dgm:if>
                <dgm:else name="Name32">
                  <dgm:shape xmlns:r="http://schemas.openxmlformats.org/officeDocument/2006/relationships" rot="180" type="chevron" r:blip="">
                    <dgm:adjLst>
                      <dgm:adj idx="1" val="0.7061"/>
                    </dgm:adjLst>
                  </dgm:shape>
                </dgm:else>
              </dgm:choose>
              <dgm:presOf/>
            </dgm:layoutNode>
            <dgm:layoutNode name="childtext" styleLbl="solidFgAcc1">
              <dgm:varLst>
                <dgm:chMax/>
                <dgm:chPref val="0"/>
                <dgm:bulletEnabled val="1"/>
              </dgm:varLst>
              <dgm:choose name="Name33">
                <dgm:if name="Name34" func="var" arg="dir" op="equ" val="norm">
                  <dgm:alg type="tx">
                    <dgm:param type="parTxLTRAlign" val="l"/>
                    <dgm:param type="txAnchorVertCh" val="t"/>
                  </dgm:alg>
                </dgm:if>
                <dgm:else name="Name35">
                  <dgm:alg type="tx">
                    <dgm:param type="parTxLTRAlign" val="r"/>
                    <dgm:param type="shpTxLTRAlignCh" val="r"/>
                    <dgm:param type="txAnchorVertCh" val="t"/>
                  </dgm:alg>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if>
        <dgm:else name="Name36">
          <dgm:layoutNode name="parallelogramComposite">
            <dgm:alg type="composite">
              <dgm:param type="ar" val="50"/>
            </dgm:alg>
            <dgm:shape xmlns:r="http://schemas.openxmlformats.org/officeDocument/2006/relationships" r:blip="">
              <dgm:adjLst/>
            </dgm:shape>
            <dgm:constrLst>
              <dgm:constr type="l" for="ch" forName="parallelogram1" refType="w" fact="0"/>
              <dgm:constr type="t" for="ch" forName="parallelogram1" refType="h" fact="0"/>
              <dgm:constr type="w" for="ch" forName="parallelogram1" refType="w" fact="0.12"/>
              <dgm:constr type="h" for="ch" forName="parallelogram1" refType="h"/>
              <dgm:constr type="l" for="ch" forName="parallelogram2" refType="w" fact="0.127"/>
              <dgm:constr type="t" for="ch" forName="parallelogram2" refType="h" fact="0"/>
              <dgm:constr type="w" for="ch" forName="parallelogram2" refType="w" fact="0.12"/>
              <dgm:constr type="h" for="ch" forName="parallelogram2" refType="h"/>
              <dgm:constr type="l" for="ch" forName="parallelogram3" refType="w" fact="0.254"/>
              <dgm:constr type="t" for="ch" forName="parallelogram3" refType="h" fact="0"/>
              <dgm:constr type="w" for="ch" forName="parallelogram3" refType="w" fact="0.12"/>
              <dgm:constr type="h" for="ch" forName="parallelogram3" refType="h"/>
              <dgm:constr type="l" for="ch" forName="parallelogram4" refType="w" fact="0.381"/>
              <dgm:constr type="t" for="ch" forName="parallelogram4" refType="h" fact="0"/>
              <dgm:constr type="w" for="ch" forName="parallelogram4" refType="w" fact="0.12"/>
              <dgm:constr type="h" for="ch" forName="parallelogram4" refType="h"/>
              <dgm:constr type="l" for="ch" forName="parallelogram5" refType="w" fact="0.508"/>
              <dgm:constr type="t" for="ch" forName="parallelogram5" refType="h" fact="0"/>
              <dgm:constr type="w" for="ch" forName="parallelogram5" refType="w" fact="0.12"/>
              <dgm:constr type="h" for="ch" forName="parallelogram5" refType="h"/>
              <dgm:constr type="l" for="ch" forName="parallelogram6" refType="w" fact="0.635"/>
              <dgm:constr type="t" for="ch" forName="parallelogram6" refType="h" fact="0"/>
              <dgm:constr type="w" for="ch" forName="parallelogram6" refType="w" fact="0.12"/>
              <dgm:constr type="h" for="ch" forName="parallelogram6" refType="h"/>
              <dgm:constr type="l" for="ch" forName="parallelogram7" refType="w" fact="0.762"/>
              <dgm:constr type="t" for="ch" forName="parallelogram7" refType="h" fact="0"/>
              <dgm:constr type="w" for="ch" forName="parallelogram7" refType="w" fact="0.12"/>
              <dgm:constr type="h" for="ch" forName="parallelogram7" refType="h"/>
            </dgm:constrLst>
            <dgm:ruleLst/>
            <dgm:layoutNode name="parallelogram1" styleLbl="alignNode1">
              <dgm:alg type="sp"/>
              <dgm:shape xmlns:r="http://schemas.openxmlformats.org/officeDocument/2006/relationships" type="parallelogram" r:blip="">
                <dgm:adjLst>
                  <dgm:adj idx="1" val="1.4084"/>
                </dgm:adjLst>
              </dgm:shape>
              <dgm:presOf/>
            </dgm:layoutNode>
            <dgm:layoutNode name="parallelogram2" styleLbl="alignNode1">
              <dgm:alg type="sp"/>
              <dgm:shape xmlns:r="http://schemas.openxmlformats.org/officeDocument/2006/relationships" type="parallelogram" r:blip="">
                <dgm:adjLst>
                  <dgm:adj idx="1" val="1.4084"/>
                </dgm:adjLst>
              </dgm:shape>
              <dgm:presOf/>
            </dgm:layoutNode>
            <dgm:layoutNode name="parallelogram3" styleLbl="alignNode1">
              <dgm:alg type="sp"/>
              <dgm:shape xmlns:r="http://schemas.openxmlformats.org/officeDocument/2006/relationships" type="parallelogram" r:blip="">
                <dgm:adjLst>
                  <dgm:adj idx="1" val="1.4084"/>
                </dgm:adjLst>
              </dgm:shape>
              <dgm:presOf/>
            </dgm:layoutNode>
            <dgm:layoutNode name="parallelogram4" styleLbl="alignNode1">
              <dgm:alg type="sp"/>
              <dgm:shape xmlns:r="http://schemas.openxmlformats.org/officeDocument/2006/relationships" type="parallelogram" r:blip="">
                <dgm:adjLst>
                  <dgm:adj idx="1" val="1.4084"/>
                </dgm:adjLst>
              </dgm:shape>
              <dgm:presOf/>
            </dgm:layoutNode>
            <dgm:layoutNode name="parallelogram5" styleLbl="alignNode1">
              <dgm:alg type="sp"/>
              <dgm:shape xmlns:r="http://schemas.openxmlformats.org/officeDocument/2006/relationships" type="parallelogram" r:blip="">
                <dgm:adjLst>
                  <dgm:adj idx="1" val="1.4084"/>
                </dgm:adjLst>
              </dgm:shape>
              <dgm:presOf/>
            </dgm:layoutNode>
            <dgm:layoutNode name="parallelogram6" styleLbl="alignNode1">
              <dgm:alg type="sp"/>
              <dgm:shape xmlns:r="http://schemas.openxmlformats.org/officeDocument/2006/relationships" type="parallelogram" r:blip="">
                <dgm:adjLst>
                  <dgm:adj idx="1" val="1.4084"/>
                </dgm:adjLst>
              </dgm:shape>
              <dgm:presOf/>
            </dgm:layoutNode>
            <dgm:layoutNode name="parallelogram7" styleLbl="alignNode1">
              <dgm:alg type="sp"/>
              <dgm:shape xmlns:r="http://schemas.openxmlformats.org/officeDocument/2006/relationships" type="parallelogram" r:blip="">
                <dgm:adjLst>
                  <dgm:adj idx="1" val="1.4084"/>
                </dgm:adjLst>
              </dgm:shape>
              <dgm:presOf/>
            </dgm:layoutNode>
          </dgm:layoutNode>
        </dgm:else>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mp>
</file>

<file path=ppt/media/image11.tmp>
</file>

<file path=ppt/media/image12.tmp>
</file>

<file path=ppt/media/image2.jpeg>
</file>

<file path=ppt/media/image3.pn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F93E30-4960-415D-B04E-D6EBE4AED462}" type="datetimeFigureOut">
              <a:rPr lang="zh-CN" altLang="en-US" smtClean="0"/>
              <a:t>2018/10/23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A1E139-A7E1-44AC-99A9-DB24E6D412F5}" type="slidenum">
              <a:rPr lang="zh-CN" altLang="en-US" smtClean="0"/>
              <a:t>‹#›</a:t>
            </a:fld>
            <a:endParaRPr lang="zh-CN" altLang="en-US"/>
          </a:p>
        </p:txBody>
      </p:sp>
    </p:spTree>
    <p:extLst>
      <p:ext uri="{BB962C8B-B14F-4D97-AF65-F5344CB8AC3E}">
        <p14:creationId xmlns:p14="http://schemas.microsoft.com/office/powerpoint/2010/main" val="2608890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5</a:t>
            </a:fld>
            <a:endParaRPr lang="zh-CN" altLang="en-US"/>
          </a:p>
        </p:txBody>
      </p:sp>
    </p:spTree>
    <p:extLst>
      <p:ext uri="{BB962C8B-B14F-4D97-AF65-F5344CB8AC3E}">
        <p14:creationId xmlns:p14="http://schemas.microsoft.com/office/powerpoint/2010/main" val="4739050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14</a:t>
            </a:fld>
            <a:endParaRPr lang="zh-CN" altLang="en-US"/>
          </a:p>
        </p:txBody>
      </p:sp>
    </p:spTree>
    <p:extLst>
      <p:ext uri="{BB962C8B-B14F-4D97-AF65-F5344CB8AC3E}">
        <p14:creationId xmlns:p14="http://schemas.microsoft.com/office/powerpoint/2010/main" val="996369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15</a:t>
            </a:fld>
            <a:endParaRPr lang="zh-CN" altLang="en-US"/>
          </a:p>
        </p:txBody>
      </p:sp>
    </p:spTree>
    <p:extLst>
      <p:ext uri="{BB962C8B-B14F-4D97-AF65-F5344CB8AC3E}">
        <p14:creationId xmlns:p14="http://schemas.microsoft.com/office/powerpoint/2010/main" val="491757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16</a:t>
            </a:fld>
            <a:endParaRPr lang="zh-CN" altLang="en-US"/>
          </a:p>
        </p:txBody>
      </p:sp>
    </p:spTree>
    <p:extLst>
      <p:ext uri="{BB962C8B-B14F-4D97-AF65-F5344CB8AC3E}">
        <p14:creationId xmlns:p14="http://schemas.microsoft.com/office/powerpoint/2010/main" val="39187496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17</a:t>
            </a:fld>
            <a:endParaRPr lang="zh-CN" altLang="en-US"/>
          </a:p>
        </p:txBody>
      </p:sp>
    </p:spTree>
    <p:extLst>
      <p:ext uri="{BB962C8B-B14F-4D97-AF65-F5344CB8AC3E}">
        <p14:creationId xmlns:p14="http://schemas.microsoft.com/office/powerpoint/2010/main" val="3533411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18</a:t>
            </a:fld>
            <a:endParaRPr lang="zh-CN" altLang="en-US"/>
          </a:p>
        </p:txBody>
      </p:sp>
    </p:spTree>
    <p:extLst>
      <p:ext uri="{BB962C8B-B14F-4D97-AF65-F5344CB8AC3E}">
        <p14:creationId xmlns:p14="http://schemas.microsoft.com/office/powerpoint/2010/main" val="39629319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19</a:t>
            </a:fld>
            <a:endParaRPr lang="zh-CN" altLang="en-US"/>
          </a:p>
        </p:txBody>
      </p:sp>
    </p:spTree>
    <p:extLst>
      <p:ext uri="{BB962C8B-B14F-4D97-AF65-F5344CB8AC3E}">
        <p14:creationId xmlns:p14="http://schemas.microsoft.com/office/powerpoint/2010/main" val="37539427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20</a:t>
            </a:fld>
            <a:endParaRPr lang="zh-CN" altLang="en-US"/>
          </a:p>
        </p:txBody>
      </p:sp>
    </p:spTree>
    <p:extLst>
      <p:ext uri="{BB962C8B-B14F-4D97-AF65-F5344CB8AC3E}">
        <p14:creationId xmlns:p14="http://schemas.microsoft.com/office/powerpoint/2010/main" val="25966254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21</a:t>
            </a:fld>
            <a:endParaRPr lang="zh-CN" altLang="en-US"/>
          </a:p>
        </p:txBody>
      </p:sp>
    </p:spTree>
    <p:extLst>
      <p:ext uri="{BB962C8B-B14F-4D97-AF65-F5344CB8AC3E}">
        <p14:creationId xmlns:p14="http://schemas.microsoft.com/office/powerpoint/2010/main" val="14729585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22</a:t>
            </a:fld>
            <a:endParaRPr lang="zh-CN" altLang="en-US"/>
          </a:p>
        </p:txBody>
      </p:sp>
    </p:spTree>
    <p:extLst>
      <p:ext uri="{BB962C8B-B14F-4D97-AF65-F5344CB8AC3E}">
        <p14:creationId xmlns:p14="http://schemas.microsoft.com/office/powerpoint/2010/main" val="3726358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6</a:t>
            </a:fld>
            <a:endParaRPr lang="zh-CN" altLang="en-US"/>
          </a:p>
        </p:txBody>
      </p:sp>
    </p:spTree>
    <p:extLst>
      <p:ext uri="{BB962C8B-B14F-4D97-AF65-F5344CB8AC3E}">
        <p14:creationId xmlns:p14="http://schemas.microsoft.com/office/powerpoint/2010/main" val="849330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7</a:t>
            </a:fld>
            <a:endParaRPr lang="zh-CN" altLang="en-US"/>
          </a:p>
        </p:txBody>
      </p:sp>
    </p:spTree>
    <p:extLst>
      <p:ext uri="{BB962C8B-B14F-4D97-AF65-F5344CB8AC3E}">
        <p14:creationId xmlns:p14="http://schemas.microsoft.com/office/powerpoint/2010/main" val="3897165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8</a:t>
            </a:fld>
            <a:endParaRPr lang="zh-CN" altLang="en-US"/>
          </a:p>
        </p:txBody>
      </p:sp>
    </p:spTree>
    <p:extLst>
      <p:ext uri="{BB962C8B-B14F-4D97-AF65-F5344CB8AC3E}">
        <p14:creationId xmlns:p14="http://schemas.microsoft.com/office/powerpoint/2010/main" val="58486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9</a:t>
            </a:fld>
            <a:endParaRPr lang="zh-CN" altLang="en-US"/>
          </a:p>
        </p:txBody>
      </p:sp>
    </p:spTree>
    <p:extLst>
      <p:ext uri="{BB962C8B-B14F-4D97-AF65-F5344CB8AC3E}">
        <p14:creationId xmlns:p14="http://schemas.microsoft.com/office/powerpoint/2010/main" val="1655651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10</a:t>
            </a:fld>
            <a:endParaRPr lang="zh-CN" altLang="en-US"/>
          </a:p>
        </p:txBody>
      </p:sp>
    </p:spTree>
    <p:extLst>
      <p:ext uri="{BB962C8B-B14F-4D97-AF65-F5344CB8AC3E}">
        <p14:creationId xmlns:p14="http://schemas.microsoft.com/office/powerpoint/2010/main" val="769488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11</a:t>
            </a:fld>
            <a:endParaRPr lang="zh-CN" altLang="en-US"/>
          </a:p>
        </p:txBody>
      </p:sp>
    </p:spTree>
    <p:extLst>
      <p:ext uri="{BB962C8B-B14F-4D97-AF65-F5344CB8AC3E}">
        <p14:creationId xmlns:p14="http://schemas.microsoft.com/office/powerpoint/2010/main" val="4093106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12</a:t>
            </a:fld>
            <a:endParaRPr lang="zh-CN" altLang="en-US"/>
          </a:p>
        </p:txBody>
      </p:sp>
    </p:spTree>
    <p:extLst>
      <p:ext uri="{BB962C8B-B14F-4D97-AF65-F5344CB8AC3E}">
        <p14:creationId xmlns:p14="http://schemas.microsoft.com/office/powerpoint/2010/main" val="14804361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FA1E139-A7E1-44AC-99A9-DB24E6D412F5}" type="slidenum">
              <a:rPr lang="zh-CN" altLang="en-US" smtClean="0"/>
              <a:t>13</a:t>
            </a:fld>
            <a:endParaRPr lang="zh-CN" altLang="en-US"/>
          </a:p>
        </p:txBody>
      </p:sp>
    </p:spTree>
    <p:extLst>
      <p:ext uri="{BB962C8B-B14F-4D97-AF65-F5344CB8AC3E}">
        <p14:creationId xmlns:p14="http://schemas.microsoft.com/office/powerpoint/2010/main" val="37740025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B3D4AAD-6E36-489C-A2DA-B15883D42BD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1"/>
          </a:xfrm>
          <a:prstGeom prst="rect">
            <a:avLst/>
          </a:prstGeom>
        </p:spPr>
      </p:pic>
      <p:sp>
        <p:nvSpPr>
          <p:cNvPr id="8" name="矩形 7">
            <a:extLst>
              <a:ext uri="{FF2B5EF4-FFF2-40B4-BE49-F238E27FC236}">
                <a16:creationId xmlns:a16="http://schemas.microsoft.com/office/drawing/2014/main" id="{D5A5A7AA-D303-4B32-A515-541546268927}"/>
              </a:ext>
            </a:extLst>
          </p:cNvPr>
          <p:cNvSpPr/>
          <p:nvPr userDrawn="1"/>
        </p:nvSpPr>
        <p:spPr>
          <a:xfrm>
            <a:off x="0" y="873561"/>
            <a:ext cx="12192000" cy="121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0" tIns="45714" rIns="91430" bIns="45714" rtlCol="0" anchor="ctr"/>
          <a:lstStyle/>
          <a:p>
            <a:pPr algn="ctr"/>
            <a:endParaRPr lang="zh-CN" altLang="en-US"/>
          </a:p>
        </p:txBody>
      </p:sp>
      <p:sp>
        <p:nvSpPr>
          <p:cNvPr id="10" name="矩形 9">
            <a:extLst>
              <a:ext uri="{FF2B5EF4-FFF2-40B4-BE49-F238E27FC236}">
                <a16:creationId xmlns:a16="http://schemas.microsoft.com/office/drawing/2014/main" id="{56B8691B-365B-4475-9A12-6BFC83523C67}"/>
              </a:ext>
            </a:extLst>
          </p:cNvPr>
          <p:cNvSpPr/>
          <p:nvPr userDrawn="1"/>
        </p:nvSpPr>
        <p:spPr>
          <a:xfrm>
            <a:off x="0" y="6472235"/>
            <a:ext cx="12192000" cy="121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0" tIns="45714" rIns="91430" bIns="45714" rtlCol="0" anchor="ctr"/>
          <a:lstStyle/>
          <a:p>
            <a:pPr algn="ctr"/>
            <a:endParaRPr lang="zh-CN" altLang="en-US"/>
          </a:p>
        </p:txBody>
      </p:sp>
    </p:spTree>
    <p:extLst>
      <p:ext uri="{BB962C8B-B14F-4D97-AF65-F5344CB8AC3E}">
        <p14:creationId xmlns:p14="http://schemas.microsoft.com/office/powerpoint/2010/main" val="1603881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2740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9254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7499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B3D4AAD-6E36-489C-A2DA-B15883D42BD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1"/>
          </a:xfrm>
          <a:prstGeom prst="rect">
            <a:avLst/>
          </a:prstGeom>
        </p:spPr>
      </p:pic>
      <p:sp>
        <p:nvSpPr>
          <p:cNvPr id="8" name="矩形 7">
            <a:extLst>
              <a:ext uri="{FF2B5EF4-FFF2-40B4-BE49-F238E27FC236}">
                <a16:creationId xmlns:a16="http://schemas.microsoft.com/office/drawing/2014/main" id="{D5A5A7AA-D303-4B32-A515-541546268927}"/>
              </a:ext>
            </a:extLst>
          </p:cNvPr>
          <p:cNvSpPr/>
          <p:nvPr userDrawn="1"/>
        </p:nvSpPr>
        <p:spPr>
          <a:xfrm>
            <a:off x="0" y="873561"/>
            <a:ext cx="12192000" cy="121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0" tIns="45714" rIns="91430" bIns="45714" rtlCol="0" anchor="ctr"/>
          <a:lstStyle/>
          <a:p>
            <a:pPr algn="ctr"/>
            <a:endParaRPr lang="zh-CN" altLang="en-US"/>
          </a:p>
        </p:txBody>
      </p:sp>
      <p:sp>
        <p:nvSpPr>
          <p:cNvPr id="10" name="矩形 9">
            <a:extLst>
              <a:ext uri="{FF2B5EF4-FFF2-40B4-BE49-F238E27FC236}">
                <a16:creationId xmlns:a16="http://schemas.microsoft.com/office/drawing/2014/main" id="{56B8691B-365B-4475-9A12-6BFC83523C67}"/>
              </a:ext>
            </a:extLst>
          </p:cNvPr>
          <p:cNvSpPr/>
          <p:nvPr userDrawn="1"/>
        </p:nvSpPr>
        <p:spPr>
          <a:xfrm>
            <a:off x="0" y="6472235"/>
            <a:ext cx="12192000" cy="121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0" tIns="45714" rIns="91430" bIns="45714" rtlCol="0" anchor="ctr"/>
          <a:lstStyle/>
          <a:p>
            <a:pPr algn="ctr"/>
            <a:endParaRPr lang="zh-CN" altLang="en-US"/>
          </a:p>
        </p:txBody>
      </p:sp>
      <p:grpSp>
        <p:nvGrpSpPr>
          <p:cNvPr id="5" name="组合 4">
            <a:extLst>
              <a:ext uri="{FF2B5EF4-FFF2-40B4-BE49-F238E27FC236}">
                <a16:creationId xmlns:a16="http://schemas.microsoft.com/office/drawing/2014/main" id="{37AD4482-1C13-40ED-BF28-B1DBCA11DE9B}"/>
              </a:ext>
            </a:extLst>
          </p:cNvPr>
          <p:cNvGrpSpPr/>
          <p:nvPr userDrawn="1"/>
        </p:nvGrpSpPr>
        <p:grpSpPr>
          <a:xfrm>
            <a:off x="10817779" y="6614190"/>
            <a:ext cx="785563" cy="246985"/>
            <a:chOff x="10089202" y="5934072"/>
            <a:chExt cx="1541440" cy="484636"/>
          </a:xfrm>
        </p:grpSpPr>
        <p:sp>
          <p:nvSpPr>
            <p:cNvPr id="6" name="矩形 5">
              <a:extLst>
                <a:ext uri="{FF2B5EF4-FFF2-40B4-BE49-F238E27FC236}">
                  <a16:creationId xmlns:a16="http://schemas.microsoft.com/office/drawing/2014/main" id="{7D76051E-43D1-4259-83DD-51B5E43537F3}"/>
                </a:ext>
              </a:extLst>
            </p:cNvPr>
            <p:cNvSpPr/>
            <p:nvPr userDrawn="1"/>
          </p:nvSpPr>
          <p:spPr>
            <a:xfrm rot="10800000">
              <a:off x="10245459" y="5934072"/>
              <a:ext cx="1228925" cy="484632"/>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81B7F237-1D0D-44A3-92FD-402585640E20}"/>
                </a:ext>
              </a:extLst>
            </p:cNvPr>
            <p:cNvSpPr/>
            <p:nvPr userDrawn="1"/>
          </p:nvSpPr>
          <p:spPr>
            <a:xfrm>
              <a:off x="11538946" y="5934074"/>
              <a:ext cx="91696" cy="484634"/>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511E0BB-A703-4F5C-B074-4E30A8F5DADC}"/>
                </a:ext>
              </a:extLst>
            </p:cNvPr>
            <p:cNvSpPr/>
            <p:nvPr userDrawn="1"/>
          </p:nvSpPr>
          <p:spPr>
            <a:xfrm>
              <a:off x="10089202" y="5934074"/>
              <a:ext cx="91696" cy="484634"/>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灯片编号占位符 1">
            <a:extLst>
              <a:ext uri="{FF2B5EF4-FFF2-40B4-BE49-F238E27FC236}">
                <a16:creationId xmlns:a16="http://schemas.microsoft.com/office/drawing/2014/main" id="{C660F40A-8B96-407F-802E-430CA3A8C979}"/>
              </a:ext>
            </a:extLst>
          </p:cNvPr>
          <p:cNvSpPr>
            <a:spLocks noGrp="1"/>
          </p:cNvSpPr>
          <p:nvPr>
            <p:ph type="sldNum" sz="quarter" idx="4"/>
          </p:nvPr>
        </p:nvSpPr>
        <p:spPr>
          <a:xfrm>
            <a:off x="10897412" y="6556755"/>
            <a:ext cx="626296" cy="365125"/>
          </a:xfrm>
          <a:prstGeom prst="rect">
            <a:avLst/>
          </a:prstGeom>
        </p:spPr>
        <p:txBody>
          <a:bodyPr vert="horz" lIns="91440" tIns="45720" rIns="91440" bIns="45720" rtlCol="0" anchor="ctr"/>
          <a:lstStyle>
            <a:lvl1pPr algn="ctr">
              <a:defRPr sz="1400">
                <a:solidFill>
                  <a:schemeClr val="bg1"/>
                </a:solidFill>
                <a:latin typeface="+mj-ea"/>
                <a:ea typeface="+mj-ea"/>
              </a:defRPr>
            </a:lvl1pPr>
          </a:lstStyle>
          <a:p>
            <a:fld id="{089E6A1B-787B-48C2-89E0-46ED219FD4E0}" type="slidenum">
              <a:rPr lang="zh-CN" altLang="en-US" smtClean="0"/>
              <a:pPr/>
              <a:t>‹#›</a:t>
            </a:fld>
            <a:endParaRPr lang="zh-CN" altLang="en-US" dirty="0"/>
          </a:p>
        </p:txBody>
      </p:sp>
    </p:spTree>
    <p:extLst>
      <p:ext uri="{BB962C8B-B14F-4D97-AF65-F5344CB8AC3E}">
        <p14:creationId xmlns:p14="http://schemas.microsoft.com/office/powerpoint/2010/main" val="2445294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36CCEDCD-C5EE-471A-BF49-146D1413FC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1"/>
          </a:xfrm>
          <a:prstGeom prst="rect">
            <a:avLst/>
          </a:prstGeom>
        </p:spPr>
      </p:pic>
      <p:sp>
        <p:nvSpPr>
          <p:cNvPr id="11" name="矩形 10">
            <a:extLst>
              <a:ext uri="{FF2B5EF4-FFF2-40B4-BE49-F238E27FC236}">
                <a16:creationId xmlns:a16="http://schemas.microsoft.com/office/drawing/2014/main" id="{B353B932-CB87-4828-91F2-46E063745B6E}"/>
              </a:ext>
            </a:extLst>
          </p:cNvPr>
          <p:cNvSpPr/>
          <p:nvPr userDrawn="1"/>
        </p:nvSpPr>
        <p:spPr>
          <a:xfrm>
            <a:off x="0" y="203199"/>
            <a:ext cx="12192000" cy="794328"/>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133C51A8-8635-45D6-A347-343F23D0A611}"/>
              </a:ext>
            </a:extLst>
          </p:cNvPr>
          <p:cNvGrpSpPr/>
          <p:nvPr userDrawn="1"/>
        </p:nvGrpSpPr>
        <p:grpSpPr>
          <a:xfrm>
            <a:off x="10817779" y="6614190"/>
            <a:ext cx="785563" cy="246985"/>
            <a:chOff x="10089202" y="5934072"/>
            <a:chExt cx="1541440" cy="484636"/>
          </a:xfrm>
        </p:grpSpPr>
        <p:sp>
          <p:nvSpPr>
            <p:cNvPr id="5" name="矩形 4">
              <a:extLst>
                <a:ext uri="{FF2B5EF4-FFF2-40B4-BE49-F238E27FC236}">
                  <a16:creationId xmlns:a16="http://schemas.microsoft.com/office/drawing/2014/main" id="{C84D39DD-97B3-4AF0-9B6F-06C5A0139734}"/>
                </a:ext>
              </a:extLst>
            </p:cNvPr>
            <p:cNvSpPr/>
            <p:nvPr userDrawn="1"/>
          </p:nvSpPr>
          <p:spPr>
            <a:xfrm rot="10800000">
              <a:off x="10245459" y="5934072"/>
              <a:ext cx="1228925" cy="484632"/>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D0D0C1E9-BFF1-43E5-9236-81DF8B1D8A76}"/>
                </a:ext>
              </a:extLst>
            </p:cNvPr>
            <p:cNvSpPr/>
            <p:nvPr userDrawn="1"/>
          </p:nvSpPr>
          <p:spPr>
            <a:xfrm>
              <a:off x="11538946" y="5934074"/>
              <a:ext cx="91696" cy="484634"/>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B8AEEC6A-B0B3-452A-90AB-6D44E3AA76CE}"/>
                </a:ext>
              </a:extLst>
            </p:cNvPr>
            <p:cNvSpPr/>
            <p:nvPr userDrawn="1"/>
          </p:nvSpPr>
          <p:spPr>
            <a:xfrm>
              <a:off x="10089202" y="5934074"/>
              <a:ext cx="91696" cy="484634"/>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灯片编号占位符 1">
            <a:extLst>
              <a:ext uri="{FF2B5EF4-FFF2-40B4-BE49-F238E27FC236}">
                <a16:creationId xmlns:a16="http://schemas.microsoft.com/office/drawing/2014/main" id="{705B942A-C007-4F5A-B4B7-0E16E6A56613}"/>
              </a:ext>
            </a:extLst>
          </p:cNvPr>
          <p:cNvSpPr>
            <a:spLocks noGrp="1"/>
          </p:cNvSpPr>
          <p:nvPr>
            <p:ph type="sldNum" sz="quarter" idx="4"/>
          </p:nvPr>
        </p:nvSpPr>
        <p:spPr>
          <a:xfrm>
            <a:off x="10897412" y="6556755"/>
            <a:ext cx="626296" cy="365125"/>
          </a:xfrm>
          <a:prstGeom prst="rect">
            <a:avLst/>
          </a:prstGeom>
        </p:spPr>
        <p:txBody>
          <a:bodyPr vert="horz" lIns="91440" tIns="45720" rIns="91440" bIns="45720" rtlCol="0" anchor="ctr"/>
          <a:lstStyle>
            <a:lvl1pPr algn="ctr">
              <a:defRPr sz="1400">
                <a:solidFill>
                  <a:schemeClr val="bg1"/>
                </a:solidFill>
                <a:latin typeface="+mj-ea"/>
                <a:ea typeface="+mj-ea"/>
              </a:defRPr>
            </a:lvl1pPr>
          </a:lstStyle>
          <a:p>
            <a:fld id="{089E6A1B-787B-48C2-89E0-46ED219FD4E0}" type="slidenum">
              <a:rPr lang="zh-CN" altLang="en-US" smtClean="0"/>
              <a:pPr/>
              <a:t>‹#›</a:t>
            </a:fld>
            <a:endParaRPr lang="zh-CN" altLang="en-US" dirty="0"/>
          </a:p>
        </p:txBody>
      </p:sp>
    </p:spTree>
    <p:extLst>
      <p:ext uri="{BB962C8B-B14F-4D97-AF65-F5344CB8AC3E}">
        <p14:creationId xmlns:p14="http://schemas.microsoft.com/office/powerpoint/2010/main" val="3931303234"/>
      </p:ext>
    </p:extLst>
  </p:cSld>
  <p:clrMapOvr>
    <a:masterClrMapping/>
  </p:clrMapOvr>
  <p:extLst mod="1">
    <p:ext uri="{DCECCB84-F9BA-43D5-87BE-67443E8EF086}">
      <p15:sldGuideLst xmlns:p15="http://schemas.microsoft.com/office/powerpoint/2012/main">
        <p15:guide id="1" pos="3840" userDrawn="1">
          <p15:clr>
            <a:srgbClr val="FBAE40"/>
          </p15:clr>
        </p15:guide>
        <p15:guide id="2" pos="325" userDrawn="1">
          <p15:clr>
            <a:srgbClr val="FBAE40"/>
          </p15:clr>
        </p15:guide>
        <p15:guide id="3" orient="horz" pos="504" userDrawn="1">
          <p15:clr>
            <a:srgbClr val="FBAE40"/>
          </p15:clr>
        </p15:guide>
        <p15:guide id="4" orient="horz" pos="25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8060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262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3903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0159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2479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5321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6C44611-4148-4830-913E-24B7C0EF3835}"/>
              </a:ext>
            </a:extLst>
          </p:cNvPr>
          <p:cNvGrpSpPr/>
          <p:nvPr userDrawn="1"/>
        </p:nvGrpSpPr>
        <p:grpSpPr>
          <a:xfrm>
            <a:off x="10817779" y="6614190"/>
            <a:ext cx="785563" cy="246985"/>
            <a:chOff x="10089202" y="5934072"/>
            <a:chExt cx="1541440" cy="484636"/>
          </a:xfrm>
        </p:grpSpPr>
        <p:sp>
          <p:nvSpPr>
            <p:cNvPr id="3" name="矩形 2">
              <a:extLst>
                <a:ext uri="{FF2B5EF4-FFF2-40B4-BE49-F238E27FC236}">
                  <a16:creationId xmlns:a16="http://schemas.microsoft.com/office/drawing/2014/main" id="{35D0E0AB-284E-4813-B7FC-B4C0DD4BA1D9}"/>
                </a:ext>
              </a:extLst>
            </p:cNvPr>
            <p:cNvSpPr/>
            <p:nvPr userDrawn="1"/>
          </p:nvSpPr>
          <p:spPr>
            <a:xfrm rot="10800000">
              <a:off x="10245459" y="5934072"/>
              <a:ext cx="1228925" cy="484632"/>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B9A8107A-C32E-4C31-B394-FBAAB7B49209}"/>
                </a:ext>
              </a:extLst>
            </p:cNvPr>
            <p:cNvSpPr/>
            <p:nvPr userDrawn="1"/>
          </p:nvSpPr>
          <p:spPr>
            <a:xfrm>
              <a:off x="11538946" y="5934074"/>
              <a:ext cx="91696" cy="484634"/>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BD906CF2-3C2B-4E19-9FCA-6BA8A96C471D}"/>
                </a:ext>
              </a:extLst>
            </p:cNvPr>
            <p:cNvSpPr/>
            <p:nvPr userDrawn="1"/>
          </p:nvSpPr>
          <p:spPr>
            <a:xfrm>
              <a:off x="10089202" y="5934074"/>
              <a:ext cx="91696" cy="484634"/>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灯片编号占位符 1">
            <a:extLst>
              <a:ext uri="{FF2B5EF4-FFF2-40B4-BE49-F238E27FC236}">
                <a16:creationId xmlns:a16="http://schemas.microsoft.com/office/drawing/2014/main" id="{0A7CD1D7-2172-466A-843A-2D53A5532270}"/>
              </a:ext>
            </a:extLst>
          </p:cNvPr>
          <p:cNvSpPr>
            <a:spLocks noGrp="1"/>
          </p:cNvSpPr>
          <p:nvPr>
            <p:ph type="sldNum" sz="quarter" idx="4"/>
          </p:nvPr>
        </p:nvSpPr>
        <p:spPr>
          <a:xfrm>
            <a:off x="10897412" y="6556755"/>
            <a:ext cx="626296" cy="365125"/>
          </a:xfrm>
          <a:prstGeom prst="rect">
            <a:avLst/>
          </a:prstGeom>
        </p:spPr>
        <p:txBody>
          <a:bodyPr vert="horz" lIns="91440" tIns="45720" rIns="91440" bIns="45720" rtlCol="0" anchor="ctr"/>
          <a:lstStyle>
            <a:lvl1pPr algn="ctr">
              <a:defRPr sz="1400">
                <a:solidFill>
                  <a:schemeClr val="bg1"/>
                </a:solidFill>
                <a:latin typeface="+mj-ea"/>
                <a:ea typeface="+mj-ea"/>
              </a:defRPr>
            </a:lvl1pPr>
          </a:lstStyle>
          <a:p>
            <a:fld id="{089E6A1B-787B-48C2-89E0-46ED219FD4E0}" type="slidenum">
              <a:rPr lang="zh-CN" altLang="en-US" smtClean="0"/>
              <a:pPr/>
              <a:t>‹#›</a:t>
            </a:fld>
            <a:endParaRPr lang="zh-CN" altLang="en-US" dirty="0"/>
          </a:p>
        </p:txBody>
      </p:sp>
    </p:spTree>
    <p:extLst>
      <p:ext uri="{BB962C8B-B14F-4D97-AF65-F5344CB8AC3E}">
        <p14:creationId xmlns:p14="http://schemas.microsoft.com/office/powerpoint/2010/main" val="1917946369"/>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73.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3.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7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3.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7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3.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3.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3.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image" Target="../media/image11.tmp"/><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3.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3.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57CDD901-3051-4DC8-9F43-4036819C9278}"/>
              </a:ext>
            </a:extLst>
          </p:cNvPr>
          <p:cNvSpPr/>
          <p:nvPr/>
        </p:nvSpPr>
        <p:spPr>
          <a:xfrm>
            <a:off x="0" y="1980293"/>
            <a:ext cx="12191999" cy="211227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C9E5DDA7-1EF8-4BBA-9F69-884932B8D319}"/>
              </a:ext>
            </a:extLst>
          </p:cNvPr>
          <p:cNvSpPr/>
          <p:nvPr/>
        </p:nvSpPr>
        <p:spPr>
          <a:xfrm>
            <a:off x="720140" y="2129407"/>
            <a:ext cx="10757485" cy="1808618"/>
          </a:xfrm>
          <a:prstGeom prst="rect">
            <a:avLst/>
          </a:prstGeom>
          <a:solidFill>
            <a:srgbClr val="00A9F3"/>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52FF32B2-EC66-4778-A1CB-C91AF086FEE4}"/>
              </a:ext>
            </a:extLst>
          </p:cNvPr>
          <p:cNvSpPr/>
          <p:nvPr/>
        </p:nvSpPr>
        <p:spPr>
          <a:xfrm>
            <a:off x="4045340" y="2553553"/>
            <a:ext cx="7321235" cy="830997"/>
          </a:xfrm>
          <a:prstGeom prst="rect">
            <a:avLst/>
          </a:prstGeom>
        </p:spPr>
        <p:txBody>
          <a:bodyPr wrap="none">
            <a:spAutoFit/>
          </a:bodyPr>
          <a:lstStyle/>
          <a:p>
            <a:pPr algn="ctr"/>
            <a:r>
              <a:rPr lang="zh-CN" altLang="en-US" sz="4800" b="1" dirty="0">
                <a:solidFill>
                  <a:schemeClr val="bg1"/>
                </a:solidFill>
                <a:effectLst>
                  <a:outerShdw blurRad="38100" dist="38100" dir="2700000" algn="tl">
                    <a:srgbClr val="000000">
                      <a:alpha val="43137"/>
                    </a:srgbClr>
                  </a:outerShdw>
                </a:effectLst>
              </a:rPr>
              <a:t>第三章  国民经济总量统计</a:t>
            </a:r>
          </a:p>
        </p:txBody>
      </p:sp>
      <p:sp>
        <p:nvSpPr>
          <p:cNvPr id="12" name="矩形 11">
            <a:extLst>
              <a:ext uri="{FF2B5EF4-FFF2-40B4-BE49-F238E27FC236}">
                <a16:creationId xmlns:a16="http://schemas.microsoft.com/office/drawing/2014/main" id="{174ACEBF-3FCF-4B03-8119-7D41C4E60CE5}"/>
              </a:ext>
            </a:extLst>
          </p:cNvPr>
          <p:cNvSpPr/>
          <p:nvPr/>
        </p:nvSpPr>
        <p:spPr>
          <a:xfrm>
            <a:off x="720140" y="4020569"/>
            <a:ext cx="10757485" cy="72000"/>
          </a:xfrm>
          <a:prstGeom prst="rect">
            <a:avLst/>
          </a:prstGeom>
          <a:solidFill>
            <a:srgbClr val="00A9F3"/>
          </a:solidFill>
          <a:ln>
            <a:solidFill>
              <a:srgbClr val="00A9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D0D7A2CB-C0FF-4E7B-9099-5C84DE9DD5CE}"/>
              </a:ext>
            </a:extLst>
          </p:cNvPr>
          <p:cNvSpPr/>
          <p:nvPr/>
        </p:nvSpPr>
        <p:spPr>
          <a:xfrm>
            <a:off x="717257" y="1980293"/>
            <a:ext cx="10757485" cy="72000"/>
          </a:xfrm>
          <a:prstGeom prst="rect">
            <a:avLst/>
          </a:prstGeom>
          <a:solidFill>
            <a:srgbClr val="00A9F3"/>
          </a:solidFill>
          <a:ln>
            <a:solidFill>
              <a:srgbClr val="00A9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039B2244-9772-F54B-BF30-7217E4D9A45F}"/>
              </a:ext>
            </a:extLst>
          </p:cNvPr>
          <p:cNvSpPr txBox="1"/>
          <p:nvPr/>
        </p:nvSpPr>
        <p:spPr>
          <a:xfrm>
            <a:off x="4863877" y="4241683"/>
            <a:ext cx="6610865" cy="461665"/>
          </a:xfrm>
          <a:prstGeom prst="rect">
            <a:avLst/>
          </a:prstGeom>
          <a:noFill/>
        </p:spPr>
        <p:txBody>
          <a:bodyPr wrap="square" rtlCol="0">
            <a:spAutoFit/>
          </a:bodyPr>
          <a:lstStyle/>
          <a:p>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国民经济统计学（第三版）</a:t>
            </a:r>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  主编：邱东</a:t>
            </a:r>
          </a:p>
        </p:txBody>
      </p:sp>
      <p:pic>
        <p:nvPicPr>
          <p:cNvPr id="3" name="图片 2">
            <a:extLst>
              <a:ext uri="{FF2B5EF4-FFF2-40B4-BE49-F238E27FC236}">
                <a16:creationId xmlns:a16="http://schemas.microsoft.com/office/drawing/2014/main" id="{32649863-C939-4240-9661-E4F7A42CEC56}"/>
              </a:ext>
            </a:extLst>
          </p:cNvPr>
          <p:cNvPicPr>
            <a:picLocks noChangeAspect="1"/>
          </p:cNvPicPr>
          <p:nvPr/>
        </p:nvPicPr>
        <p:blipFill>
          <a:blip r:embed="rId2"/>
          <a:stretch>
            <a:fillRect/>
          </a:stretch>
        </p:blipFill>
        <p:spPr>
          <a:xfrm>
            <a:off x="717257" y="1160969"/>
            <a:ext cx="3124200" cy="396240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6432485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10</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145687" cy="553998"/>
          </a:xfrm>
          <a:prstGeom prst="rect">
            <a:avLst/>
          </a:prstGeom>
        </p:spPr>
        <p:txBody>
          <a:bodyPr wrap="none">
            <a:spAutoFit/>
          </a:bodyPr>
          <a:lstStyle/>
          <a:p>
            <a:r>
              <a:rPr lang="zh-CN" altLang="en-US" sz="3000" b="1" dirty="0">
                <a:solidFill>
                  <a:schemeClr val="bg1"/>
                </a:solidFill>
              </a:rPr>
              <a:t> 一、生产观的发展变化</a:t>
            </a:r>
          </a:p>
        </p:txBody>
      </p:sp>
      <p:grpSp>
        <p:nvGrpSpPr>
          <p:cNvPr id="46" name="组合 45">
            <a:extLst>
              <a:ext uri="{FF2B5EF4-FFF2-40B4-BE49-F238E27FC236}">
                <a16:creationId xmlns:a16="http://schemas.microsoft.com/office/drawing/2014/main" id="{59D868C0-6778-4D9C-85D5-96E4B29090E2}"/>
              </a:ext>
            </a:extLst>
          </p:cNvPr>
          <p:cNvGrpSpPr/>
          <p:nvPr/>
        </p:nvGrpSpPr>
        <p:grpSpPr>
          <a:xfrm>
            <a:off x="384049" y="1937794"/>
            <a:ext cx="11301982" cy="3448202"/>
            <a:chOff x="384049" y="2120674"/>
            <a:chExt cx="11301982" cy="3448202"/>
          </a:xfrm>
        </p:grpSpPr>
        <p:sp>
          <p:nvSpPr>
            <p:cNvPr id="50" name="任意多边形 9">
              <a:extLst>
                <a:ext uri="{FF2B5EF4-FFF2-40B4-BE49-F238E27FC236}">
                  <a16:creationId xmlns:a16="http://schemas.microsoft.com/office/drawing/2014/main" id="{198DDE88-B560-479F-9CF4-EA4506998A46}"/>
                </a:ext>
              </a:extLst>
            </p:cNvPr>
            <p:cNvSpPr/>
            <p:nvPr/>
          </p:nvSpPr>
          <p:spPr>
            <a:xfrm>
              <a:off x="6777215" y="2120674"/>
              <a:ext cx="4908815" cy="557825"/>
            </a:xfrm>
            <a:custGeom>
              <a:avLst/>
              <a:gdLst>
                <a:gd name="connsiteX0" fmla="*/ 0 w 2995525"/>
                <a:gd name="connsiteY0" fmla="*/ 149776 h 1497762"/>
                <a:gd name="connsiteX1" fmla="*/ 149776 w 2995525"/>
                <a:gd name="connsiteY1" fmla="*/ 0 h 1497762"/>
                <a:gd name="connsiteX2" fmla="*/ 2845749 w 2995525"/>
                <a:gd name="connsiteY2" fmla="*/ 0 h 1497762"/>
                <a:gd name="connsiteX3" fmla="*/ 2995525 w 2995525"/>
                <a:gd name="connsiteY3" fmla="*/ 149776 h 1497762"/>
                <a:gd name="connsiteX4" fmla="*/ 2995525 w 2995525"/>
                <a:gd name="connsiteY4" fmla="*/ 1347986 h 1497762"/>
                <a:gd name="connsiteX5" fmla="*/ 2845749 w 2995525"/>
                <a:gd name="connsiteY5" fmla="*/ 1497762 h 1497762"/>
                <a:gd name="connsiteX6" fmla="*/ 149776 w 2995525"/>
                <a:gd name="connsiteY6" fmla="*/ 1497762 h 1497762"/>
                <a:gd name="connsiteX7" fmla="*/ 0 w 2995525"/>
                <a:gd name="connsiteY7" fmla="*/ 1347986 h 1497762"/>
                <a:gd name="connsiteX8" fmla="*/ 0 w 2995525"/>
                <a:gd name="connsiteY8" fmla="*/ 149776 h 1497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525" h="1497762">
                  <a:moveTo>
                    <a:pt x="0" y="149776"/>
                  </a:moveTo>
                  <a:cubicBezTo>
                    <a:pt x="0" y="67057"/>
                    <a:pt x="67057" y="0"/>
                    <a:pt x="149776" y="0"/>
                  </a:cubicBezTo>
                  <a:lnTo>
                    <a:pt x="2845749" y="0"/>
                  </a:lnTo>
                  <a:cubicBezTo>
                    <a:pt x="2928468" y="0"/>
                    <a:pt x="2995525" y="67057"/>
                    <a:pt x="2995525" y="149776"/>
                  </a:cubicBezTo>
                  <a:lnTo>
                    <a:pt x="2995525" y="1347986"/>
                  </a:lnTo>
                  <a:cubicBezTo>
                    <a:pt x="2995525" y="1430705"/>
                    <a:pt x="2928468" y="1497762"/>
                    <a:pt x="2845749" y="1497762"/>
                  </a:cubicBezTo>
                  <a:lnTo>
                    <a:pt x="149776" y="1497762"/>
                  </a:lnTo>
                  <a:cubicBezTo>
                    <a:pt x="67057" y="1497762"/>
                    <a:pt x="0" y="1430705"/>
                    <a:pt x="0" y="1347986"/>
                  </a:cubicBezTo>
                  <a:lnTo>
                    <a:pt x="0" y="149776"/>
                  </a:lnTo>
                  <a:close/>
                </a:path>
              </a:pathLst>
            </a:custGeom>
            <a:solidFill>
              <a:srgbClr val="EEC135"/>
            </a:solidFill>
            <a:ln>
              <a:noFill/>
            </a:ln>
            <a:effectLst/>
            <a:scene3d>
              <a:camera prst="orthographicFront">
                <a:rot lat="0" lon="0" rev="0"/>
              </a:camera>
              <a:lightRig rig="contrasting" dir="t">
                <a:rot lat="0" lon="0" rev="7800000"/>
              </a:lightRig>
            </a:scene3d>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lvl="0" algn="ctr" defTabSz="1644650">
                <a:lnSpc>
                  <a:spcPct val="90000"/>
                </a:lnSpc>
                <a:spcBef>
                  <a:spcPct val="0"/>
                </a:spcBef>
                <a:spcAft>
                  <a:spcPct val="35000"/>
                </a:spcAft>
              </a:pPr>
              <a:r>
                <a:rPr lang="zh-CN" altLang="en-US"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提供运输、食宿、医疗或者美容等改变身体状况的服务</a:t>
              </a:r>
              <a:endParaRPr lang="zh-CN" altLang="en-US" b="1" kern="120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51" name="任意多边形 11">
              <a:extLst>
                <a:ext uri="{FF2B5EF4-FFF2-40B4-BE49-F238E27FC236}">
                  <a16:creationId xmlns:a16="http://schemas.microsoft.com/office/drawing/2014/main" id="{0DCE9556-F33E-4B2D-9839-94CCB1E7E834}"/>
                </a:ext>
              </a:extLst>
            </p:cNvPr>
            <p:cNvSpPr/>
            <p:nvPr/>
          </p:nvSpPr>
          <p:spPr>
            <a:xfrm>
              <a:off x="6777216" y="3307060"/>
              <a:ext cx="4908815" cy="572664"/>
            </a:xfrm>
            <a:custGeom>
              <a:avLst/>
              <a:gdLst>
                <a:gd name="connsiteX0" fmla="*/ 0 w 2995525"/>
                <a:gd name="connsiteY0" fmla="*/ 149776 h 1497762"/>
                <a:gd name="connsiteX1" fmla="*/ 149776 w 2995525"/>
                <a:gd name="connsiteY1" fmla="*/ 0 h 1497762"/>
                <a:gd name="connsiteX2" fmla="*/ 2845749 w 2995525"/>
                <a:gd name="connsiteY2" fmla="*/ 0 h 1497762"/>
                <a:gd name="connsiteX3" fmla="*/ 2995525 w 2995525"/>
                <a:gd name="connsiteY3" fmla="*/ 149776 h 1497762"/>
                <a:gd name="connsiteX4" fmla="*/ 2995525 w 2995525"/>
                <a:gd name="connsiteY4" fmla="*/ 1347986 h 1497762"/>
                <a:gd name="connsiteX5" fmla="*/ 2845749 w 2995525"/>
                <a:gd name="connsiteY5" fmla="*/ 1497762 h 1497762"/>
                <a:gd name="connsiteX6" fmla="*/ 149776 w 2995525"/>
                <a:gd name="connsiteY6" fmla="*/ 1497762 h 1497762"/>
                <a:gd name="connsiteX7" fmla="*/ 0 w 2995525"/>
                <a:gd name="connsiteY7" fmla="*/ 1347986 h 1497762"/>
                <a:gd name="connsiteX8" fmla="*/ 0 w 2995525"/>
                <a:gd name="connsiteY8" fmla="*/ 149776 h 1497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525" h="1497762">
                  <a:moveTo>
                    <a:pt x="0" y="149776"/>
                  </a:moveTo>
                  <a:cubicBezTo>
                    <a:pt x="0" y="67057"/>
                    <a:pt x="67057" y="0"/>
                    <a:pt x="149776" y="0"/>
                  </a:cubicBezTo>
                  <a:lnTo>
                    <a:pt x="2845749" y="0"/>
                  </a:lnTo>
                  <a:cubicBezTo>
                    <a:pt x="2928468" y="0"/>
                    <a:pt x="2995525" y="67057"/>
                    <a:pt x="2995525" y="149776"/>
                  </a:cubicBezTo>
                  <a:lnTo>
                    <a:pt x="2995525" y="1347986"/>
                  </a:lnTo>
                  <a:cubicBezTo>
                    <a:pt x="2995525" y="1430705"/>
                    <a:pt x="2928468" y="1497762"/>
                    <a:pt x="2845749" y="1497762"/>
                  </a:cubicBezTo>
                  <a:lnTo>
                    <a:pt x="149776" y="1497762"/>
                  </a:lnTo>
                  <a:cubicBezTo>
                    <a:pt x="67057" y="1497762"/>
                    <a:pt x="0" y="1430705"/>
                    <a:pt x="0" y="1347986"/>
                  </a:cubicBezTo>
                  <a:lnTo>
                    <a:pt x="0" y="149776"/>
                  </a:lnTo>
                  <a:close/>
                </a:path>
              </a:pathLst>
            </a:custGeom>
            <a:solidFill>
              <a:srgbClr val="EEC135"/>
            </a:solidFill>
            <a:ln>
              <a:noFill/>
            </a:ln>
            <a:effectLst/>
            <a:scene3d>
              <a:camera prst="orthographicFront">
                <a:rot lat="0" lon="0" rev="0"/>
              </a:camera>
              <a:lightRig rig="contrasting" dir="t">
                <a:rot lat="0" lon="0" rev="7800000"/>
              </a:lightRig>
            </a:scene3d>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lvl="0" algn="ctr" defTabSz="1644650">
                <a:lnSpc>
                  <a:spcPct val="90000"/>
                </a:lnSpc>
                <a:spcBef>
                  <a:spcPct val="0"/>
                </a:spcBef>
                <a:spcAft>
                  <a:spcPct val="35000"/>
                </a:spcAft>
              </a:pPr>
              <a:r>
                <a:rPr lang="zh-CN" altLang="en-US"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提供教育、信息、咨询、 娱乐等改变精神状况的服务</a:t>
              </a:r>
              <a:endParaRPr lang="zh-CN" altLang="en-US" b="1" kern="120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52" name="任意多边形 17">
              <a:extLst>
                <a:ext uri="{FF2B5EF4-FFF2-40B4-BE49-F238E27FC236}">
                  <a16:creationId xmlns:a16="http://schemas.microsoft.com/office/drawing/2014/main" id="{BE25CA05-E7AF-4770-BE89-48EECB7AF559}"/>
                </a:ext>
              </a:extLst>
            </p:cNvPr>
            <p:cNvSpPr/>
            <p:nvPr/>
          </p:nvSpPr>
          <p:spPr>
            <a:xfrm>
              <a:off x="6777215" y="4947360"/>
              <a:ext cx="4908815" cy="583231"/>
            </a:xfrm>
            <a:custGeom>
              <a:avLst/>
              <a:gdLst>
                <a:gd name="connsiteX0" fmla="*/ 0 w 2995525"/>
                <a:gd name="connsiteY0" fmla="*/ 149776 h 1497762"/>
                <a:gd name="connsiteX1" fmla="*/ 149776 w 2995525"/>
                <a:gd name="connsiteY1" fmla="*/ 0 h 1497762"/>
                <a:gd name="connsiteX2" fmla="*/ 2845749 w 2995525"/>
                <a:gd name="connsiteY2" fmla="*/ 0 h 1497762"/>
                <a:gd name="connsiteX3" fmla="*/ 2995525 w 2995525"/>
                <a:gd name="connsiteY3" fmla="*/ 149776 h 1497762"/>
                <a:gd name="connsiteX4" fmla="*/ 2995525 w 2995525"/>
                <a:gd name="connsiteY4" fmla="*/ 1347986 h 1497762"/>
                <a:gd name="connsiteX5" fmla="*/ 2845749 w 2995525"/>
                <a:gd name="connsiteY5" fmla="*/ 1497762 h 1497762"/>
                <a:gd name="connsiteX6" fmla="*/ 149776 w 2995525"/>
                <a:gd name="connsiteY6" fmla="*/ 1497762 h 1497762"/>
                <a:gd name="connsiteX7" fmla="*/ 0 w 2995525"/>
                <a:gd name="connsiteY7" fmla="*/ 1347986 h 1497762"/>
                <a:gd name="connsiteX8" fmla="*/ 0 w 2995525"/>
                <a:gd name="connsiteY8" fmla="*/ 149776 h 1497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525" h="1497762">
                  <a:moveTo>
                    <a:pt x="0" y="149776"/>
                  </a:moveTo>
                  <a:cubicBezTo>
                    <a:pt x="0" y="67057"/>
                    <a:pt x="67057" y="0"/>
                    <a:pt x="149776" y="0"/>
                  </a:cubicBezTo>
                  <a:lnTo>
                    <a:pt x="2845749" y="0"/>
                  </a:lnTo>
                  <a:cubicBezTo>
                    <a:pt x="2928468" y="0"/>
                    <a:pt x="2995525" y="67057"/>
                    <a:pt x="2995525" y="149776"/>
                  </a:cubicBezTo>
                  <a:lnTo>
                    <a:pt x="2995525" y="1347986"/>
                  </a:lnTo>
                  <a:cubicBezTo>
                    <a:pt x="2995525" y="1430705"/>
                    <a:pt x="2928468" y="1497762"/>
                    <a:pt x="2845749" y="1497762"/>
                  </a:cubicBezTo>
                  <a:lnTo>
                    <a:pt x="149776" y="1497762"/>
                  </a:lnTo>
                  <a:cubicBezTo>
                    <a:pt x="67057" y="1497762"/>
                    <a:pt x="0" y="1430705"/>
                    <a:pt x="0" y="1347986"/>
                  </a:cubicBezTo>
                  <a:lnTo>
                    <a:pt x="0" y="149776"/>
                  </a:lnTo>
                  <a:close/>
                </a:path>
              </a:pathLst>
            </a:custGeom>
            <a:solidFill>
              <a:srgbClr val="EEC135"/>
            </a:solidFill>
            <a:ln>
              <a:noFill/>
            </a:ln>
            <a:effectLst/>
            <a:scene3d>
              <a:camera prst="orthographicFront">
                <a:rot lat="0" lon="0" rev="0"/>
              </a:camera>
              <a:lightRig rig="contrasting" dir="t">
                <a:rot lat="0" lon="0" rev="7800000"/>
              </a:lightRig>
            </a:scene3d>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algn="ctr" defTabSz="1644650">
                <a:lnSpc>
                  <a:spcPct val="90000"/>
                </a:lnSpc>
                <a:spcAft>
                  <a:spcPct val="35000"/>
                </a:spcAft>
              </a:pPr>
              <a:r>
                <a:rPr lang="zh-CN" altLang="en-US"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提供运输、清洁、修理等改变物品状况的服务</a:t>
              </a:r>
            </a:p>
          </p:txBody>
        </p:sp>
        <p:sp>
          <p:nvSpPr>
            <p:cNvPr id="53" name="圆角右箭头 4">
              <a:extLst>
                <a:ext uri="{FF2B5EF4-FFF2-40B4-BE49-F238E27FC236}">
                  <a16:creationId xmlns:a16="http://schemas.microsoft.com/office/drawing/2014/main" id="{A7A60BAD-B81C-4255-BADD-6F433A62AAFD}"/>
                </a:ext>
              </a:extLst>
            </p:cNvPr>
            <p:cNvSpPr/>
            <p:nvPr/>
          </p:nvSpPr>
          <p:spPr>
            <a:xfrm>
              <a:off x="2863911" y="2683701"/>
              <a:ext cx="1094308" cy="1243032"/>
            </a:xfrm>
            <a:prstGeom prst="bentArrow">
              <a:avLst>
                <a:gd name="adj1" fmla="val 11338"/>
                <a:gd name="adj2" fmla="val 21322"/>
                <a:gd name="adj3" fmla="val 25000"/>
                <a:gd name="adj4" fmla="val 21549"/>
              </a:avLst>
            </a:prstGeom>
            <a:solidFill>
              <a:srgbClr val="962B61"/>
            </a:solidFill>
            <a:ln>
              <a:noFill/>
            </a:ln>
            <a:effectLst/>
            <a:scene3d>
              <a:camera prst="orthographicFront">
                <a:rot lat="0" lon="0" rev="0"/>
              </a:camera>
              <a:lightRig rig="contrasting" dir="t">
                <a:rot lat="0" lon="0" rev="1500000"/>
              </a:lightRig>
            </a:scene3d>
            <a:sp3d prstMaterial="meta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algn="ctr" defTabSz="1644650">
                <a:lnSpc>
                  <a:spcPct val="90000"/>
                </a:lnSpc>
                <a:spcAft>
                  <a:spcPct val="35000"/>
                </a:spcAft>
              </a:pPr>
              <a:endParaRPr lang="zh-CN" altLang="en-US" sz="2400" b="1">
                <a:latin typeface="微软雅黑" panose="020B0503020204020204" pitchFamily="34" charset="-122"/>
                <a:ea typeface="微软雅黑" panose="020B0503020204020204" pitchFamily="34" charset="-122"/>
              </a:endParaRPr>
            </a:p>
          </p:txBody>
        </p:sp>
        <p:sp>
          <p:nvSpPr>
            <p:cNvPr id="54" name="任意多边形 5">
              <a:extLst>
                <a:ext uri="{FF2B5EF4-FFF2-40B4-BE49-F238E27FC236}">
                  <a16:creationId xmlns:a16="http://schemas.microsoft.com/office/drawing/2014/main" id="{1A1512E4-149D-4554-B82D-4D505865744D}"/>
                </a:ext>
              </a:extLst>
            </p:cNvPr>
            <p:cNvSpPr/>
            <p:nvPr/>
          </p:nvSpPr>
          <p:spPr>
            <a:xfrm>
              <a:off x="384049" y="3724576"/>
              <a:ext cx="4145686" cy="671989"/>
            </a:xfrm>
            <a:custGeom>
              <a:avLst/>
              <a:gdLst>
                <a:gd name="connsiteX0" fmla="*/ 0 w 2995525"/>
                <a:gd name="connsiteY0" fmla="*/ 149776 h 1497762"/>
                <a:gd name="connsiteX1" fmla="*/ 149776 w 2995525"/>
                <a:gd name="connsiteY1" fmla="*/ 0 h 1497762"/>
                <a:gd name="connsiteX2" fmla="*/ 2845749 w 2995525"/>
                <a:gd name="connsiteY2" fmla="*/ 0 h 1497762"/>
                <a:gd name="connsiteX3" fmla="*/ 2995525 w 2995525"/>
                <a:gd name="connsiteY3" fmla="*/ 149776 h 1497762"/>
                <a:gd name="connsiteX4" fmla="*/ 2995525 w 2995525"/>
                <a:gd name="connsiteY4" fmla="*/ 1347986 h 1497762"/>
                <a:gd name="connsiteX5" fmla="*/ 2845749 w 2995525"/>
                <a:gd name="connsiteY5" fmla="*/ 1497762 h 1497762"/>
                <a:gd name="connsiteX6" fmla="*/ 149776 w 2995525"/>
                <a:gd name="connsiteY6" fmla="*/ 1497762 h 1497762"/>
                <a:gd name="connsiteX7" fmla="*/ 0 w 2995525"/>
                <a:gd name="connsiteY7" fmla="*/ 1347986 h 1497762"/>
                <a:gd name="connsiteX8" fmla="*/ 0 w 2995525"/>
                <a:gd name="connsiteY8" fmla="*/ 149776 h 1497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525" h="1497762">
                  <a:moveTo>
                    <a:pt x="0" y="149776"/>
                  </a:moveTo>
                  <a:cubicBezTo>
                    <a:pt x="0" y="67057"/>
                    <a:pt x="67057" y="0"/>
                    <a:pt x="149776" y="0"/>
                  </a:cubicBezTo>
                  <a:lnTo>
                    <a:pt x="2845749" y="0"/>
                  </a:lnTo>
                  <a:cubicBezTo>
                    <a:pt x="2928468" y="0"/>
                    <a:pt x="2995525" y="67057"/>
                    <a:pt x="2995525" y="149776"/>
                  </a:cubicBezTo>
                  <a:lnTo>
                    <a:pt x="2995525" y="1347986"/>
                  </a:lnTo>
                  <a:cubicBezTo>
                    <a:pt x="2995525" y="1430705"/>
                    <a:pt x="2928468" y="1497762"/>
                    <a:pt x="2845749" y="1497762"/>
                  </a:cubicBezTo>
                  <a:lnTo>
                    <a:pt x="149776" y="1497762"/>
                  </a:lnTo>
                  <a:cubicBezTo>
                    <a:pt x="67057" y="1497762"/>
                    <a:pt x="0" y="1430705"/>
                    <a:pt x="0" y="1347986"/>
                  </a:cubicBezTo>
                  <a:lnTo>
                    <a:pt x="0" y="149776"/>
                  </a:lnTo>
                  <a:close/>
                </a:path>
              </a:pathLst>
            </a:custGeom>
            <a:solidFill>
              <a:srgbClr val="962B61"/>
            </a:solidFill>
            <a:ln>
              <a:noFill/>
            </a:ln>
            <a:effectLst/>
            <a:scene3d>
              <a:camera prst="orthographicFront">
                <a:rot lat="0" lon="0" rev="0"/>
              </a:camera>
              <a:lightRig rig="contrasting" dir="t">
                <a:rot lat="0" lon="0" rev="1500000"/>
              </a:lightRig>
            </a:scene3d>
            <a:sp3d prstMaterial="meta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lvl="0" algn="ctr" defTabSz="1644650">
                <a:lnSpc>
                  <a:spcPct val="90000"/>
                </a:lnSpc>
                <a:spcBef>
                  <a:spcPct val="0"/>
                </a:spcBef>
                <a:spcAft>
                  <a:spcPct val="35000"/>
                </a:spcAft>
              </a:pPr>
              <a:r>
                <a:rPr lang="zh-CN" altLang="en-US" sz="2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变化促成服务的三种形式</a:t>
              </a:r>
              <a:endParaRPr lang="zh-CN" altLang="en-US" sz="2800" b="1" kern="120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55" name="圆角右箭头 22">
              <a:extLst>
                <a:ext uri="{FF2B5EF4-FFF2-40B4-BE49-F238E27FC236}">
                  <a16:creationId xmlns:a16="http://schemas.microsoft.com/office/drawing/2014/main" id="{8BCE0B6C-88C0-493D-AF09-68EAE131BED5}"/>
                </a:ext>
              </a:extLst>
            </p:cNvPr>
            <p:cNvSpPr/>
            <p:nvPr/>
          </p:nvSpPr>
          <p:spPr>
            <a:xfrm>
              <a:off x="4600352" y="2248431"/>
              <a:ext cx="1978772" cy="529384"/>
            </a:xfrm>
            <a:prstGeom prst="bentArrow">
              <a:avLst/>
            </a:prstGeom>
            <a:solidFill>
              <a:srgbClr val="186E9D"/>
            </a:solidFill>
            <a:ln>
              <a:noFill/>
            </a:ln>
            <a:effectLst/>
            <a:scene3d>
              <a:camera prst="orthographicFront">
                <a:rot lat="0" lon="0" rev="0"/>
              </a:camera>
              <a:lightRig rig="contrasting" dir="t">
                <a:rot lat="0" lon="0" rev="1500000"/>
              </a:lightRig>
            </a:scene3d>
            <a:sp3d prstMaterial="meta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algn="ctr" defTabSz="1644650">
                <a:lnSpc>
                  <a:spcPct val="90000"/>
                </a:lnSpc>
                <a:spcAft>
                  <a:spcPct val="35000"/>
                </a:spcAft>
              </a:pPr>
              <a:endParaRPr lang="zh-CN" altLang="en-US" sz="2400" b="1">
                <a:latin typeface="微软雅黑" panose="020B0503020204020204" pitchFamily="34" charset="-122"/>
                <a:ea typeface="微软雅黑" panose="020B0503020204020204" pitchFamily="34" charset="-122"/>
              </a:endParaRPr>
            </a:p>
          </p:txBody>
        </p:sp>
        <p:sp>
          <p:nvSpPr>
            <p:cNvPr id="56" name="圆角右箭头 23">
              <a:extLst>
                <a:ext uri="{FF2B5EF4-FFF2-40B4-BE49-F238E27FC236}">
                  <a16:creationId xmlns:a16="http://schemas.microsoft.com/office/drawing/2014/main" id="{83DCB940-DCD2-44B9-AB55-582F20922B9C}"/>
                </a:ext>
              </a:extLst>
            </p:cNvPr>
            <p:cNvSpPr/>
            <p:nvPr/>
          </p:nvSpPr>
          <p:spPr>
            <a:xfrm flipV="1">
              <a:off x="4601296" y="3224574"/>
              <a:ext cx="1952143" cy="557736"/>
            </a:xfrm>
            <a:prstGeom prst="bentArrow">
              <a:avLst/>
            </a:prstGeom>
            <a:solidFill>
              <a:srgbClr val="186E9D"/>
            </a:solidFill>
            <a:ln>
              <a:noFill/>
            </a:ln>
            <a:effectLst/>
            <a:scene3d>
              <a:camera prst="orthographicFront">
                <a:rot lat="0" lon="0" rev="0"/>
              </a:camera>
              <a:lightRig rig="contrasting" dir="t">
                <a:rot lat="0" lon="0" rev="1500000"/>
              </a:lightRig>
            </a:scene3d>
            <a:sp3d prstMaterial="meta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algn="ctr" defTabSz="1644650">
                <a:lnSpc>
                  <a:spcPct val="90000"/>
                </a:lnSpc>
                <a:spcAft>
                  <a:spcPct val="35000"/>
                </a:spcAft>
              </a:pPr>
              <a:endParaRPr lang="zh-CN" altLang="en-US" sz="2400" b="1">
                <a:latin typeface="微软雅黑" panose="020B0503020204020204" pitchFamily="34" charset="-122"/>
                <a:ea typeface="微软雅黑" panose="020B0503020204020204" pitchFamily="34" charset="-122"/>
              </a:endParaRPr>
            </a:p>
          </p:txBody>
        </p:sp>
        <p:sp>
          <p:nvSpPr>
            <p:cNvPr id="57" name="任意多边形 7">
              <a:extLst>
                <a:ext uri="{FF2B5EF4-FFF2-40B4-BE49-F238E27FC236}">
                  <a16:creationId xmlns:a16="http://schemas.microsoft.com/office/drawing/2014/main" id="{8D6B23A4-3EBC-44CC-89CC-C07CF4F79FAF}"/>
                </a:ext>
              </a:extLst>
            </p:cNvPr>
            <p:cNvSpPr/>
            <p:nvPr/>
          </p:nvSpPr>
          <p:spPr>
            <a:xfrm>
              <a:off x="4153480" y="2678499"/>
              <a:ext cx="2230383" cy="569264"/>
            </a:xfrm>
            <a:custGeom>
              <a:avLst/>
              <a:gdLst>
                <a:gd name="connsiteX0" fmla="*/ 0 w 2995525"/>
                <a:gd name="connsiteY0" fmla="*/ 149776 h 1497762"/>
                <a:gd name="connsiteX1" fmla="*/ 149776 w 2995525"/>
                <a:gd name="connsiteY1" fmla="*/ 0 h 1497762"/>
                <a:gd name="connsiteX2" fmla="*/ 2845749 w 2995525"/>
                <a:gd name="connsiteY2" fmla="*/ 0 h 1497762"/>
                <a:gd name="connsiteX3" fmla="*/ 2995525 w 2995525"/>
                <a:gd name="connsiteY3" fmla="*/ 149776 h 1497762"/>
                <a:gd name="connsiteX4" fmla="*/ 2995525 w 2995525"/>
                <a:gd name="connsiteY4" fmla="*/ 1347986 h 1497762"/>
                <a:gd name="connsiteX5" fmla="*/ 2845749 w 2995525"/>
                <a:gd name="connsiteY5" fmla="*/ 1497762 h 1497762"/>
                <a:gd name="connsiteX6" fmla="*/ 149776 w 2995525"/>
                <a:gd name="connsiteY6" fmla="*/ 1497762 h 1497762"/>
                <a:gd name="connsiteX7" fmla="*/ 0 w 2995525"/>
                <a:gd name="connsiteY7" fmla="*/ 1347986 h 1497762"/>
                <a:gd name="connsiteX8" fmla="*/ 0 w 2995525"/>
                <a:gd name="connsiteY8" fmla="*/ 149776 h 1497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525" h="1497762">
                  <a:moveTo>
                    <a:pt x="0" y="149776"/>
                  </a:moveTo>
                  <a:cubicBezTo>
                    <a:pt x="0" y="67057"/>
                    <a:pt x="67057" y="0"/>
                    <a:pt x="149776" y="0"/>
                  </a:cubicBezTo>
                  <a:lnTo>
                    <a:pt x="2845749" y="0"/>
                  </a:lnTo>
                  <a:cubicBezTo>
                    <a:pt x="2928468" y="0"/>
                    <a:pt x="2995525" y="67057"/>
                    <a:pt x="2995525" y="149776"/>
                  </a:cubicBezTo>
                  <a:lnTo>
                    <a:pt x="2995525" y="1347986"/>
                  </a:lnTo>
                  <a:cubicBezTo>
                    <a:pt x="2995525" y="1430705"/>
                    <a:pt x="2928468" y="1497762"/>
                    <a:pt x="2845749" y="1497762"/>
                  </a:cubicBezTo>
                  <a:lnTo>
                    <a:pt x="149776" y="1497762"/>
                  </a:lnTo>
                  <a:cubicBezTo>
                    <a:pt x="67057" y="1497762"/>
                    <a:pt x="0" y="1430705"/>
                    <a:pt x="0" y="1347986"/>
                  </a:cubicBezTo>
                  <a:lnTo>
                    <a:pt x="0" y="149776"/>
                  </a:lnTo>
                  <a:close/>
                </a:path>
              </a:pathLst>
            </a:custGeom>
            <a:solidFill>
              <a:srgbClr val="186E9D"/>
            </a:solidFill>
            <a:ln>
              <a:noFill/>
            </a:ln>
            <a:effectLst/>
            <a:scene3d>
              <a:camera prst="orthographicFront">
                <a:rot lat="0" lon="0" rev="0"/>
              </a:camera>
              <a:lightRig rig="contrasting" dir="t">
                <a:rot lat="0" lon="0" rev="7800000"/>
              </a:lightRig>
            </a:scene3d>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lvl="0" algn="ctr" defTabSz="1644650">
                <a:lnSpc>
                  <a:spcPct val="90000"/>
                </a:lnSpc>
                <a:spcBef>
                  <a:spcPct val="0"/>
                </a:spcBef>
                <a:spcAft>
                  <a:spcPct val="35000"/>
                </a:spcAft>
              </a:pPr>
              <a:r>
                <a:rPr lang="zh-CN" altLang="en-US" sz="2400" b="1" dirty="0">
                  <a:latin typeface="微软雅黑" panose="020B0503020204020204" pitchFamily="34" charset="-122"/>
                  <a:ea typeface="微软雅黑" panose="020B0503020204020204" pitchFamily="34" charset="-122"/>
                </a:rPr>
                <a:t>以人为对象</a:t>
              </a:r>
              <a:endParaRPr lang="zh-CN" altLang="en-US" sz="2400" b="1" kern="1200" dirty="0">
                <a:latin typeface="微软雅黑" panose="020B0503020204020204" pitchFamily="34" charset="-122"/>
                <a:ea typeface="微软雅黑" panose="020B0503020204020204" pitchFamily="34" charset="-122"/>
              </a:endParaRPr>
            </a:p>
          </p:txBody>
        </p:sp>
        <p:sp>
          <p:nvSpPr>
            <p:cNvPr id="58" name="任意多边形 13">
              <a:extLst>
                <a:ext uri="{FF2B5EF4-FFF2-40B4-BE49-F238E27FC236}">
                  <a16:creationId xmlns:a16="http://schemas.microsoft.com/office/drawing/2014/main" id="{0BC51A12-5126-43CB-97B3-0165D1A4E047}"/>
                </a:ext>
              </a:extLst>
            </p:cNvPr>
            <p:cNvSpPr/>
            <p:nvPr/>
          </p:nvSpPr>
          <p:spPr>
            <a:xfrm>
              <a:off x="4153479" y="4873151"/>
              <a:ext cx="2230383" cy="690861"/>
            </a:xfrm>
            <a:custGeom>
              <a:avLst/>
              <a:gdLst>
                <a:gd name="connsiteX0" fmla="*/ 0 w 2995525"/>
                <a:gd name="connsiteY0" fmla="*/ 149776 h 1497762"/>
                <a:gd name="connsiteX1" fmla="*/ 149776 w 2995525"/>
                <a:gd name="connsiteY1" fmla="*/ 0 h 1497762"/>
                <a:gd name="connsiteX2" fmla="*/ 2845749 w 2995525"/>
                <a:gd name="connsiteY2" fmla="*/ 0 h 1497762"/>
                <a:gd name="connsiteX3" fmla="*/ 2995525 w 2995525"/>
                <a:gd name="connsiteY3" fmla="*/ 149776 h 1497762"/>
                <a:gd name="connsiteX4" fmla="*/ 2995525 w 2995525"/>
                <a:gd name="connsiteY4" fmla="*/ 1347986 h 1497762"/>
                <a:gd name="connsiteX5" fmla="*/ 2845749 w 2995525"/>
                <a:gd name="connsiteY5" fmla="*/ 1497762 h 1497762"/>
                <a:gd name="connsiteX6" fmla="*/ 149776 w 2995525"/>
                <a:gd name="connsiteY6" fmla="*/ 1497762 h 1497762"/>
                <a:gd name="connsiteX7" fmla="*/ 0 w 2995525"/>
                <a:gd name="connsiteY7" fmla="*/ 1347986 h 1497762"/>
                <a:gd name="connsiteX8" fmla="*/ 0 w 2995525"/>
                <a:gd name="connsiteY8" fmla="*/ 149776 h 1497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525" h="1497762">
                  <a:moveTo>
                    <a:pt x="0" y="149776"/>
                  </a:moveTo>
                  <a:cubicBezTo>
                    <a:pt x="0" y="67057"/>
                    <a:pt x="67057" y="0"/>
                    <a:pt x="149776" y="0"/>
                  </a:cubicBezTo>
                  <a:lnTo>
                    <a:pt x="2845749" y="0"/>
                  </a:lnTo>
                  <a:cubicBezTo>
                    <a:pt x="2928468" y="0"/>
                    <a:pt x="2995525" y="67057"/>
                    <a:pt x="2995525" y="149776"/>
                  </a:cubicBezTo>
                  <a:lnTo>
                    <a:pt x="2995525" y="1347986"/>
                  </a:lnTo>
                  <a:cubicBezTo>
                    <a:pt x="2995525" y="1430705"/>
                    <a:pt x="2928468" y="1497762"/>
                    <a:pt x="2845749" y="1497762"/>
                  </a:cubicBezTo>
                  <a:lnTo>
                    <a:pt x="149776" y="1497762"/>
                  </a:lnTo>
                  <a:cubicBezTo>
                    <a:pt x="67057" y="1497762"/>
                    <a:pt x="0" y="1430705"/>
                    <a:pt x="0" y="1347986"/>
                  </a:cubicBezTo>
                  <a:lnTo>
                    <a:pt x="0" y="149776"/>
                  </a:lnTo>
                  <a:close/>
                </a:path>
              </a:pathLst>
            </a:custGeom>
            <a:solidFill>
              <a:srgbClr val="186E9D"/>
            </a:solidFill>
            <a:ln>
              <a:noFill/>
            </a:ln>
            <a:effectLst/>
            <a:scene3d>
              <a:camera prst="orthographicFront">
                <a:rot lat="0" lon="0" rev="0"/>
              </a:camera>
              <a:lightRig rig="contrasting" dir="t">
                <a:rot lat="0" lon="0" rev="7800000"/>
              </a:lightRig>
            </a:scene3d>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algn="ctr" defTabSz="1644650">
                <a:lnSpc>
                  <a:spcPct val="90000"/>
                </a:lnSpc>
                <a:spcAft>
                  <a:spcPct val="35000"/>
                </a:spcAft>
              </a:pPr>
              <a:r>
                <a:rPr lang="zh-CN" altLang="en-US" sz="2400" b="1" dirty="0">
                  <a:latin typeface="微软雅黑" panose="020B0503020204020204" pitchFamily="34" charset="-122"/>
                  <a:ea typeface="微软雅黑" panose="020B0503020204020204" pitchFamily="34" charset="-122"/>
                </a:rPr>
                <a:t>以货物为对象</a:t>
              </a:r>
            </a:p>
          </p:txBody>
        </p:sp>
        <p:sp>
          <p:nvSpPr>
            <p:cNvPr id="59" name="圆角右箭头 4">
              <a:extLst>
                <a:ext uri="{FF2B5EF4-FFF2-40B4-BE49-F238E27FC236}">
                  <a16:creationId xmlns:a16="http://schemas.microsoft.com/office/drawing/2014/main" id="{15C5D9EE-9952-4F57-8F2F-587D4A8921A9}"/>
                </a:ext>
              </a:extLst>
            </p:cNvPr>
            <p:cNvSpPr/>
            <p:nvPr/>
          </p:nvSpPr>
          <p:spPr>
            <a:xfrm flipV="1">
              <a:off x="2846894" y="4325844"/>
              <a:ext cx="1111324" cy="1243032"/>
            </a:xfrm>
            <a:prstGeom prst="bentArrow">
              <a:avLst>
                <a:gd name="adj1" fmla="val 11338"/>
                <a:gd name="adj2" fmla="val 25000"/>
                <a:gd name="adj3" fmla="val 25000"/>
                <a:gd name="adj4" fmla="val 21549"/>
              </a:avLst>
            </a:prstGeom>
            <a:solidFill>
              <a:srgbClr val="962B61"/>
            </a:solidFill>
            <a:ln>
              <a:noFill/>
            </a:ln>
            <a:effectLst/>
            <a:scene3d>
              <a:camera prst="orthographicFront">
                <a:rot lat="0" lon="0" rev="0"/>
              </a:camera>
              <a:lightRig rig="contrasting" dir="t">
                <a:rot lat="0" lon="0" rev="1500000"/>
              </a:lightRig>
            </a:scene3d>
            <a:sp3d prstMaterial="meta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363" tIns="67363" rIns="67363" bIns="67363" numCol="1" spcCol="1270" anchor="ctr" anchorCtr="0">
              <a:noAutofit/>
            </a:bodyPr>
            <a:lstStyle/>
            <a:p>
              <a:pPr algn="ctr" defTabSz="1644650">
                <a:lnSpc>
                  <a:spcPct val="90000"/>
                </a:lnSpc>
                <a:spcAft>
                  <a:spcPct val="35000"/>
                </a:spcAft>
              </a:pPr>
              <a:endParaRPr lang="zh-CN" altLang="en-US" sz="2400" b="1"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758930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11</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3760966" cy="553998"/>
          </a:xfrm>
          <a:prstGeom prst="rect">
            <a:avLst/>
          </a:prstGeom>
        </p:spPr>
        <p:txBody>
          <a:bodyPr wrap="none">
            <a:spAutoFit/>
          </a:bodyPr>
          <a:lstStyle/>
          <a:p>
            <a:r>
              <a:rPr lang="zh-CN" altLang="en-US" sz="3000" b="1" dirty="0">
                <a:solidFill>
                  <a:schemeClr val="bg1"/>
                </a:solidFill>
              </a:rPr>
              <a:t> 二、生产核算的范围</a:t>
            </a:r>
          </a:p>
        </p:txBody>
      </p:sp>
      <p:pic>
        <p:nvPicPr>
          <p:cNvPr id="17" name="图片 16">
            <a:extLst>
              <a:ext uri="{FF2B5EF4-FFF2-40B4-BE49-F238E27FC236}">
                <a16:creationId xmlns:a16="http://schemas.microsoft.com/office/drawing/2014/main" id="{DF76D555-618C-416F-BAE0-1BDD35B32E3C}"/>
              </a:ext>
            </a:extLst>
          </p:cNvPr>
          <p:cNvPicPr>
            <a:picLocks noChangeAspect="1"/>
          </p:cNvPicPr>
          <p:nvPr/>
        </p:nvPicPr>
        <p:blipFill rotWithShape="1">
          <a:blip r:embed="rId3">
            <a:extLst>
              <a:ext uri="{28A0092B-C50C-407E-A947-70E740481C1C}">
                <a14:useLocalDpi xmlns:a14="http://schemas.microsoft.com/office/drawing/2010/main" val="0"/>
              </a:ext>
            </a:extLst>
          </a:blip>
          <a:srcRect b="17228"/>
          <a:stretch/>
        </p:blipFill>
        <p:spPr>
          <a:xfrm>
            <a:off x="724705" y="2145274"/>
            <a:ext cx="10362343" cy="4212879"/>
          </a:xfrm>
          <a:prstGeom prst="rect">
            <a:avLst/>
          </a:prstGeom>
        </p:spPr>
      </p:pic>
      <p:sp>
        <p:nvSpPr>
          <p:cNvPr id="19" name="对角圆角矩形 10">
            <a:extLst>
              <a:ext uri="{FF2B5EF4-FFF2-40B4-BE49-F238E27FC236}">
                <a16:creationId xmlns:a16="http://schemas.microsoft.com/office/drawing/2014/main" id="{9E2CE71D-33E1-496F-A5CC-1FBA29F6E109}"/>
              </a:ext>
            </a:extLst>
          </p:cNvPr>
          <p:cNvSpPr/>
          <p:nvPr/>
        </p:nvSpPr>
        <p:spPr>
          <a:xfrm>
            <a:off x="515937" y="1425274"/>
            <a:ext cx="8448179"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生产核算排除了非经济生产</a:t>
            </a:r>
          </a:p>
        </p:txBody>
      </p:sp>
      <p:grpSp>
        <p:nvGrpSpPr>
          <p:cNvPr id="20" name="组合 19">
            <a:extLst>
              <a:ext uri="{FF2B5EF4-FFF2-40B4-BE49-F238E27FC236}">
                <a16:creationId xmlns:a16="http://schemas.microsoft.com/office/drawing/2014/main" id="{88639C0A-D46E-47FA-8D5E-DC0F9639D9F4}"/>
              </a:ext>
            </a:extLst>
          </p:cNvPr>
          <p:cNvGrpSpPr/>
          <p:nvPr/>
        </p:nvGrpSpPr>
        <p:grpSpPr>
          <a:xfrm>
            <a:off x="9085322" y="1571651"/>
            <a:ext cx="2627252" cy="425300"/>
            <a:chOff x="3294863" y="1438089"/>
            <a:chExt cx="8532012" cy="425300"/>
          </a:xfrm>
        </p:grpSpPr>
        <p:sp>
          <p:nvSpPr>
            <p:cNvPr id="21" name="箭头: V 形 20">
              <a:extLst>
                <a:ext uri="{FF2B5EF4-FFF2-40B4-BE49-F238E27FC236}">
                  <a16:creationId xmlns:a16="http://schemas.microsoft.com/office/drawing/2014/main" id="{977BAFF2-6F3F-4794-8C08-76BD93463F20}"/>
                </a:ext>
              </a:extLst>
            </p:cNvPr>
            <p:cNvSpPr/>
            <p:nvPr/>
          </p:nvSpPr>
          <p:spPr>
            <a:xfrm>
              <a:off x="4445869" y="1438089"/>
              <a:ext cx="1278857"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22" name="直接连接符 21">
              <a:extLst>
                <a:ext uri="{FF2B5EF4-FFF2-40B4-BE49-F238E27FC236}">
                  <a16:creationId xmlns:a16="http://schemas.microsoft.com/office/drawing/2014/main" id="{B395A2FF-168A-41B0-859D-04A806B0B2C7}"/>
                </a:ext>
              </a:extLst>
            </p:cNvPr>
            <p:cNvCxnSpPr>
              <a:cxnSpLocks/>
            </p:cNvCxnSpPr>
            <p:nvPr/>
          </p:nvCxnSpPr>
          <p:spPr>
            <a:xfrm>
              <a:off x="6260214" y="1619061"/>
              <a:ext cx="5566661"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3" name="箭头: V 形 22">
              <a:extLst>
                <a:ext uri="{FF2B5EF4-FFF2-40B4-BE49-F238E27FC236}">
                  <a16:creationId xmlns:a16="http://schemas.microsoft.com/office/drawing/2014/main" id="{4DCE9B60-A9C5-4D8E-9DC4-460C18DB45A5}"/>
                </a:ext>
              </a:extLst>
            </p:cNvPr>
            <p:cNvSpPr/>
            <p:nvPr/>
          </p:nvSpPr>
          <p:spPr>
            <a:xfrm>
              <a:off x="3294863" y="1438089"/>
              <a:ext cx="1213930"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24" name="矩形 23">
            <a:extLst>
              <a:ext uri="{FF2B5EF4-FFF2-40B4-BE49-F238E27FC236}">
                <a16:creationId xmlns:a16="http://schemas.microsoft.com/office/drawing/2014/main" id="{6DBB1503-B8F8-4889-BDCD-4D814DF029C9}"/>
              </a:ext>
            </a:extLst>
          </p:cNvPr>
          <p:cNvSpPr/>
          <p:nvPr/>
        </p:nvSpPr>
        <p:spPr>
          <a:xfrm>
            <a:off x="1747598" y="2546042"/>
            <a:ext cx="8235275" cy="1907702"/>
          </a:xfrm>
          <a:prstGeom prst="rect">
            <a:avLst/>
          </a:prstGeom>
        </p:spPr>
        <p:txBody>
          <a:bodyPr wrap="square">
            <a:spAutoFit/>
          </a:bodyPr>
          <a:lstStyle/>
          <a:p>
            <a:pPr marL="342900" indent="-342900" algn="just">
              <a:lnSpc>
                <a:spcPct val="120000"/>
              </a:lnSpc>
              <a:buFont typeface="Wingdings" panose="05000000000000000000" pitchFamily="2" charset="2"/>
              <a:buChar char="Ø"/>
            </a:pPr>
            <a:r>
              <a:rPr lang="zh-CN" altLang="en-US" sz="2000" b="1" dirty="0">
                <a:solidFill>
                  <a:schemeClr val="bg1"/>
                </a:solidFill>
              </a:rPr>
              <a:t>国民经济统计中所定义的生产是指“经济生产”，它是指在生产者的控制和负责下，投入劳动力、资本、货物和服务，从事生产货物和服务的活动。</a:t>
            </a:r>
            <a:endParaRPr lang="en-US" altLang="zh-CN" sz="2000" b="1" dirty="0">
              <a:solidFill>
                <a:schemeClr val="bg1"/>
              </a:solidFill>
            </a:endParaRPr>
          </a:p>
          <a:p>
            <a:pPr marL="342900" indent="-342900" algn="just">
              <a:lnSpc>
                <a:spcPct val="120000"/>
              </a:lnSpc>
              <a:buFont typeface="Wingdings" panose="05000000000000000000" pitchFamily="2" charset="2"/>
              <a:buChar char="Ø"/>
            </a:pPr>
            <a:r>
              <a:rPr lang="zh-CN" altLang="en-US" sz="2000" b="1" dirty="0">
                <a:solidFill>
                  <a:schemeClr val="bg1"/>
                </a:solidFill>
              </a:rPr>
              <a:t>产品必须是在人类行为的作用下产生的，只有在人类的劳动、负责、控制及管理下形成的生产活动成果，才纳入生产核算的范围之内。</a:t>
            </a:r>
            <a:endParaRPr lang="en-US" altLang="zh-CN" sz="2000" b="1" dirty="0">
              <a:solidFill>
                <a:schemeClr val="bg1"/>
              </a:solidFill>
            </a:endParaRPr>
          </a:p>
        </p:txBody>
      </p:sp>
    </p:spTree>
    <p:extLst>
      <p:ext uri="{BB962C8B-B14F-4D97-AF65-F5344CB8AC3E}">
        <p14:creationId xmlns:p14="http://schemas.microsoft.com/office/powerpoint/2010/main" val="4202183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12</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3760966" cy="553998"/>
          </a:xfrm>
          <a:prstGeom prst="rect">
            <a:avLst/>
          </a:prstGeom>
        </p:spPr>
        <p:txBody>
          <a:bodyPr wrap="none">
            <a:spAutoFit/>
          </a:bodyPr>
          <a:lstStyle/>
          <a:p>
            <a:r>
              <a:rPr lang="zh-CN" altLang="en-US" sz="3000" b="1" dirty="0">
                <a:solidFill>
                  <a:schemeClr val="bg1"/>
                </a:solidFill>
              </a:rPr>
              <a:t> 二、生产核算的范围</a:t>
            </a:r>
          </a:p>
        </p:txBody>
      </p:sp>
      <p:pic>
        <p:nvPicPr>
          <p:cNvPr id="17" name="图片 16">
            <a:extLst>
              <a:ext uri="{FF2B5EF4-FFF2-40B4-BE49-F238E27FC236}">
                <a16:creationId xmlns:a16="http://schemas.microsoft.com/office/drawing/2014/main" id="{DF76D555-618C-416F-BAE0-1BDD35B32E3C}"/>
              </a:ext>
            </a:extLst>
          </p:cNvPr>
          <p:cNvPicPr>
            <a:picLocks noChangeAspect="1"/>
          </p:cNvPicPr>
          <p:nvPr/>
        </p:nvPicPr>
        <p:blipFill rotWithShape="1">
          <a:blip r:embed="rId3">
            <a:extLst>
              <a:ext uri="{28A0092B-C50C-407E-A947-70E740481C1C}">
                <a14:useLocalDpi xmlns:a14="http://schemas.microsoft.com/office/drawing/2010/main" val="0"/>
              </a:ext>
            </a:extLst>
          </a:blip>
          <a:srcRect b="17228"/>
          <a:stretch/>
        </p:blipFill>
        <p:spPr>
          <a:xfrm>
            <a:off x="724705" y="2145274"/>
            <a:ext cx="10362343" cy="4212879"/>
          </a:xfrm>
          <a:prstGeom prst="rect">
            <a:avLst/>
          </a:prstGeom>
        </p:spPr>
      </p:pic>
      <p:sp>
        <p:nvSpPr>
          <p:cNvPr id="19" name="对角圆角矩形 10">
            <a:extLst>
              <a:ext uri="{FF2B5EF4-FFF2-40B4-BE49-F238E27FC236}">
                <a16:creationId xmlns:a16="http://schemas.microsoft.com/office/drawing/2014/main" id="{9E2CE71D-33E1-496F-A5CC-1FBA29F6E109}"/>
              </a:ext>
            </a:extLst>
          </p:cNvPr>
          <p:cNvSpPr/>
          <p:nvPr/>
        </p:nvSpPr>
        <p:spPr>
          <a:xfrm>
            <a:off x="515937" y="1425274"/>
            <a:ext cx="8448179"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生产核算遵循全面客观的标准</a:t>
            </a:r>
          </a:p>
        </p:txBody>
      </p:sp>
      <p:grpSp>
        <p:nvGrpSpPr>
          <p:cNvPr id="20" name="组合 19">
            <a:extLst>
              <a:ext uri="{FF2B5EF4-FFF2-40B4-BE49-F238E27FC236}">
                <a16:creationId xmlns:a16="http://schemas.microsoft.com/office/drawing/2014/main" id="{88639C0A-D46E-47FA-8D5E-DC0F9639D9F4}"/>
              </a:ext>
            </a:extLst>
          </p:cNvPr>
          <p:cNvGrpSpPr/>
          <p:nvPr/>
        </p:nvGrpSpPr>
        <p:grpSpPr>
          <a:xfrm>
            <a:off x="9085322" y="1571651"/>
            <a:ext cx="2627252" cy="425300"/>
            <a:chOff x="3294863" y="1438089"/>
            <a:chExt cx="8532012" cy="425300"/>
          </a:xfrm>
        </p:grpSpPr>
        <p:sp>
          <p:nvSpPr>
            <p:cNvPr id="21" name="箭头: V 形 20">
              <a:extLst>
                <a:ext uri="{FF2B5EF4-FFF2-40B4-BE49-F238E27FC236}">
                  <a16:creationId xmlns:a16="http://schemas.microsoft.com/office/drawing/2014/main" id="{977BAFF2-6F3F-4794-8C08-76BD93463F20}"/>
                </a:ext>
              </a:extLst>
            </p:cNvPr>
            <p:cNvSpPr/>
            <p:nvPr/>
          </p:nvSpPr>
          <p:spPr>
            <a:xfrm>
              <a:off x="4445869" y="1438089"/>
              <a:ext cx="1278857"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22" name="直接连接符 21">
              <a:extLst>
                <a:ext uri="{FF2B5EF4-FFF2-40B4-BE49-F238E27FC236}">
                  <a16:creationId xmlns:a16="http://schemas.microsoft.com/office/drawing/2014/main" id="{B395A2FF-168A-41B0-859D-04A806B0B2C7}"/>
                </a:ext>
              </a:extLst>
            </p:cNvPr>
            <p:cNvCxnSpPr>
              <a:cxnSpLocks/>
            </p:cNvCxnSpPr>
            <p:nvPr/>
          </p:nvCxnSpPr>
          <p:spPr>
            <a:xfrm>
              <a:off x="6260214" y="1619061"/>
              <a:ext cx="5566661"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3" name="箭头: V 形 22">
              <a:extLst>
                <a:ext uri="{FF2B5EF4-FFF2-40B4-BE49-F238E27FC236}">
                  <a16:creationId xmlns:a16="http://schemas.microsoft.com/office/drawing/2014/main" id="{4DCE9B60-A9C5-4D8E-9DC4-460C18DB45A5}"/>
                </a:ext>
              </a:extLst>
            </p:cNvPr>
            <p:cNvSpPr/>
            <p:nvPr/>
          </p:nvSpPr>
          <p:spPr>
            <a:xfrm>
              <a:off x="3294863" y="1438089"/>
              <a:ext cx="1213930"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24" name="矩形 23">
            <a:extLst>
              <a:ext uri="{FF2B5EF4-FFF2-40B4-BE49-F238E27FC236}">
                <a16:creationId xmlns:a16="http://schemas.microsoft.com/office/drawing/2014/main" id="{6DBB1503-B8F8-4889-BDCD-4D814DF029C9}"/>
              </a:ext>
            </a:extLst>
          </p:cNvPr>
          <p:cNvSpPr/>
          <p:nvPr/>
        </p:nvSpPr>
        <p:spPr>
          <a:xfrm>
            <a:off x="1767918" y="2647642"/>
            <a:ext cx="8235275" cy="1538370"/>
          </a:xfrm>
          <a:prstGeom prst="rect">
            <a:avLst/>
          </a:prstGeom>
        </p:spPr>
        <p:txBody>
          <a:bodyPr wrap="square">
            <a:spAutoFit/>
          </a:bodyPr>
          <a:lstStyle/>
          <a:p>
            <a:pPr algn="just">
              <a:lnSpc>
                <a:spcPct val="120000"/>
              </a:lnSpc>
            </a:pPr>
            <a:r>
              <a:rPr lang="zh-CN" altLang="en-US" sz="2000" b="1" dirty="0">
                <a:solidFill>
                  <a:schemeClr val="bg1"/>
                </a:solidFill>
              </a:rPr>
              <a:t>判断一个活动是否在生产活动范围内，通常不以该生产活动是否公开或是否合法为标准，而是以该活动的客观存在性为标准，即只要这些货物和服务的生产过程是真实存在的，其产出是有实际市场需求的，这种经济流量就在生产核算的统计范围之内。</a:t>
            </a:r>
            <a:endParaRPr lang="en-US" altLang="zh-CN" sz="2000" b="1" dirty="0">
              <a:solidFill>
                <a:schemeClr val="bg1"/>
              </a:solidFill>
            </a:endParaRPr>
          </a:p>
        </p:txBody>
      </p:sp>
    </p:spTree>
    <p:extLst>
      <p:ext uri="{BB962C8B-B14F-4D97-AF65-F5344CB8AC3E}">
        <p14:creationId xmlns:p14="http://schemas.microsoft.com/office/powerpoint/2010/main" val="3389215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13</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3760966" cy="553998"/>
          </a:xfrm>
          <a:prstGeom prst="rect">
            <a:avLst/>
          </a:prstGeom>
        </p:spPr>
        <p:txBody>
          <a:bodyPr wrap="none">
            <a:spAutoFit/>
          </a:bodyPr>
          <a:lstStyle/>
          <a:p>
            <a:r>
              <a:rPr lang="zh-CN" altLang="en-US" sz="3000" b="1" dirty="0">
                <a:solidFill>
                  <a:schemeClr val="bg1"/>
                </a:solidFill>
              </a:rPr>
              <a:t> 二、生产核算的范围</a:t>
            </a:r>
          </a:p>
        </p:txBody>
      </p:sp>
      <p:grpSp>
        <p:nvGrpSpPr>
          <p:cNvPr id="15" name="组合 14">
            <a:extLst>
              <a:ext uri="{FF2B5EF4-FFF2-40B4-BE49-F238E27FC236}">
                <a16:creationId xmlns:a16="http://schemas.microsoft.com/office/drawing/2014/main" id="{623076CD-F738-44AD-B81D-59CEFBFC1CBB}"/>
              </a:ext>
            </a:extLst>
          </p:cNvPr>
          <p:cNvGrpSpPr/>
          <p:nvPr/>
        </p:nvGrpSpPr>
        <p:grpSpPr>
          <a:xfrm>
            <a:off x="6496049" y="1847015"/>
            <a:ext cx="4533901" cy="3808536"/>
            <a:chOff x="6496049" y="2332790"/>
            <a:chExt cx="4533901" cy="3808536"/>
          </a:xfrm>
        </p:grpSpPr>
        <p:sp>
          <p:nvSpPr>
            <p:cNvPr id="16" name="矩形 15">
              <a:extLst>
                <a:ext uri="{FF2B5EF4-FFF2-40B4-BE49-F238E27FC236}">
                  <a16:creationId xmlns:a16="http://schemas.microsoft.com/office/drawing/2014/main" id="{C4812CB5-6CA9-4EEF-AC42-DB7350E3681A}"/>
                </a:ext>
              </a:extLst>
            </p:cNvPr>
            <p:cNvSpPr/>
            <p:nvPr/>
          </p:nvSpPr>
          <p:spPr>
            <a:xfrm>
              <a:off x="6496049" y="2896569"/>
              <a:ext cx="4533900" cy="3244757"/>
            </a:xfrm>
            <a:prstGeom prst="rect">
              <a:avLst/>
            </a:pr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4B6FC44A-0EEC-4AAA-B1B5-232D9C11FDB6}"/>
                </a:ext>
              </a:extLst>
            </p:cNvPr>
            <p:cNvSpPr/>
            <p:nvPr/>
          </p:nvSpPr>
          <p:spPr>
            <a:xfrm>
              <a:off x="6496050" y="2332790"/>
              <a:ext cx="4533900" cy="540000"/>
            </a:xfrm>
            <a:prstGeom prst="rect">
              <a:avLst/>
            </a:prstGeom>
            <a:solidFill>
              <a:srgbClr val="8FC33A">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id="{E5DEF62F-0920-4074-9B88-75B0F542EC0C}"/>
              </a:ext>
            </a:extLst>
          </p:cNvPr>
          <p:cNvSpPr/>
          <p:nvPr/>
        </p:nvSpPr>
        <p:spPr>
          <a:xfrm>
            <a:off x="11386614" y="1847015"/>
            <a:ext cx="146586" cy="3808536"/>
          </a:xfrm>
          <a:prstGeom prst="rect">
            <a:avLst/>
          </a:prstGeom>
          <a:solidFill>
            <a:srgbClr val="94C93D">
              <a:alpha val="40000"/>
            </a:srgbClr>
          </a:solidFill>
          <a:ln>
            <a:noFill/>
          </a:ln>
          <a:effectLst/>
          <a:scene3d>
            <a:camera prst="orthographicFront">
              <a:rot lat="0" lon="0" rev="0"/>
            </a:camera>
            <a:lightRig rig="balanced" dir="t">
              <a:rot lat="0" lon="0" rev="8700000"/>
            </a:lightRig>
          </a:scene3d>
          <a:sp3d/>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sp>
      <p:sp>
        <p:nvSpPr>
          <p:cNvPr id="26" name="图文框 25">
            <a:extLst>
              <a:ext uri="{FF2B5EF4-FFF2-40B4-BE49-F238E27FC236}">
                <a16:creationId xmlns:a16="http://schemas.microsoft.com/office/drawing/2014/main" id="{C993A08E-0160-46F1-B46B-ECF3EC9FAF83}"/>
              </a:ext>
            </a:extLst>
          </p:cNvPr>
          <p:cNvSpPr/>
          <p:nvPr/>
        </p:nvSpPr>
        <p:spPr>
          <a:xfrm>
            <a:off x="515938" y="1847015"/>
            <a:ext cx="5652564" cy="3808536"/>
          </a:xfrm>
          <a:prstGeom prst="frame">
            <a:avLst>
              <a:gd name="adj1" fmla="val 5450"/>
            </a:avLst>
          </a:prstGeom>
          <a:solidFill>
            <a:srgbClr val="94C93D">
              <a:alpha val="40000"/>
            </a:srgbClr>
          </a:solidFill>
          <a:ln>
            <a:noFill/>
          </a:ln>
          <a:effectLst>
            <a:outerShdw blurRad="44450" dist="27940" dir="5400000" algn="ctr">
              <a:srgbClr val="000000">
                <a:alpha val="32000"/>
              </a:srgbClr>
            </a:outerShdw>
          </a:effectLst>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txBody>
          <a:bodyPr/>
          <a:lstStyle/>
          <a:p>
            <a:endParaRPr lang="zh-CN" altLang="en-US" dirty="0"/>
          </a:p>
        </p:txBody>
      </p:sp>
      <p:sp>
        <p:nvSpPr>
          <p:cNvPr id="27" name="矩形 26">
            <a:extLst>
              <a:ext uri="{FF2B5EF4-FFF2-40B4-BE49-F238E27FC236}">
                <a16:creationId xmlns:a16="http://schemas.microsoft.com/office/drawing/2014/main" id="{C5BEF11F-8A24-42B2-8C1E-FE0C6F598F73}"/>
              </a:ext>
            </a:extLst>
          </p:cNvPr>
          <p:cNvSpPr/>
          <p:nvPr/>
        </p:nvSpPr>
        <p:spPr>
          <a:xfrm>
            <a:off x="6616700" y="1870794"/>
            <a:ext cx="1582920" cy="492443"/>
          </a:xfrm>
          <a:prstGeom prst="rect">
            <a:avLst/>
          </a:prstGeom>
        </p:spPr>
        <p:txBody>
          <a:bodyPr wrap="square">
            <a:spAutoFit/>
          </a:bodyPr>
          <a:lstStyle/>
          <a:p>
            <a:r>
              <a:rPr lang="zh-CN" altLang="en-US" sz="2600" b="1" dirty="0">
                <a:solidFill>
                  <a:schemeClr val="bg1"/>
                </a:solidFill>
                <a:effectLst>
                  <a:outerShdw blurRad="38100" dist="38100" dir="2700000" algn="tl">
                    <a:srgbClr val="000000">
                      <a:alpha val="43137"/>
                    </a:srgbClr>
                  </a:outerShdw>
                </a:effectLst>
              </a:rPr>
              <a:t>非法生产</a:t>
            </a:r>
          </a:p>
        </p:txBody>
      </p:sp>
      <p:sp>
        <p:nvSpPr>
          <p:cNvPr id="28" name="矩形 27">
            <a:extLst>
              <a:ext uri="{FF2B5EF4-FFF2-40B4-BE49-F238E27FC236}">
                <a16:creationId xmlns:a16="http://schemas.microsoft.com/office/drawing/2014/main" id="{77FFFACE-C182-4FFA-9BEE-6D479BB9B203}"/>
              </a:ext>
            </a:extLst>
          </p:cNvPr>
          <p:cNvSpPr/>
          <p:nvPr/>
        </p:nvSpPr>
        <p:spPr>
          <a:xfrm>
            <a:off x="6496049" y="2877492"/>
            <a:ext cx="4533899" cy="1961563"/>
          </a:xfrm>
          <a:prstGeom prst="rect">
            <a:avLst/>
          </a:prstGeom>
        </p:spPr>
        <p:txBody>
          <a:bodyPr wrap="square">
            <a:spAutoFit/>
          </a:bodyPr>
          <a:lstStyle/>
          <a:p>
            <a:pPr algn="just">
              <a:lnSpc>
                <a:spcPct val="150000"/>
              </a:lnSpc>
              <a:spcBef>
                <a:spcPts val="600"/>
              </a:spcBef>
            </a:pPr>
            <a:r>
              <a:rPr lang="en-US" altLang="zh-CN" sz="2000" b="1" dirty="0"/>
              <a:t>1.</a:t>
            </a:r>
            <a:r>
              <a:rPr lang="zh-CN" altLang="en-US" sz="2000" b="1" dirty="0"/>
              <a:t>法律禁止销售、流通或持有的货物和服务的生产</a:t>
            </a:r>
            <a:endParaRPr lang="en-US" altLang="zh-CN" sz="2400" dirty="0"/>
          </a:p>
          <a:p>
            <a:pPr algn="just">
              <a:lnSpc>
                <a:spcPct val="150000"/>
              </a:lnSpc>
              <a:spcBef>
                <a:spcPts val="600"/>
              </a:spcBef>
            </a:pPr>
            <a:r>
              <a:rPr lang="en-US" altLang="zh-CN" sz="2000" b="1" dirty="0"/>
              <a:t>2.</a:t>
            </a:r>
            <a:r>
              <a:rPr lang="zh-CN" altLang="en-US" sz="2000" b="1" dirty="0"/>
              <a:t>生产活动通常是合法的，但由于生产者未经许可而成为非法活动</a:t>
            </a:r>
            <a:endParaRPr lang="zh-CN" altLang="en-US" sz="2000" dirty="0"/>
          </a:p>
        </p:txBody>
      </p:sp>
      <p:pic>
        <p:nvPicPr>
          <p:cNvPr id="29" name="图片 28">
            <a:extLst>
              <a:ext uri="{FF2B5EF4-FFF2-40B4-BE49-F238E27FC236}">
                <a16:creationId xmlns:a16="http://schemas.microsoft.com/office/drawing/2014/main" id="{23A793B0-2409-4AA6-9B02-E2914F5FCA29}"/>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0340" r="4627" b="12450"/>
          <a:stretch/>
        </p:blipFill>
        <p:spPr>
          <a:xfrm>
            <a:off x="1262815" y="2310180"/>
            <a:ext cx="4407108" cy="2882205"/>
          </a:xfrm>
          <a:prstGeom prst="rect">
            <a:avLst/>
          </a:prstGeom>
        </p:spPr>
      </p:pic>
    </p:spTree>
    <p:extLst>
      <p:ext uri="{BB962C8B-B14F-4D97-AF65-F5344CB8AC3E}">
        <p14:creationId xmlns:p14="http://schemas.microsoft.com/office/powerpoint/2010/main" val="2956382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14</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3760966" cy="553998"/>
          </a:xfrm>
          <a:prstGeom prst="rect">
            <a:avLst/>
          </a:prstGeom>
        </p:spPr>
        <p:txBody>
          <a:bodyPr wrap="none">
            <a:spAutoFit/>
          </a:bodyPr>
          <a:lstStyle/>
          <a:p>
            <a:r>
              <a:rPr lang="zh-CN" altLang="en-US" sz="3000" b="1" dirty="0">
                <a:solidFill>
                  <a:schemeClr val="bg1"/>
                </a:solidFill>
              </a:rPr>
              <a:t> 二、生产核算的范围</a:t>
            </a:r>
          </a:p>
        </p:txBody>
      </p:sp>
      <p:sp>
        <p:nvSpPr>
          <p:cNvPr id="17" name="对角圆角矩形 10">
            <a:extLst>
              <a:ext uri="{FF2B5EF4-FFF2-40B4-BE49-F238E27FC236}">
                <a16:creationId xmlns:a16="http://schemas.microsoft.com/office/drawing/2014/main" id="{0F22EE4F-BBFE-40D4-9069-917A4D46BC60}"/>
              </a:ext>
            </a:extLst>
          </p:cNvPr>
          <p:cNvSpPr/>
          <p:nvPr/>
        </p:nvSpPr>
        <p:spPr>
          <a:xfrm>
            <a:off x="515938" y="1425274"/>
            <a:ext cx="3488030"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为什么要隐蔽生产？</a:t>
            </a:r>
          </a:p>
        </p:txBody>
      </p:sp>
      <p:grpSp>
        <p:nvGrpSpPr>
          <p:cNvPr id="19" name="组合 18">
            <a:extLst>
              <a:ext uri="{FF2B5EF4-FFF2-40B4-BE49-F238E27FC236}">
                <a16:creationId xmlns:a16="http://schemas.microsoft.com/office/drawing/2014/main" id="{C27292EE-E1D2-4559-BB41-E09C2BB2572B}"/>
              </a:ext>
            </a:extLst>
          </p:cNvPr>
          <p:cNvGrpSpPr/>
          <p:nvPr/>
        </p:nvGrpSpPr>
        <p:grpSpPr>
          <a:xfrm>
            <a:off x="4267200" y="1571651"/>
            <a:ext cx="7445375" cy="425300"/>
            <a:chOff x="4118268" y="1438089"/>
            <a:chExt cx="7708607" cy="425300"/>
          </a:xfrm>
        </p:grpSpPr>
        <p:sp>
          <p:nvSpPr>
            <p:cNvPr id="20" name="箭头: V 形 19">
              <a:extLst>
                <a:ext uri="{FF2B5EF4-FFF2-40B4-BE49-F238E27FC236}">
                  <a16:creationId xmlns:a16="http://schemas.microsoft.com/office/drawing/2014/main" id="{2830BBDC-2E7C-4252-AD0B-2F4171930F31}"/>
                </a:ext>
              </a:extLst>
            </p:cNvPr>
            <p:cNvSpPr/>
            <p:nvPr/>
          </p:nvSpPr>
          <p:spPr>
            <a:xfrm>
              <a:off x="4445873"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22" name="直接连接符 21">
              <a:extLst>
                <a:ext uri="{FF2B5EF4-FFF2-40B4-BE49-F238E27FC236}">
                  <a16:creationId xmlns:a16="http://schemas.microsoft.com/office/drawing/2014/main" id="{E5E0AE95-F9B4-4222-8777-5ADE70C967AF}"/>
                </a:ext>
              </a:extLst>
            </p:cNvPr>
            <p:cNvCxnSpPr>
              <a:cxnSpLocks/>
            </p:cNvCxnSpPr>
            <p:nvPr/>
          </p:nvCxnSpPr>
          <p:spPr>
            <a:xfrm>
              <a:off x="5075516" y="1639381"/>
              <a:ext cx="6751359"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3" name="箭头: V 形 22">
              <a:extLst>
                <a:ext uri="{FF2B5EF4-FFF2-40B4-BE49-F238E27FC236}">
                  <a16:creationId xmlns:a16="http://schemas.microsoft.com/office/drawing/2014/main" id="{50E75E9D-F3BD-4D20-9657-D11991B663A7}"/>
                </a:ext>
              </a:extLst>
            </p:cNvPr>
            <p:cNvSpPr/>
            <p:nvPr/>
          </p:nvSpPr>
          <p:spPr>
            <a:xfrm>
              <a:off x="4118268"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7" name="图示 6">
            <a:extLst>
              <a:ext uri="{FF2B5EF4-FFF2-40B4-BE49-F238E27FC236}">
                <a16:creationId xmlns:a16="http://schemas.microsoft.com/office/drawing/2014/main" id="{FDDE367E-69D8-42E9-9160-95C06CF2F68A}"/>
              </a:ext>
            </a:extLst>
          </p:cNvPr>
          <p:cNvGraphicFramePr/>
          <p:nvPr>
            <p:extLst>
              <p:ext uri="{D42A27DB-BD31-4B8C-83A1-F6EECF244321}">
                <p14:modId xmlns:p14="http://schemas.microsoft.com/office/powerpoint/2010/main" val="1453763574"/>
              </p:ext>
            </p:extLst>
          </p:nvPr>
        </p:nvGraphicFramePr>
        <p:xfrm>
          <a:off x="515938" y="2255533"/>
          <a:ext cx="11196636" cy="40944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2970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15</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3760966" cy="553998"/>
          </a:xfrm>
          <a:prstGeom prst="rect">
            <a:avLst/>
          </a:prstGeom>
        </p:spPr>
        <p:txBody>
          <a:bodyPr wrap="none">
            <a:spAutoFit/>
          </a:bodyPr>
          <a:lstStyle/>
          <a:p>
            <a:r>
              <a:rPr lang="zh-CN" altLang="en-US" sz="3000" b="1" dirty="0">
                <a:solidFill>
                  <a:schemeClr val="bg1"/>
                </a:solidFill>
              </a:rPr>
              <a:t> 二、生产核算的范围</a:t>
            </a:r>
          </a:p>
        </p:txBody>
      </p:sp>
      <p:pic>
        <p:nvPicPr>
          <p:cNvPr id="17" name="图片 16">
            <a:extLst>
              <a:ext uri="{FF2B5EF4-FFF2-40B4-BE49-F238E27FC236}">
                <a16:creationId xmlns:a16="http://schemas.microsoft.com/office/drawing/2014/main" id="{DF76D555-618C-416F-BAE0-1BDD35B32E3C}"/>
              </a:ext>
            </a:extLst>
          </p:cNvPr>
          <p:cNvPicPr>
            <a:picLocks noChangeAspect="1"/>
          </p:cNvPicPr>
          <p:nvPr/>
        </p:nvPicPr>
        <p:blipFill rotWithShape="1">
          <a:blip r:embed="rId3">
            <a:extLst>
              <a:ext uri="{28A0092B-C50C-407E-A947-70E740481C1C}">
                <a14:useLocalDpi xmlns:a14="http://schemas.microsoft.com/office/drawing/2010/main" val="0"/>
              </a:ext>
            </a:extLst>
          </a:blip>
          <a:srcRect b="17228"/>
          <a:stretch/>
        </p:blipFill>
        <p:spPr>
          <a:xfrm>
            <a:off x="724705" y="2145274"/>
            <a:ext cx="10362343" cy="4212879"/>
          </a:xfrm>
          <a:prstGeom prst="rect">
            <a:avLst/>
          </a:prstGeom>
        </p:spPr>
      </p:pic>
      <p:sp>
        <p:nvSpPr>
          <p:cNvPr id="19" name="对角圆角矩形 10">
            <a:extLst>
              <a:ext uri="{FF2B5EF4-FFF2-40B4-BE49-F238E27FC236}">
                <a16:creationId xmlns:a16="http://schemas.microsoft.com/office/drawing/2014/main" id="{9E2CE71D-33E1-496F-A5CC-1FBA29F6E109}"/>
              </a:ext>
            </a:extLst>
          </p:cNvPr>
          <p:cNvSpPr/>
          <p:nvPr/>
        </p:nvSpPr>
        <p:spPr>
          <a:xfrm>
            <a:off x="515937" y="1425274"/>
            <a:ext cx="8448179"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不是所有的经济生产均被核算</a:t>
            </a:r>
          </a:p>
        </p:txBody>
      </p:sp>
      <p:grpSp>
        <p:nvGrpSpPr>
          <p:cNvPr id="20" name="组合 19">
            <a:extLst>
              <a:ext uri="{FF2B5EF4-FFF2-40B4-BE49-F238E27FC236}">
                <a16:creationId xmlns:a16="http://schemas.microsoft.com/office/drawing/2014/main" id="{88639C0A-D46E-47FA-8D5E-DC0F9639D9F4}"/>
              </a:ext>
            </a:extLst>
          </p:cNvPr>
          <p:cNvGrpSpPr/>
          <p:nvPr/>
        </p:nvGrpSpPr>
        <p:grpSpPr>
          <a:xfrm>
            <a:off x="9085322" y="1571651"/>
            <a:ext cx="2627252" cy="425300"/>
            <a:chOff x="3294863" y="1438089"/>
            <a:chExt cx="8532012" cy="425300"/>
          </a:xfrm>
        </p:grpSpPr>
        <p:sp>
          <p:nvSpPr>
            <p:cNvPr id="21" name="箭头: V 形 20">
              <a:extLst>
                <a:ext uri="{FF2B5EF4-FFF2-40B4-BE49-F238E27FC236}">
                  <a16:creationId xmlns:a16="http://schemas.microsoft.com/office/drawing/2014/main" id="{977BAFF2-6F3F-4794-8C08-76BD93463F20}"/>
                </a:ext>
              </a:extLst>
            </p:cNvPr>
            <p:cNvSpPr/>
            <p:nvPr/>
          </p:nvSpPr>
          <p:spPr>
            <a:xfrm>
              <a:off x="4445869" y="1438089"/>
              <a:ext cx="1278857"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22" name="直接连接符 21">
              <a:extLst>
                <a:ext uri="{FF2B5EF4-FFF2-40B4-BE49-F238E27FC236}">
                  <a16:creationId xmlns:a16="http://schemas.microsoft.com/office/drawing/2014/main" id="{B395A2FF-168A-41B0-859D-04A806B0B2C7}"/>
                </a:ext>
              </a:extLst>
            </p:cNvPr>
            <p:cNvCxnSpPr>
              <a:cxnSpLocks/>
            </p:cNvCxnSpPr>
            <p:nvPr/>
          </p:nvCxnSpPr>
          <p:spPr>
            <a:xfrm>
              <a:off x="6260214" y="1619061"/>
              <a:ext cx="5566661"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3" name="箭头: V 形 22">
              <a:extLst>
                <a:ext uri="{FF2B5EF4-FFF2-40B4-BE49-F238E27FC236}">
                  <a16:creationId xmlns:a16="http://schemas.microsoft.com/office/drawing/2014/main" id="{4DCE9B60-A9C5-4D8E-9DC4-460C18DB45A5}"/>
                </a:ext>
              </a:extLst>
            </p:cNvPr>
            <p:cNvSpPr/>
            <p:nvPr/>
          </p:nvSpPr>
          <p:spPr>
            <a:xfrm>
              <a:off x="3294863" y="1438089"/>
              <a:ext cx="1213930"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24" name="矩形 23">
            <a:extLst>
              <a:ext uri="{FF2B5EF4-FFF2-40B4-BE49-F238E27FC236}">
                <a16:creationId xmlns:a16="http://schemas.microsoft.com/office/drawing/2014/main" id="{6DBB1503-B8F8-4889-BDCD-4D814DF029C9}"/>
              </a:ext>
            </a:extLst>
          </p:cNvPr>
          <p:cNvSpPr/>
          <p:nvPr/>
        </p:nvSpPr>
        <p:spPr>
          <a:xfrm>
            <a:off x="1767918" y="2627322"/>
            <a:ext cx="8235275" cy="2456057"/>
          </a:xfrm>
          <a:prstGeom prst="rect">
            <a:avLst/>
          </a:prstGeom>
        </p:spPr>
        <p:txBody>
          <a:bodyPr wrap="square">
            <a:spAutoFit/>
          </a:bodyPr>
          <a:lstStyle/>
          <a:p>
            <a:pPr algn="just">
              <a:lnSpc>
                <a:spcPct val="120000"/>
              </a:lnSpc>
            </a:pPr>
            <a:r>
              <a:rPr lang="zh-CN" altLang="en-US" b="1" dirty="0">
                <a:solidFill>
                  <a:schemeClr val="bg1"/>
                </a:solidFill>
              </a:rPr>
              <a:t>“通常不在市场上进行交换的在家庭中生产的服务（如家庭主妇的家务劳动）”被排除在生产核算的统计范围之外，主要基于这样的考虑：这些活动是与市场相对分离和互不依赖的，它们的市场性最弱，其他市场产品与其缺乏替代性或互补性。不对之进行统计， 不会影响其他市场产品；另外一个原因是</a:t>
            </a:r>
            <a:r>
              <a:rPr lang="zh-CN" altLang="en-US" sz="2000" b="1" dirty="0">
                <a:solidFill>
                  <a:schemeClr val="bg1"/>
                </a:solidFill>
              </a:rPr>
              <a:t>这些</a:t>
            </a:r>
            <a:r>
              <a:rPr lang="zh-CN" altLang="en-US" b="1" dirty="0">
                <a:solidFill>
                  <a:schemeClr val="bg1"/>
                </a:solidFill>
              </a:rPr>
              <a:t>活动几乎无法做出相应的有经济意义的市场估价；从劳动力与就业统计来看，这样的排除也是必要的，即如果把这类行为计入生产核算的统计范围，就承认了其生产的性质，而这样就不再存在失业现象及失业人口（因为这时家务劳动也是一种工作）</a:t>
            </a:r>
            <a:endParaRPr lang="en-US" altLang="zh-CN" b="1" dirty="0">
              <a:solidFill>
                <a:schemeClr val="bg1"/>
              </a:solidFill>
            </a:endParaRPr>
          </a:p>
        </p:txBody>
      </p:sp>
    </p:spTree>
    <p:extLst>
      <p:ext uri="{BB962C8B-B14F-4D97-AF65-F5344CB8AC3E}">
        <p14:creationId xmlns:p14="http://schemas.microsoft.com/office/powerpoint/2010/main" val="1165031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16</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3760966" cy="553998"/>
          </a:xfrm>
          <a:prstGeom prst="rect">
            <a:avLst/>
          </a:prstGeom>
        </p:spPr>
        <p:txBody>
          <a:bodyPr wrap="none">
            <a:spAutoFit/>
          </a:bodyPr>
          <a:lstStyle/>
          <a:p>
            <a:r>
              <a:rPr lang="zh-CN" altLang="en-US" sz="3000" b="1" dirty="0">
                <a:solidFill>
                  <a:schemeClr val="bg1"/>
                </a:solidFill>
              </a:rPr>
              <a:t> 二、生产核算的范围</a:t>
            </a:r>
          </a:p>
        </p:txBody>
      </p:sp>
      <p:sp>
        <p:nvSpPr>
          <p:cNvPr id="15" name="圆角矩形 21">
            <a:extLst>
              <a:ext uri="{FF2B5EF4-FFF2-40B4-BE49-F238E27FC236}">
                <a16:creationId xmlns:a16="http://schemas.microsoft.com/office/drawing/2014/main" id="{9633C7D9-6C77-4228-B353-08064622988A}"/>
              </a:ext>
            </a:extLst>
          </p:cNvPr>
          <p:cNvSpPr/>
          <p:nvPr/>
        </p:nvSpPr>
        <p:spPr>
          <a:xfrm>
            <a:off x="4296349" y="1288859"/>
            <a:ext cx="3599301" cy="818040"/>
          </a:xfrm>
          <a:prstGeom prst="roundRect">
            <a:avLst>
              <a:gd name="adj" fmla="val 9584"/>
            </a:avLst>
          </a:prstGeom>
          <a:solidFill>
            <a:srgbClr val="5EC6D3"/>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生产核算的范围</a:t>
            </a:r>
          </a:p>
        </p:txBody>
      </p:sp>
      <p:graphicFrame>
        <p:nvGraphicFramePr>
          <p:cNvPr id="8" name="图示 7">
            <a:extLst>
              <a:ext uri="{FF2B5EF4-FFF2-40B4-BE49-F238E27FC236}">
                <a16:creationId xmlns:a16="http://schemas.microsoft.com/office/drawing/2014/main" id="{63AD9F79-8461-4385-906C-B9161009B98D}"/>
              </a:ext>
            </a:extLst>
          </p:cNvPr>
          <p:cNvGraphicFramePr/>
          <p:nvPr>
            <p:extLst>
              <p:ext uri="{D42A27DB-BD31-4B8C-83A1-F6EECF244321}">
                <p14:modId xmlns:p14="http://schemas.microsoft.com/office/powerpoint/2010/main" val="3482941944"/>
              </p:ext>
            </p:extLst>
          </p:nvPr>
        </p:nvGraphicFramePr>
        <p:xfrm>
          <a:off x="515938" y="2915920"/>
          <a:ext cx="11007770" cy="29362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0" name="Freeform 9">
            <a:extLst>
              <a:ext uri="{FF2B5EF4-FFF2-40B4-BE49-F238E27FC236}">
                <a16:creationId xmlns:a16="http://schemas.microsoft.com/office/drawing/2014/main" id="{1FFABE5F-E2C7-4E05-B167-C98DEBFB67A4}"/>
              </a:ext>
            </a:extLst>
          </p:cNvPr>
          <p:cNvSpPr>
            <a:spLocks/>
          </p:cNvSpPr>
          <p:nvPr/>
        </p:nvSpPr>
        <p:spPr bwMode="auto">
          <a:xfrm rot="5400000">
            <a:off x="9573423" y="2297330"/>
            <a:ext cx="907238" cy="1158322"/>
          </a:xfrm>
          <a:custGeom>
            <a:avLst/>
            <a:gdLst>
              <a:gd name="T0" fmla="*/ 63 w 330"/>
              <a:gd name="T1" fmla="*/ 113 h 289"/>
              <a:gd name="T2" fmla="*/ 141 w 330"/>
              <a:gd name="T3" fmla="*/ 54 h 289"/>
              <a:gd name="T4" fmla="*/ 188 w 330"/>
              <a:gd name="T5" fmla="*/ 37 h 289"/>
              <a:gd name="T6" fmla="*/ 213 w 330"/>
              <a:gd name="T7" fmla="*/ 32 h 289"/>
              <a:gd name="T8" fmla="*/ 226 w 330"/>
              <a:gd name="T9" fmla="*/ 30 h 289"/>
              <a:gd name="T10" fmla="*/ 232 w 330"/>
              <a:gd name="T11" fmla="*/ 29 h 289"/>
              <a:gd name="T12" fmla="*/ 238 w 330"/>
              <a:gd name="T13" fmla="*/ 29 h 289"/>
              <a:gd name="T14" fmla="*/ 239 w 330"/>
              <a:gd name="T15" fmla="*/ 29 h 289"/>
              <a:gd name="T16" fmla="*/ 239 w 330"/>
              <a:gd name="T17" fmla="*/ 0 h 289"/>
              <a:gd name="T18" fmla="*/ 330 w 330"/>
              <a:gd name="T19" fmla="*/ 52 h 289"/>
              <a:gd name="T20" fmla="*/ 239 w 330"/>
              <a:gd name="T21" fmla="*/ 105 h 289"/>
              <a:gd name="T22" fmla="*/ 239 w 330"/>
              <a:gd name="T23" fmla="*/ 76 h 289"/>
              <a:gd name="T24" fmla="*/ 233 w 330"/>
              <a:gd name="T25" fmla="*/ 76 h 289"/>
              <a:gd name="T26" fmla="*/ 228 w 330"/>
              <a:gd name="T27" fmla="*/ 75 h 289"/>
              <a:gd name="T28" fmla="*/ 217 w 330"/>
              <a:gd name="T29" fmla="*/ 75 h 289"/>
              <a:gd name="T30" fmla="*/ 196 w 330"/>
              <a:gd name="T31" fmla="*/ 77 h 289"/>
              <a:gd name="T32" fmla="*/ 155 w 330"/>
              <a:gd name="T33" fmla="*/ 87 h 289"/>
              <a:gd name="T34" fmla="*/ 79 w 330"/>
              <a:gd name="T35" fmla="*/ 130 h 289"/>
              <a:gd name="T36" fmla="*/ 25 w 330"/>
              <a:gd name="T37" fmla="*/ 201 h 289"/>
              <a:gd name="T38" fmla="*/ 2 w 330"/>
              <a:gd name="T39" fmla="*/ 289 h 289"/>
              <a:gd name="T40" fmla="*/ 14 w 330"/>
              <a:gd name="T41" fmla="*/ 196 h 289"/>
              <a:gd name="T42" fmla="*/ 63 w 330"/>
              <a:gd name="T43" fmla="*/ 11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289">
                <a:moveTo>
                  <a:pt x="63" y="113"/>
                </a:moveTo>
                <a:cubicBezTo>
                  <a:pt x="84" y="89"/>
                  <a:pt x="111" y="69"/>
                  <a:pt x="141" y="54"/>
                </a:cubicBezTo>
                <a:cubicBezTo>
                  <a:pt x="156" y="47"/>
                  <a:pt x="172" y="41"/>
                  <a:pt x="188" y="37"/>
                </a:cubicBezTo>
                <a:cubicBezTo>
                  <a:pt x="196" y="35"/>
                  <a:pt x="205" y="33"/>
                  <a:pt x="213" y="32"/>
                </a:cubicBezTo>
                <a:cubicBezTo>
                  <a:pt x="217" y="31"/>
                  <a:pt x="222" y="30"/>
                  <a:pt x="226" y="30"/>
                </a:cubicBezTo>
                <a:cubicBezTo>
                  <a:pt x="228" y="30"/>
                  <a:pt x="230" y="29"/>
                  <a:pt x="232" y="29"/>
                </a:cubicBezTo>
                <a:cubicBezTo>
                  <a:pt x="238" y="29"/>
                  <a:pt x="238" y="29"/>
                  <a:pt x="238" y="29"/>
                </a:cubicBezTo>
                <a:cubicBezTo>
                  <a:pt x="239" y="29"/>
                  <a:pt x="239" y="29"/>
                  <a:pt x="239" y="29"/>
                </a:cubicBezTo>
                <a:cubicBezTo>
                  <a:pt x="239" y="0"/>
                  <a:pt x="239" y="0"/>
                  <a:pt x="239" y="0"/>
                </a:cubicBezTo>
                <a:cubicBezTo>
                  <a:pt x="330" y="52"/>
                  <a:pt x="330" y="52"/>
                  <a:pt x="330" y="52"/>
                </a:cubicBezTo>
                <a:cubicBezTo>
                  <a:pt x="239" y="105"/>
                  <a:pt x="239" y="105"/>
                  <a:pt x="239" y="105"/>
                </a:cubicBezTo>
                <a:cubicBezTo>
                  <a:pt x="239" y="76"/>
                  <a:pt x="239" y="76"/>
                  <a:pt x="239" y="76"/>
                </a:cubicBezTo>
                <a:cubicBezTo>
                  <a:pt x="233" y="76"/>
                  <a:pt x="233" y="76"/>
                  <a:pt x="233" y="76"/>
                </a:cubicBezTo>
                <a:cubicBezTo>
                  <a:pt x="232" y="76"/>
                  <a:pt x="230" y="75"/>
                  <a:pt x="228" y="75"/>
                </a:cubicBezTo>
                <a:cubicBezTo>
                  <a:pt x="224" y="75"/>
                  <a:pt x="221" y="75"/>
                  <a:pt x="217" y="75"/>
                </a:cubicBezTo>
                <a:cubicBezTo>
                  <a:pt x="210" y="76"/>
                  <a:pt x="203" y="76"/>
                  <a:pt x="196" y="77"/>
                </a:cubicBezTo>
                <a:cubicBezTo>
                  <a:pt x="182" y="79"/>
                  <a:pt x="168" y="82"/>
                  <a:pt x="155" y="87"/>
                </a:cubicBezTo>
                <a:cubicBezTo>
                  <a:pt x="127" y="96"/>
                  <a:pt x="102" y="111"/>
                  <a:pt x="79" y="130"/>
                </a:cubicBezTo>
                <a:cubicBezTo>
                  <a:pt x="57" y="150"/>
                  <a:pt x="38" y="174"/>
                  <a:pt x="25" y="201"/>
                </a:cubicBezTo>
                <a:cubicBezTo>
                  <a:pt x="11" y="228"/>
                  <a:pt x="3" y="258"/>
                  <a:pt x="2" y="289"/>
                </a:cubicBezTo>
                <a:cubicBezTo>
                  <a:pt x="0" y="258"/>
                  <a:pt x="4" y="227"/>
                  <a:pt x="14" y="196"/>
                </a:cubicBezTo>
                <a:cubicBezTo>
                  <a:pt x="24" y="166"/>
                  <a:pt x="41" y="138"/>
                  <a:pt x="63" y="113"/>
                </a:cubicBezTo>
                <a:close/>
              </a:path>
            </a:pathLst>
          </a:custGeom>
          <a:solidFill>
            <a:srgbClr val="5EC6D3"/>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b="1" dirty="0">
              <a:latin typeface="微软雅黑" panose="020B0503020204020204" pitchFamily="34" charset="-122"/>
              <a:ea typeface="微软雅黑" panose="020B0503020204020204" pitchFamily="34" charset="-122"/>
            </a:endParaRPr>
          </a:p>
        </p:txBody>
      </p:sp>
      <p:sp>
        <p:nvSpPr>
          <p:cNvPr id="31" name="Freeform 11">
            <a:extLst>
              <a:ext uri="{FF2B5EF4-FFF2-40B4-BE49-F238E27FC236}">
                <a16:creationId xmlns:a16="http://schemas.microsoft.com/office/drawing/2014/main" id="{EB3E15F8-3654-40D4-BC89-F85A5D77225C}"/>
              </a:ext>
            </a:extLst>
          </p:cNvPr>
          <p:cNvSpPr>
            <a:spLocks/>
          </p:cNvSpPr>
          <p:nvPr/>
        </p:nvSpPr>
        <p:spPr bwMode="auto">
          <a:xfrm rot="5400000">
            <a:off x="1553664" y="2298492"/>
            <a:ext cx="909561" cy="1158322"/>
          </a:xfrm>
          <a:custGeom>
            <a:avLst/>
            <a:gdLst>
              <a:gd name="T0" fmla="*/ 239 w 331"/>
              <a:gd name="T1" fmla="*/ 213 h 289"/>
              <a:gd name="T2" fmla="*/ 234 w 331"/>
              <a:gd name="T3" fmla="*/ 213 h 289"/>
              <a:gd name="T4" fmla="*/ 229 w 331"/>
              <a:gd name="T5" fmla="*/ 214 h 289"/>
              <a:gd name="T6" fmla="*/ 218 w 331"/>
              <a:gd name="T7" fmla="*/ 214 h 289"/>
              <a:gd name="T8" fmla="*/ 197 w 331"/>
              <a:gd name="T9" fmla="*/ 212 h 289"/>
              <a:gd name="T10" fmla="*/ 155 w 331"/>
              <a:gd name="T11" fmla="*/ 202 h 289"/>
              <a:gd name="T12" fmla="*/ 80 w 331"/>
              <a:gd name="T13" fmla="*/ 159 h 289"/>
              <a:gd name="T14" fmla="*/ 25 w 331"/>
              <a:gd name="T15" fmla="*/ 88 h 289"/>
              <a:gd name="T16" fmla="*/ 2 w 331"/>
              <a:gd name="T17" fmla="*/ 0 h 289"/>
              <a:gd name="T18" fmla="*/ 15 w 331"/>
              <a:gd name="T19" fmla="*/ 93 h 289"/>
              <a:gd name="T20" fmla="*/ 63 w 331"/>
              <a:gd name="T21" fmla="*/ 176 h 289"/>
              <a:gd name="T22" fmla="*/ 142 w 331"/>
              <a:gd name="T23" fmla="*/ 235 h 289"/>
              <a:gd name="T24" fmla="*/ 189 w 331"/>
              <a:gd name="T25" fmla="*/ 252 h 289"/>
              <a:gd name="T26" fmla="*/ 214 w 331"/>
              <a:gd name="T27" fmla="*/ 257 h 289"/>
              <a:gd name="T28" fmla="*/ 226 w 331"/>
              <a:gd name="T29" fmla="*/ 259 h 289"/>
              <a:gd name="T30" fmla="*/ 233 w 331"/>
              <a:gd name="T31" fmla="*/ 260 h 289"/>
              <a:gd name="T32" fmla="*/ 239 w 331"/>
              <a:gd name="T33" fmla="*/ 260 h 289"/>
              <a:gd name="T34" fmla="*/ 239 w 331"/>
              <a:gd name="T35" fmla="*/ 260 h 289"/>
              <a:gd name="T36" fmla="*/ 239 w 331"/>
              <a:gd name="T37" fmla="*/ 289 h 289"/>
              <a:gd name="T38" fmla="*/ 331 w 331"/>
              <a:gd name="T39" fmla="*/ 237 h 289"/>
              <a:gd name="T40" fmla="*/ 239 w 331"/>
              <a:gd name="T41" fmla="*/ 184 h 289"/>
              <a:gd name="T42" fmla="*/ 239 w 331"/>
              <a:gd name="T43" fmla="*/ 21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1" h="289">
                <a:moveTo>
                  <a:pt x="239" y="213"/>
                </a:moveTo>
                <a:cubicBezTo>
                  <a:pt x="234" y="213"/>
                  <a:pt x="234" y="213"/>
                  <a:pt x="234" y="213"/>
                </a:cubicBezTo>
                <a:cubicBezTo>
                  <a:pt x="232" y="213"/>
                  <a:pt x="230" y="214"/>
                  <a:pt x="229" y="214"/>
                </a:cubicBezTo>
                <a:cubicBezTo>
                  <a:pt x="225" y="214"/>
                  <a:pt x="222" y="214"/>
                  <a:pt x="218" y="214"/>
                </a:cubicBezTo>
                <a:cubicBezTo>
                  <a:pt x="211" y="213"/>
                  <a:pt x="204" y="213"/>
                  <a:pt x="197" y="212"/>
                </a:cubicBezTo>
                <a:cubicBezTo>
                  <a:pt x="183" y="210"/>
                  <a:pt x="169" y="207"/>
                  <a:pt x="155" y="202"/>
                </a:cubicBezTo>
                <a:cubicBezTo>
                  <a:pt x="128" y="193"/>
                  <a:pt x="102" y="178"/>
                  <a:pt x="80" y="159"/>
                </a:cubicBezTo>
                <a:cubicBezTo>
                  <a:pt x="58" y="139"/>
                  <a:pt x="39" y="115"/>
                  <a:pt x="25" y="88"/>
                </a:cubicBezTo>
                <a:cubicBezTo>
                  <a:pt x="12" y="61"/>
                  <a:pt x="4" y="31"/>
                  <a:pt x="2" y="0"/>
                </a:cubicBezTo>
                <a:cubicBezTo>
                  <a:pt x="0" y="31"/>
                  <a:pt x="4" y="62"/>
                  <a:pt x="15" y="93"/>
                </a:cubicBezTo>
                <a:cubicBezTo>
                  <a:pt x="25" y="123"/>
                  <a:pt x="42" y="151"/>
                  <a:pt x="63" y="176"/>
                </a:cubicBezTo>
                <a:cubicBezTo>
                  <a:pt x="85" y="200"/>
                  <a:pt x="112" y="220"/>
                  <a:pt x="142" y="235"/>
                </a:cubicBezTo>
                <a:cubicBezTo>
                  <a:pt x="157" y="242"/>
                  <a:pt x="172" y="248"/>
                  <a:pt x="189" y="252"/>
                </a:cubicBezTo>
                <a:cubicBezTo>
                  <a:pt x="197" y="254"/>
                  <a:pt x="205" y="256"/>
                  <a:pt x="214" y="257"/>
                </a:cubicBezTo>
                <a:cubicBezTo>
                  <a:pt x="218" y="258"/>
                  <a:pt x="222" y="259"/>
                  <a:pt x="226" y="259"/>
                </a:cubicBezTo>
                <a:cubicBezTo>
                  <a:pt x="228" y="259"/>
                  <a:pt x="231" y="260"/>
                  <a:pt x="233" y="260"/>
                </a:cubicBezTo>
                <a:cubicBezTo>
                  <a:pt x="239" y="260"/>
                  <a:pt x="239" y="260"/>
                  <a:pt x="239" y="260"/>
                </a:cubicBezTo>
                <a:cubicBezTo>
                  <a:pt x="239" y="260"/>
                  <a:pt x="239" y="260"/>
                  <a:pt x="239" y="260"/>
                </a:cubicBezTo>
                <a:cubicBezTo>
                  <a:pt x="239" y="289"/>
                  <a:pt x="239" y="289"/>
                  <a:pt x="239" y="289"/>
                </a:cubicBezTo>
                <a:cubicBezTo>
                  <a:pt x="331" y="237"/>
                  <a:pt x="331" y="237"/>
                  <a:pt x="331" y="237"/>
                </a:cubicBezTo>
                <a:cubicBezTo>
                  <a:pt x="239" y="184"/>
                  <a:pt x="239" y="184"/>
                  <a:pt x="239" y="184"/>
                </a:cubicBezTo>
                <a:lnTo>
                  <a:pt x="239" y="213"/>
                </a:lnTo>
                <a:close/>
              </a:path>
            </a:pathLst>
          </a:custGeom>
          <a:solidFill>
            <a:srgbClr val="5EC6D3"/>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b="1">
              <a:solidFill>
                <a:srgbClr val="FF0000"/>
              </a:solidFill>
              <a:latin typeface="微软雅黑" panose="020B0503020204020204" pitchFamily="34" charset="-122"/>
              <a:ea typeface="微软雅黑" panose="020B0503020204020204" pitchFamily="34" charset="-122"/>
            </a:endParaRPr>
          </a:p>
        </p:txBody>
      </p:sp>
      <p:sp>
        <p:nvSpPr>
          <p:cNvPr id="33" name="Freeform 11">
            <a:extLst>
              <a:ext uri="{FF2B5EF4-FFF2-40B4-BE49-F238E27FC236}">
                <a16:creationId xmlns:a16="http://schemas.microsoft.com/office/drawing/2014/main" id="{740D08CE-7740-47F8-BE55-3219428066F7}"/>
              </a:ext>
            </a:extLst>
          </p:cNvPr>
          <p:cNvSpPr>
            <a:spLocks/>
          </p:cNvSpPr>
          <p:nvPr/>
        </p:nvSpPr>
        <p:spPr bwMode="auto">
          <a:xfrm rot="5400000">
            <a:off x="4177739" y="2298493"/>
            <a:ext cx="909561" cy="1158322"/>
          </a:xfrm>
          <a:custGeom>
            <a:avLst/>
            <a:gdLst>
              <a:gd name="T0" fmla="*/ 239 w 331"/>
              <a:gd name="T1" fmla="*/ 213 h 289"/>
              <a:gd name="T2" fmla="*/ 234 w 331"/>
              <a:gd name="T3" fmla="*/ 213 h 289"/>
              <a:gd name="T4" fmla="*/ 229 w 331"/>
              <a:gd name="T5" fmla="*/ 214 h 289"/>
              <a:gd name="T6" fmla="*/ 218 w 331"/>
              <a:gd name="T7" fmla="*/ 214 h 289"/>
              <a:gd name="T8" fmla="*/ 197 w 331"/>
              <a:gd name="T9" fmla="*/ 212 h 289"/>
              <a:gd name="T10" fmla="*/ 155 w 331"/>
              <a:gd name="T11" fmla="*/ 202 h 289"/>
              <a:gd name="T12" fmla="*/ 80 w 331"/>
              <a:gd name="T13" fmla="*/ 159 h 289"/>
              <a:gd name="T14" fmla="*/ 25 w 331"/>
              <a:gd name="T15" fmla="*/ 88 h 289"/>
              <a:gd name="T16" fmla="*/ 2 w 331"/>
              <a:gd name="T17" fmla="*/ 0 h 289"/>
              <a:gd name="T18" fmla="*/ 15 w 331"/>
              <a:gd name="T19" fmla="*/ 93 h 289"/>
              <a:gd name="T20" fmla="*/ 63 w 331"/>
              <a:gd name="T21" fmla="*/ 176 h 289"/>
              <a:gd name="T22" fmla="*/ 142 w 331"/>
              <a:gd name="T23" fmla="*/ 235 h 289"/>
              <a:gd name="T24" fmla="*/ 189 w 331"/>
              <a:gd name="T25" fmla="*/ 252 h 289"/>
              <a:gd name="T26" fmla="*/ 214 w 331"/>
              <a:gd name="T27" fmla="*/ 257 h 289"/>
              <a:gd name="T28" fmla="*/ 226 w 331"/>
              <a:gd name="T29" fmla="*/ 259 h 289"/>
              <a:gd name="T30" fmla="*/ 233 w 331"/>
              <a:gd name="T31" fmla="*/ 260 h 289"/>
              <a:gd name="T32" fmla="*/ 239 w 331"/>
              <a:gd name="T33" fmla="*/ 260 h 289"/>
              <a:gd name="T34" fmla="*/ 239 w 331"/>
              <a:gd name="T35" fmla="*/ 260 h 289"/>
              <a:gd name="T36" fmla="*/ 239 w 331"/>
              <a:gd name="T37" fmla="*/ 289 h 289"/>
              <a:gd name="T38" fmla="*/ 331 w 331"/>
              <a:gd name="T39" fmla="*/ 237 h 289"/>
              <a:gd name="T40" fmla="*/ 239 w 331"/>
              <a:gd name="T41" fmla="*/ 184 h 289"/>
              <a:gd name="T42" fmla="*/ 239 w 331"/>
              <a:gd name="T43" fmla="*/ 21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1" h="289">
                <a:moveTo>
                  <a:pt x="239" y="213"/>
                </a:moveTo>
                <a:cubicBezTo>
                  <a:pt x="234" y="213"/>
                  <a:pt x="234" y="213"/>
                  <a:pt x="234" y="213"/>
                </a:cubicBezTo>
                <a:cubicBezTo>
                  <a:pt x="232" y="213"/>
                  <a:pt x="230" y="214"/>
                  <a:pt x="229" y="214"/>
                </a:cubicBezTo>
                <a:cubicBezTo>
                  <a:pt x="225" y="214"/>
                  <a:pt x="222" y="214"/>
                  <a:pt x="218" y="214"/>
                </a:cubicBezTo>
                <a:cubicBezTo>
                  <a:pt x="211" y="213"/>
                  <a:pt x="204" y="213"/>
                  <a:pt x="197" y="212"/>
                </a:cubicBezTo>
                <a:cubicBezTo>
                  <a:pt x="183" y="210"/>
                  <a:pt x="169" y="207"/>
                  <a:pt x="155" y="202"/>
                </a:cubicBezTo>
                <a:cubicBezTo>
                  <a:pt x="128" y="193"/>
                  <a:pt x="102" y="178"/>
                  <a:pt x="80" y="159"/>
                </a:cubicBezTo>
                <a:cubicBezTo>
                  <a:pt x="58" y="139"/>
                  <a:pt x="39" y="115"/>
                  <a:pt x="25" y="88"/>
                </a:cubicBezTo>
                <a:cubicBezTo>
                  <a:pt x="12" y="61"/>
                  <a:pt x="4" y="31"/>
                  <a:pt x="2" y="0"/>
                </a:cubicBezTo>
                <a:cubicBezTo>
                  <a:pt x="0" y="31"/>
                  <a:pt x="4" y="62"/>
                  <a:pt x="15" y="93"/>
                </a:cubicBezTo>
                <a:cubicBezTo>
                  <a:pt x="25" y="123"/>
                  <a:pt x="42" y="151"/>
                  <a:pt x="63" y="176"/>
                </a:cubicBezTo>
                <a:cubicBezTo>
                  <a:pt x="85" y="200"/>
                  <a:pt x="112" y="220"/>
                  <a:pt x="142" y="235"/>
                </a:cubicBezTo>
                <a:cubicBezTo>
                  <a:pt x="157" y="242"/>
                  <a:pt x="172" y="248"/>
                  <a:pt x="189" y="252"/>
                </a:cubicBezTo>
                <a:cubicBezTo>
                  <a:pt x="197" y="254"/>
                  <a:pt x="205" y="256"/>
                  <a:pt x="214" y="257"/>
                </a:cubicBezTo>
                <a:cubicBezTo>
                  <a:pt x="218" y="258"/>
                  <a:pt x="222" y="259"/>
                  <a:pt x="226" y="259"/>
                </a:cubicBezTo>
                <a:cubicBezTo>
                  <a:pt x="228" y="259"/>
                  <a:pt x="231" y="260"/>
                  <a:pt x="233" y="260"/>
                </a:cubicBezTo>
                <a:cubicBezTo>
                  <a:pt x="239" y="260"/>
                  <a:pt x="239" y="260"/>
                  <a:pt x="239" y="260"/>
                </a:cubicBezTo>
                <a:cubicBezTo>
                  <a:pt x="239" y="260"/>
                  <a:pt x="239" y="260"/>
                  <a:pt x="239" y="260"/>
                </a:cubicBezTo>
                <a:cubicBezTo>
                  <a:pt x="239" y="289"/>
                  <a:pt x="239" y="289"/>
                  <a:pt x="239" y="289"/>
                </a:cubicBezTo>
                <a:cubicBezTo>
                  <a:pt x="331" y="237"/>
                  <a:pt x="331" y="237"/>
                  <a:pt x="331" y="237"/>
                </a:cubicBezTo>
                <a:cubicBezTo>
                  <a:pt x="239" y="184"/>
                  <a:pt x="239" y="184"/>
                  <a:pt x="239" y="184"/>
                </a:cubicBezTo>
                <a:lnTo>
                  <a:pt x="239" y="213"/>
                </a:lnTo>
                <a:close/>
              </a:path>
            </a:pathLst>
          </a:custGeom>
          <a:solidFill>
            <a:srgbClr val="5EC6D3"/>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b="1">
              <a:solidFill>
                <a:srgbClr val="FF0000"/>
              </a:solidFill>
              <a:latin typeface="微软雅黑" panose="020B0503020204020204" pitchFamily="34" charset="-122"/>
              <a:ea typeface="微软雅黑" panose="020B0503020204020204" pitchFamily="34" charset="-122"/>
            </a:endParaRPr>
          </a:p>
        </p:txBody>
      </p:sp>
      <p:sp>
        <p:nvSpPr>
          <p:cNvPr id="34" name="Freeform 9">
            <a:extLst>
              <a:ext uri="{FF2B5EF4-FFF2-40B4-BE49-F238E27FC236}">
                <a16:creationId xmlns:a16="http://schemas.microsoft.com/office/drawing/2014/main" id="{19B8F151-62E8-4E8E-8F56-C4002D88CB3D}"/>
              </a:ext>
            </a:extLst>
          </p:cNvPr>
          <p:cNvSpPr>
            <a:spLocks/>
          </p:cNvSpPr>
          <p:nvPr/>
        </p:nvSpPr>
        <p:spPr bwMode="auto">
          <a:xfrm rot="5400000">
            <a:off x="6949348" y="2297330"/>
            <a:ext cx="907238" cy="1158322"/>
          </a:xfrm>
          <a:custGeom>
            <a:avLst/>
            <a:gdLst>
              <a:gd name="T0" fmla="*/ 63 w 330"/>
              <a:gd name="T1" fmla="*/ 113 h 289"/>
              <a:gd name="T2" fmla="*/ 141 w 330"/>
              <a:gd name="T3" fmla="*/ 54 h 289"/>
              <a:gd name="T4" fmla="*/ 188 w 330"/>
              <a:gd name="T5" fmla="*/ 37 h 289"/>
              <a:gd name="T6" fmla="*/ 213 w 330"/>
              <a:gd name="T7" fmla="*/ 32 h 289"/>
              <a:gd name="T8" fmla="*/ 226 w 330"/>
              <a:gd name="T9" fmla="*/ 30 h 289"/>
              <a:gd name="T10" fmla="*/ 232 w 330"/>
              <a:gd name="T11" fmla="*/ 29 h 289"/>
              <a:gd name="T12" fmla="*/ 238 w 330"/>
              <a:gd name="T13" fmla="*/ 29 h 289"/>
              <a:gd name="T14" fmla="*/ 239 w 330"/>
              <a:gd name="T15" fmla="*/ 29 h 289"/>
              <a:gd name="T16" fmla="*/ 239 w 330"/>
              <a:gd name="T17" fmla="*/ 0 h 289"/>
              <a:gd name="T18" fmla="*/ 330 w 330"/>
              <a:gd name="T19" fmla="*/ 52 h 289"/>
              <a:gd name="T20" fmla="*/ 239 w 330"/>
              <a:gd name="T21" fmla="*/ 105 h 289"/>
              <a:gd name="T22" fmla="*/ 239 w 330"/>
              <a:gd name="T23" fmla="*/ 76 h 289"/>
              <a:gd name="T24" fmla="*/ 233 w 330"/>
              <a:gd name="T25" fmla="*/ 76 h 289"/>
              <a:gd name="T26" fmla="*/ 228 w 330"/>
              <a:gd name="T27" fmla="*/ 75 h 289"/>
              <a:gd name="T28" fmla="*/ 217 w 330"/>
              <a:gd name="T29" fmla="*/ 75 h 289"/>
              <a:gd name="T30" fmla="*/ 196 w 330"/>
              <a:gd name="T31" fmla="*/ 77 h 289"/>
              <a:gd name="T32" fmla="*/ 155 w 330"/>
              <a:gd name="T33" fmla="*/ 87 h 289"/>
              <a:gd name="T34" fmla="*/ 79 w 330"/>
              <a:gd name="T35" fmla="*/ 130 h 289"/>
              <a:gd name="T36" fmla="*/ 25 w 330"/>
              <a:gd name="T37" fmla="*/ 201 h 289"/>
              <a:gd name="T38" fmla="*/ 2 w 330"/>
              <a:gd name="T39" fmla="*/ 289 h 289"/>
              <a:gd name="T40" fmla="*/ 14 w 330"/>
              <a:gd name="T41" fmla="*/ 196 h 289"/>
              <a:gd name="T42" fmla="*/ 63 w 330"/>
              <a:gd name="T43" fmla="*/ 11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289">
                <a:moveTo>
                  <a:pt x="63" y="113"/>
                </a:moveTo>
                <a:cubicBezTo>
                  <a:pt x="84" y="89"/>
                  <a:pt x="111" y="69"/>
                  <a:pt x="141" y="54"/>
                </a:cubicBezTo>
                <a:cubicBezTo>
                  <a:pt x="156" y="47"/>
                  <a:pt x="172" y="41"/>
                  <a:pt x="188" y="37"/>
                </a:cubicBezTo>
                <a:cubicBezTo>
                  <a:pt x="196" y="35"/>
                  <a:pt x="205" y="33"/>
                  <a:pt x="213" y="32"/>
                </a:cubicBezTo>
                <a:cubicBezTo>
                  <a:pt x="217" y="31"/>
                  <a:pt x="222" y="30"/>
                  <a:pt x="226" y="30"/>
                </a:cubicBezTo>
                <a:cubicBezTo>
                  <a:pt x="228" y="30"/>
                  <a:pt x="230" y="29"/>
                  <a:pt x="232" y="29"/>
                </a:cubicBezTo>
                <a:cubicBezTo>
                  <a:pt x="238" y="29"/>
                  <a:pt x="238" y="29"/>
                  <a:pt x="238" y="29"/>
                </a:cubicBezTo>
                <a:cubicBezTo>
                  <a:pt x="239" y="29"/>
                  <a:pt x="239" y="29"/>
                  <a:pt x="239" y="29"/>
                </a:cubicBezTo>
                <a:cubicBezTo>
                  <a:pt x="239" y="0"/>
                  <a:pt x="239" y="0"/>
                  <a:pt x="239" y="0"/>
                </a:cubicBezTo>
                <a:cubicBezTo>
                  <a:pt x="330" y="52"/>
                  <a:pt x="330" y="52"/>
                  <a:pt x="330" y="52"/>
                </a:cubicBezTo>
                <a:cubicBezTo>
                  <a:pt x="239" y="105"/>
                  <a:pt x="239" y="105"/>
                  <a:pt x="239" y="105"/>
                </a:cubicBezTo>
                <a:cubicBezTo>
                  <a:pt x="239" y="76"/>
                  <a:pt x="239" y="76"/>
                  <a:pt x="239" y="76"/>
                </a:cubicBezTo>
                <a:cubicBezTo>
                  <a:pt x="233" y="76"/>
                  <a:pt x="233" y="76"/>
                  <a:pt x="233" y="76"/>
                </a:cubicBezTo>
                <a:cubicBezTo>
                  <a:pt x="232" y="76"/>
                  <a:pt x="230" y="75"/>
                  <a:pt x="228" y="75"/>
                </a:cubicBezTo>
                <a:cubicBezTo>
                  <a:pt x="224" y="75"/>
                  <a:pt x="221" y="75"/>
                  <a:pt x="217" y="75"/>
                </a:cubicBezTo>
                <a:cubicBezTo>
                  <a:pt x="210" y="76"/>
                  <a:pt x="203" y="76"/>
                  <a:pt x="196" y="77"/>
                </a:cubicBezTo>
                <a:cubicBezTo>
                  <a:pt x="182" y="79"/>
                  <a:pt x="168" y="82"/>
                  <a:pt x="155" y="87"/>
                </a:cubicBezTo>
                <a:cubicBezTo>
                  <a:pt x="127" y="96"/>
                  <a:pt x="102" y="111"/>
                  <a:pt x="79" y="130"/>
                </a:cubicBezTo>
                <a:cubicBezTo>
                  <a:pt x="57" y="150"/>
                  <a:pt x="38" y="174"/>
                  <a:pt x="25" y="201"/>
                </a:cubicBezTo>
                <a:cubicBezTo>
                  <a:pt x="11" y="228"/>
                  <a:pt x="3" y="258"/>
                  <a:pt x="2" y="289"/>
                </a:cubicBezTo>
                <a:cubicBezTo>
                  <a:pt x="0" y="258"/>
                  <a:pt x="4" y="227"/>
                  <a:pt x="14" y="196"/>
                </a:cubicBezTo>
                <a:cubicBezTo>
                  <a:pt x="24" y="166"/>
                  <a:pt x="41" y="138"/>
                  <a:pt x="63" y="113"/>
                </a:cubicBezTo>
                <a:close/>
              </a:path>
            </a:pathLst>
          </a:custGeom>
          <a:solidFill>
            <a:srgbClr val="5EC6D3"/>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b="1">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55983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17</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530407" cy="553998"/>
          </a:xfrm>
          <a:prstGeom prst="rect">
            <a:avLst/>
          </a:prstGeom>
        </p:spPr>
        <p:txBody>
          <a:bodyPr wrap="none">
            <a:spAutoFit/>
          </a:bodyPr>
          <a:lstStyle/>
          <a:p>
            <a:r>
              <a:rPr lang="zh-CN" altLang="en-US" sz="3000" b="1" dirty="0">
                <a:solidFill>
                  <a:schemeClr val="bg1"/>
                </a:solidFill>
              </a:rPr>
              <a:t> 三、生产活动的时空边界</a:t>
            </a:r>
          </a:p>
        </p:txBody>
      </p:sp>
      <p:pic>
        <p:nvPicPr>
          <p:cNvPr id="12" name="图片 11">
            <a:extLst>
              <a:ext uri="{FF2B5EF4-FFF2-40B4-BE49-F238E27FC236}">
                <a16:creationId xmlns:a16="http://schemas.microsoft.com/office/drawing/2014/main" id="{BB751121-8CF1-4F75-9B95-38FAEDA3713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0543"/>
          <a:stretch/>
        </p:blipFill>
        <p:spPr>
          <a:xfrm>
            <a:off x="659954" y="2502647"/>
            <a:ext cx="7197984" cy="3697675"/>
          </a:xfrm>
          <a:prstGeom prst="rect">
            <a:avLst/>
          </a:prstGeom>
        </p:spPr>
      </p:pic>
      <p:sp>
        <p:nvSpPr>
          <p:cNvPr id="16" name="任意多边形 5">
            <a:extLst>
              <a:ext uri="{FF2B5EF4-FFF2-40B4-BE49-F238E27FC236}">
                <a16:creationId xmlns:a16="http://schemas.microsoft.com/office/drawing/2014/main" id="{501749A9-32BC-426B-9940-CCFAD35A49B8}"/>
              </a:ext>
            </a:extLst>
          </p:cNvPr>
          <p:cNvSpPr/>
          <p:nvPr/>
        </p:nvSpPr>
        <p:spPr>
          <a:xfrm>
            <a:off x="3848479" y="2453687"/>
            <a:ext cx="7675229" cy="2602489"/>
          </a:xfrm>
          <a:custGeom>
            <a:avLst/>
            <a:gdLst>
              <a:gd name="connsiteX0" fmla="*/ 0 w 9134532"/>
              <a:gd name="connsiteY0" fmla="*/ 400856 h 2405088"/>
              <a:gd name="connsiteX1" fmla="*/ 400856 w 9134532"/>
              <a:gd name="connsiteY1" fmla="*/ 0 h 2405088"/>
              <a:gd name="connsiteX2" fmla="*/ 8733676 w 9134532"/>
              <a:gd name="connsiteY2" fmla="*/ 0 h 2405088"/>
              <a:gd name="connsiteX3" fmla="*/ 9134532 w 9134532"/>
              <a:gd name="connsiteY3" fmla="*/ 400856 h 2405088"/>
              <a:gd name="connsiteX4" fmla="*/ 9134532 w 9134532"/>
              <a:gd name="connsiteY4" fmla="*/ 2004232 h 2405088"/>
              <a:gd name="connsiteX5" fmla="*/ 8733676 w 9134532"/>
              <a:gd name="connsiteY5" fmla="*/ 2405088 h 2405088"/>
              <a:gd name="connsiteX6" fmla="*/ 400856 w 9134532"/>
              <a:gd name="connsiteY6" fmla="*/ 2405088 h 2405088"/>
              <a:gd name="connsiteX7" fmla="*/ 0 w 9134532"/>
              <a:gd name="connsiteY7" fmla="*/ 2004232 h 2405088"/>
              <a:gd name="connsiteX8" fmla="*/ 0 w 9134532"/>
              <a:gd name="connsiteY8" fmla="*/ 400856 h 240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34532" h="2405088">
                <a:moveTo>
                  <a:pt x="0" y="400856"/>
                </a:moveTo>
                <a:cubicBezTo>
                  <a:pt x="0" y="179469"/>
                  <a:pt x="179469" y="0"/>
                  <a:pt x="400856" y="0"/>
                </a:cubicBezTo>
                <a:lnTo>
                  <a:pt x="8733676" y="0"/>
                </a:lnTo>
                <a:cubicBezTo>
                  <a:pt x="8955063" y="0"/>
                  <a:pt x="9134532" y="179469"/>
                  <a:pt x="9134532" y="400856"/>
                </a:cubicBezTo>
                <a:lnTo>
                  <a:pt x="9134532" y="2004232"/>
                </a:lnTo>
                <a:cubicBezTo>
                  <a:pt x="9134532" y="2225619"/>
                  <a:pt x="8955063" y="2405088"/>
                  <a:pt x="8733676" y="2405088"/>
                </a:cubicBezTo>
                <a:lnTo>
                  <a:pt x="400856" y="2405088"/>
                </a:lnTo>
                <a:cubicBezTo>
                  <a:pt x="179469" y="2405088"/>
                  <a:pt x="0" y="2225619"/>
                  <a:pt x="0" y="2004232"/>
                </a:cubicBezTo>
                <a:lnTo>
                  <a:pt x="0" y="400856"/>
                </a:lnTo>
                <a:close/>
              </a:path>
            </a:pathLst>
          </a:custGeom>
          <a:solidFill>
            <a:srgbClr val="5DB6A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9755" tIns="117407" rIns="429755" bIns="117407" numCol="1" spcCol="1270" anchor="ctr" anchorCtr="0">
            <a:noAutofit/>
          </a:bodyPr>
          <a:lstStyle/>
          <a:p>
            <a:pPr marL="342900" lvl="0" indent="-342900" algn="just" defTabSz="1244600">
              <a:lnSpc>
                <a:spcPct val="150000"/>
              </a:lnSpc>
              <a:spcBef>
                <a:spcPct val="0"/>
              </a:spcBef>
              <a:spcAft>
                <a:spcPts val="0"/>
              </a:spcAft>
              <a:buFont typeface="Wingdings" panose="05000000000000000000" pitchFamily="2" charset="2"/>
              <a:buChar char="Ø"/>
            </a:pPr>
            <a:r>
              <a:rPr lang="zh-CN" altLang="en-US" sz="2000" b="1" dirty="0">
                <a:solidFill>
                  <a:schemeClr val="bg1"/>
                </a:solidFill>
                <a:latin typeface="微软雅黑" panose="020B0503020204020204" pitchFamily="34" charset="-122"/>
                <a:ea typeface="微软雅黑" panose="020B0503020204020204" pitchFamily="34" charset="-122"/>
              </a:rPr>
              <a:t>生产核算的基本统计单位可以是基层单位及机构单位。</a:t>
            </a:r>
            <a:endParaRPr lang="en-US" altLang="zh-CN" sz="2000" b="1" dirty="0">
              <a:solidFill>
                <a:schemeClr val="bg1"/>
              </a:solidFill>
              <a:latin typeface="微软雅黑" panose="020B0503020204020204" pitchFamily="34" charset="-122"/>
              <a:ea typeface="微软雅黑" panose="020B0503020204020204" pitchFamily="34" charset="-122"/>
            </a:endParaRPr>
          </a:p>
          <a:p>
            <a:pPr marL="342900" lvl="0" indent="-342900" algn="just" defTabSz="1244600">
              <a:lnSpc>
                <a:spcPct val="150000"/>
              </a:lnSpc>
              <a:spcBef>
                <a:spcPct val="0"/>
              </a:spcBef>
              <a:spcAft>
                <a:spcPts val="0"/>
              </a:spcAft>
              <a:buFont typeface="Wingdings" panose="05000000000000000000" pitchFamily="2" charset="2"/>
              <a:buChar char="Ø"/>
            </a:pPr>
            <a:r>
              <a:rPr lang="zh-CN" altLang="en-US" sz="2000" b="1" dirty="0">
                <a:solidFill>
                  <a:schemeClr val="bg1"/>
                </a:solidFill>
                <a:latin typeface="微软雅黑" panose="020B0503020204020204" pitchFamily="34" charset="-122"/>
                <a:ea typeface="微软雅黑" panose="020B0503020204020204" pitchFamily="34" charset="-122"/>
              </a:rPr>
              <a:t>统计单位只有具备了常住性，才是国内单位，才能成为生产核算的统计单位。 </a:t>
            </a:r>
            <a:endParaRPr lang="en-US" altLang="zh-CN" sz="2000" b="1" dirty="0">
              <a:solidFill>
                <a:schemeClr val="bg1"/>
              </a:solidFill>
              <a:latin typeface="微软雅黑" panose="020B0503020204020204" pitchFamily="34" charset="-122"/>
              <a:ea typeface="微软雅黑" panose="020B0503020204020204" pitchFamily="34" charset="-122"/>
            </a:endParaRPr>
          </a:p>
          <a:p>
            <a:pPr marL="342900" lvl="0" indent="-342900" algn="just" defTabSz="1244600">
              <a:lnSpc>
                <a:spcPct val="150000"/>
              </a:lnSpc>
              <a:spcBef>
                <a:spcPct val="0"/>
              </a:spcBef>
              <a:spcAft>
                <a:spcPts val="0"/>
              </a:spcAft>
              <a:buFont typeface="Wingdings" panose="05000000000000000000" pitchFamily="2" charset="2"/>
              <a:buChar char="Ø"/>
            </a:pPr>
            <a:r>
              <a:rPr lang="zh-CN" altLang="en-US" sz="2000" b="1" dirty="0">
                <a:solidFill>
                  <a:schemeClr val="bg1"/>
                </a:solidFill>
                <a:latin typeface="微软雅黑" panose="020B0503020204020204" pitchFamily="34" charset="-122"/>
                <a:ea typeface="微软雅黑" panose="020B0503020204020204" pitchFamily="34" charset="-122"/>
              </a:rPr>
              <a:t>常住单位并非基于国籍或法律标准，而是指在一国</a:t>
            </a:r>
            <a:r>
              <a:rPr lang="zh-CN" altLang="en-US" sz="2000" b="1" dirty="0">
                <a:solidFill>
                  <a:srgbClr val="0070C0"/>
                </a:solidFill>
                <a:latin typeface="微软雅黑" panose="020B0503020204020204" pitchFamily="34" charset="-122"/>
                <a:ea typeface="微软雅黑" panose="020B0503020204020204" pitchFamily="34" charset="-122"/>
              </a:rPr>
              <a:t>经济领土</a:t>
            </a:r>
            <a:r>
              <a:rPr lang="zh-CN" altLang="en-US" sz="2000" b="1" dirty="0">
                <a:solidFill>
                  <a:schemeClr val="bg1"/>
                </a:solidFill>
                <a:latin typeface="微软雅黑" panose="020B0503020204020204" pitchFamily="34" charset="-122"/>
                <a:ea typeface="微软雅黑" panose="020B0503020204020204" pitchFamily="34" charset="-122"/>
              </a:rPr>
              <a:t>上具有</a:t>
            </a:r>
            <a:r>
              <a:rPr lang="zh-CN" altLang="en-US" sz="2000" b="1" dirty="0">
                <a:solidFill>
                  <a:srgbClr val="0070C0"/>
                </a:solidFill>
                <a:latin typeface="微软雅黑" panose="020B0503020204020204" pitchFamily="34" charset="-122"/>
                <a:ea typeface="微软雅黑" panose="020B0503020204020204" pitchFamily="34" charset="-122"/>
              </a:rPr>
              <a:t>经济利益中心</a:t>
            </a:r>
            <a:r>
              <a:rPr lang="zh-CN" altLang="en-US" sz="2000" b="1" dirty="0">
                <a:solidFill>
                  <a:schemeClr val="bg1"/>
                </a:solidFill>
                <a:latin typeface="微软雅黑" panose="020B0503020204020204" pitchFamily="34" charset="-122"/>
                <a:ea typeface="微软雅黑" panose="020B0503020204020204" pitchFamily="34" charset="-122"/>
              </a:rPr>
              <a:t>的单位。</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17" name="对角圆角矩形 10">
            <a:extLst>
              <a:ext uri="{FF2B5EF4-FFF2-40B4-BE49-F238E27FC236}">
                <a16:creationId xmlns:a16="http://schemas.microsoft.com/office/drawing/2014/main" id="{5B71659A-19D9-44CC-AD14-B3EAAF20C43B}"/>
              </a:ext>
            </a:extLst>
          </p:cNvPr>
          <p:cNvSpPr/>
          <p:nvPr/>
        </p:nvSpPr>
        <p:spPr>
          <a:xfrm>
            <a:off x="515938" y="1425274"/>
            <a:ext cx="3975370"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生产核算的空间界定 </a:t>
            </a:r>
          </a:p>
        </p:txBody>
      </p:sp>
      <p:grpSp>
        <p:nvGrpSpPr>
          <p:cNvPr id="18" name="组合 17">
            <a:extLst>
              <a:ext uri="{FF2B5EF4-FFF2-40B4-BE49-F238E27FC236}">
                <a16:creationId xmlns:a16="http://schemas.microsoft.com/office/drawing/2014/main" id="{A802F361-EA33-410B-9703-CC3CB09A1BCD}"/>
              </a:ext>
            </a:extLst>
          </p:cNvPr>
          <p:cNvGrpSpPr/>
          <p:nvPr/>
        </p:nvGrpSpPr>
        <p:grpSpPr>
          <a:xfrm>
            <a:off x="5069840" y="1571651"/>
            <a:ext cx="6642735" cy="425300"/>
            <a:chOff x="7814993" y="1438089"/>
            <a:chExt cx="4011882" cy="425300"/>
          </a:xfrm>
        </p:grpSpPr>
        <p:sp>
          <p:nvSpPr>
            <p:cNvPr id="19" name="箭头: V 形 18">
              <a:extLst>
                <a:ext uri="{FF2B5EF4-FFF2-40B4-BE49-F238E27FC236}">
                  <a16:creationId xmlns:a16="http://schemas.microsoft.com/office/drawing/2014/main" id="{8E4C1200-EF74-48DC-B260-33D2E9E2817E}"/>
                </a:ext>
              </a:extLst>
            </p:cNvPr>
            <p:cNvSpPr/>
            <p:nvPr/>
          </p:nvSpPr>
          <p:spPr>
            <a:xfrm>
              <a:off x="8149791"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20" name="直接连接符 19">
              <a:extLst>
                <a:ext uri="{FF2B5EF4-FFF2-40B4-BE49-F238E27FC236}">
                  <a16:creationId xmlns:a16="http://schemas.microsoft.com/office/drawing/2014/main" id="{FF06C096-19A1-4C44-B9F1-4587BC35F9B6}"/>
                </a:ext>
              </a:extLst>
            </p:cNvPr>
            <p:cNvCxnSpPr>
              <a:cxnSpLocks/>
            </p:cNvCxnSpPr>
            <p:nvPr/>
          </p:nvCxnSpPr>
          <p:spPr>
            <a:xfrm>
              <a:off x="8819388" y="1639381"/>
              <a:ext cx="3007487"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1" name="箭头: V 形 20">
              <a:extLst>
                <a:ext uri="{FF2B5EF4-FFF2-40B4-BE49-F238E27FC236}">
                  <a16:creationId xmlns:a16="http://schemas.microsoft.com/office/drawing/2014/main" id="{78BDEA9A-B32C-4B00-A450-549E4F3558DD}"/>
                </a:ext>
              </a:extLst>
            </p:cNvPr>
            <p:cNvSpPr/>
            <p:nvPr/>
          </p:nvSpPr>
          <p:spPr>
            <a:xfrm>
              <a:off x="7814993"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3475546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18</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530407" cy="553998"/>
          </a:xfrm>
          <a:prstGeom prst="rect">
            <a:avLst/>
          </a:prstGeom>
        </p:spPr>
        <p:txBody>
          <a:bodyPr wrap="none">
            <a:spAutoFit/>
          </a:bodyPr>
          <a:lstStyle/>
          <a:p>
            <a:r>
              <a:rPr lang="zh-CN" altLang="en-US" sz="3000" b="1" dirty="0">
                <a:solidFill>
                  <a:schemeClr val="bg1"/>
                </a:solidFill>
              </a:rPr>
              <a:t> 三、生产活动的时空边界</a:t>
            </a:r>
          </a:p>
        </p:txBody>
      </p:sp>
      <p:grpSp>
        <p:nvGrpSpPr>
          <p:cNvPr id="15" name="组合 14">
            <a:extLst>
              <a:ext uri="{FF2B5EF4-FFF2-40B4-BE49-F238E27FC236}">
                <a16:creationId xmlns:a16="http://schemas.microsoft.com/office/drawing/2014/main" id="{14970035-D12E-4186-9263-25C5135F3BB1}"/>
              </a:ext>
            </a:extLst>
          </p:cNvPr>
          <p:cNvGrpSpPr/>
          <p:nvPr/>
        </p:nvGrpSpPr>
        <p:grpSpPr>
          <a:xfrm>
            <a:off x="6496049" y="2304215"/>
            <a:ext cx="4741962" cy="3808536"/>
            <a:chOff x="6496049" y="2332790"/>
            <a:chExt cx="4533901" cy="3808536"/>
          </a:xfrm>
        </p:grpSpPr>
        <p:sp>
          <p:nvSpPr>
            <p:cNvPr id="22" name="矩形 21">
              <a:extLst>
                <a:ext uri="{FF2B5EF4-FFF2-40B4-BE49-F238E27FC236}">
                  <a16:creationId xmlns:a16="http://schemas.microsoft.com/office/drawing/2014/main" id="{7AEFE356-5C8D-4CE6-AB61-ACC12A98B311}"/>
                </a:ext>
              </a:extLst>
            </p:cNvPr>
            <p:cNvSpPr/>
            <p:nvPr/>
          </p:nvSpPr>
          <p:spPr>
            <a:xfrm>
              <a:off x="6496049" y="2896569"/>
              <a:ext cx="4533900" cy="3244757"/>
            </a:xfrm>
            <a:prstGeom prst="rect">
              <a:avLst/>
            </a:pr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D0208BC7-03BB-4CBB-9E86-1517DB689102}"/>
                </a:ext>
              </a:extLst>
            </p:cNvPr>
            <p:cNvSpPr/>
            <p:nvPr/>
          </p:nvSpPr>
          <p:spPr>
            <a:xfrm>
              <a:off x="6496050" y="2332790"/>
              <a:ext cx="4533900" cy="540000"/>
            </a:xfrm>
            <a:prstGeom prst="rect">
              <a:avLst/>
            </a:prstGeom>
            <a:solidFill>
              <a:srgbClr val="E5782E">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a:extLst>
              <a:ext uri="{FF2B5EF4-FFF2-40B4-BE49-F238E27FC236}">
                <a16:creationId xmlns:a16="http://schemas.microsoft.com/office/drawing/2014/main" id="{6B1F01DC-55C0-4B20-8AA9-79E6F9DEE6B0}"/>
              </a:ext>
            </a:extLst>
          </p:cNvPr>
          <p:cNvSpPr/>
          <p:nvPr/>
        </p:nvSpPr>
        <p:spPr>
          <a:xfrm>
            <a:off x="11386614" y="2304215"/>
            <a:ext cx="146586" cy="3808536"/>
          </a:xfrm>
          <a:prstGeom prst="rect">
            <a:avLst/>
          </a:prstGeom>
          <a:solidFill>
            <a:srgbClr val="E5782E">
              <a:alpha val="40000"/>
            </a:srgbClr>
          </a:solidFill>
          <a:ln>
            <a:noFill/>
          </a:ln>
          <a:effectLst/>
          <a:scene3d>
            <a:camera prst="orthographicFront">
              <a:rot lat="0" lon="0" rev="0"/>
            </a:camera>
            <a:lightRig rig="balanced" dir="t">
              <a:rot lat="0" lon="0" rev="8700000"/>
            </a:lightRig>
          </a:scene3d>
          <a:sp3d/>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sp>
      <p:sp>
        <p:nvSpPr>
          <p:cNvPr id="25" name="图文框 24">
            <a:extLst>
              <a:ext uri="{FF2B5EF4-FFF2-40B4-BE49-F238E27FC236}">
                <a16:creationId xmlns:a16="http://schemas.microsoft.com/office/drawing/2014/main" id="{12FE1511-8D8E-4608-A847-A5A0C9FF577F}"/>
              </a:ext>
            </a:extLst>
          </p:cNvPr>
          <p:cNvSpPr/>
          <p:nvPr/>
        </p:nvSpPr>
        <p:spPr>
          <a:xfrm>
            <a:off x="515938" y="2304215"/>
            <a:ext cx="5652564" cy="3808536"/>
          </a:xfrm>
          <a:prstGeom prst="frame">
            <a:avLst>
              <a:gd name="adj1" fmla="val 5450"/>
            </a:avLst>
          </a:prstGeom>
          <a:solidFill>
            <a:srgbClr val="E5782E">
              <a:alpha val="40000"/>
            </a:srgbClr>
          </a:solidFill>
          <a:ln>
            <a:noFill/>
          </a:ln>
          <a:effectLst>
            <a:outerShdw blurRad="44450" dist="27940" dir="5400000" algn="ctr">
              <a:srgbClr val="000000">
                <a:alpha val="32000"/>
              </a:srgbClr>
            </a:outerShdw>
          </a:effectLst>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txBody>
          <a:bodyPr/>
          <a:lstStyle/>
          <a:p>
            <a:endParaRPr lang="zh-CN" altLang="en-US" dirty="0"/>
          </a:p>
        </p:txBody>
      </p:sp>
      <p:sp>
        <p:nvSpPr>
          <p:cNvPr id="26" name="对角圆角矩形 10">
            <a:extLst>
              <a:ext uri="{FF2B5EF4-FFF2-40B4-BE49-F238E27FC236}">
                <a16:creationId xmlns:a16="http://schemas.microsoft.com/office/drawing/2014/main" id="{D2DF6AE9-E60B-4B82-BD3B-5E5482BA3D4D}"/>
              </a:ext>
            </a:extLst>
          </p:cNvPr>
          <p:cNvSpPr/>
          <p:nvPr/>
        </p:nvSpPr>
        <p:spPr>
          <a:xfrm>
            <a:off x="515937" y="1276562"/>
            <a:ext cx="2288223" cy="720000"/>
          </a:xfrm>
          <a:prstGeom prst="round2DiagRect">
            <a:avLst/>
          </a:prstGeom>
          <a:solidFill>
            <a:srgbClr val="E5782E"/>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algn="ctr"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经济领土</a:t>
            </a:r>
          </a:p>
        </p:txBody>
      </p:sp>
      <p:pic>
        <p:nvPicPr>
          <p:cNvPr id="29" name="图片 28">
            <a:extLst>
              <a:ext uri="{FF2B5EF4-FFF2-40B4-BE49-F238E27FC236}">
                <a16:creationId xmlns:a16="http://schemas.microsoft.com/office/drawing/2014/main" id="{0954C8AF-9C43-4B87-B088-700E6800F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2698229"/>
            <a:ext cx="4901784" cy="3072983"/>
          </a:xfrm>
          <a:prstGeom prst="rect">
            <a:avLst/>
          </a:prstGeom>
        </p:spPr>
      </p:pic>
      <p:sp>
        <p:nvSpPr>
          <p:cNvPr id="30" name="矩形 29">
            <a:extLst>
              <a:ext uri="{FF2B5EF4-FFF2-40B4-BE49-F238E27FC236}">
                <a16:creationId xmlns:a16="http://schemas.microsoft.com/office/drawing/2014/main" id="{3CD2FA71-35BB-4A4E-A89C-95AF1FB92E4F}"/>
              </a:ext>
            </a:extLst>
          </p:cNvPr>
          <p:cNvSpPr/>
          <p:nvPr/>
        </p:nvSpPr>
        <p:spPr>
          <a:xfrm>
            <a:off x="2881668" y="1451896"/>
            <a:ext cx="8794395" cy="369332"/>
          </a:xfrm>
          <a:prstGeom prst="rect">
            <a:avLst/>
          </a:prstGeom>
        </p:spPr>
        <p:txBody>
          <a:bodyPr wrap="none">
            <a:spAutoFit/>
          </a:bodyPr>
          <a:lstStyle/>
          <a:p>
            <a:r>
              <a:rPr lang="zh-CN" altLang="en-US" dirty="0"/>
              <a:t>由一国政府控制或管理的、其公民及其货物和资本可在其中自由流动的地理领土组成</a:t>
            </a:r>
          </a:p>
        </p:txBody>
      </p:sp>
      <p:sp>
        <p:nvSpPr>
          <p:cNvPr id="31" name="矩形 30">
            <a:extLst>
              <a:ext uri="{FF2B5EF4-FFF2-40B4-BE49-F238E27FC236}">
                <a16:creationId xmlns:a16="http://schemas.microsoft.com/office/drawing/2014/main" id="{2F2EC23B-96C2-4ECB-BF56-89A3FC0C2ECF}"/>
              </a:ext>
            </a:extLst>
          </p:cNvPr>
          <p:cNvSpPr/>
          <p:nvPr/>
        </p:nvSpPr>
        <p:spPr>
          <a:xfrm>
            <a:off x="6430547" y="2961352"/>
            <a:ext cx="4861445" cy="3016210"/>
          </a:xfrm>
          <a:prstGeom prst="rect">
            <a:avLst/>
          </a:prstGeom>
        </p:spPr>
        <p:txBody>
          <a:bodyPr wrap="square">
            <a:spAutoFit/>
          </a:bodyPr>
          <a:lstStyle/>
          <a:p>
            <a:pPr marL="285750" indent="-285750">
              <a:spcBef>
                <a:spcPts val="600"/>
              </a:spcBef>
              <a:buFont typeface="Wingdings" pitchFamily="2" charset="2"/>
              <a:buChar char="Ø"/>
            </a:pPr>
            <a:r>
              <a:rPr lang="zh-CN" altLang="en-US" sz="2000" dirty="0"/>
              <a:t>领土、领空、领海和该国对其享有专利权或对其具有或有权管辖的有关捕鱼权、海底采油权的位于国际水域的大陆架。</a:t>
            </a:r>
            <a:endParaRPr lang="en-US" altLang="zh-CN" sz="2000" dirty="0"/>
          </a:p>
          <a:p>
            <a:pPr marL="285750" indent="-285750">
              <a:spcBef>
                <a:spcPts val="600"/>
              </a:spcBef>
              <a:buFont typeface="Wingdings" pitchFamily="2" charset="2"/>
              <a:buChar char="Ø"/>
            </a:pPr>
            <a:r>
              <a:rPr lang="zh-CN" altLang="en-US" sz="2000" dirty="0"/>
              <a:t>在国外的飞地，如位于其他国家中，经与所在国政府签订正式政治协议，由本国政府拥有或租借的用于外交、军事、科研或其他目的，明确划出的地域。</a:t>
            </a:r>
            <a:endParaRPr lang="en-US" altLang="zh-CN" sz="2000" dirty="0"/>
          </a:p>
          <a:p>
            <a:pPr marL="285750" indent="-285750">
              <a:spcBef>
                <a:spcPts val="600"/>
              </a:spcBef>
              <a:buFont typeface="Wingdings" pitchFamily="2" charset="2"/>
              <a:buChar char="Ø"/>
            </a:pPr>
            <a:r>
              <a:rPr lang="zh-CN" altLang="en-US" sz="2000" dirty="0"/>
              <a:t>任何免税区或者在海关监控下由境外企业经营的保税仓库或工厂。</a:t>
            </a:r>
          </a:p>
        </p:txBody>
      </p:sp>
    </p:spTree>
    <p:extLst>
      <p:ext uri="{BB962C8B-B14F-4D97-AF65-F5344CB8AC3E}">
        <p14:creationId xmlns:p14="http://schemas.microsoft.com/office/powerpoint/2010/main" val="26676514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19</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530407" cy="553998"/>
          </a:xfrm>
          <a:prstGeom prst="rect">
            <a:avLst/>
          </a:prstGeom>
        </p:spPr>
        <p:txBody>
          <a:bodyPr wrap="none">
            <a:spAutoFit/>
          </a:bodyPr>
          <a:lstStyle/>
          <a:p>
            <a:r>
              <a:rPr lang="zh-CN" altLang="en-US" sz="3000" b="1" dirty="0">
                <a:solidFill>
                  <a:schemeClr val="bg1"/>
                </a:solidFill>
              </a:rPr>
              <a:t> 三、生产活动的时空边界</a:t>
            </a:r>
          </a:p>
        </p:txBody>
      </p:sp>
      <p:sp>
        <p:nvSpPr>
          <p:cNvPr id="26" name="对角圆角矩形 10">
            <a:extLst>
              <a:ext uri="{FF2B5EF4-FFF2-40B4-BE49-F238E27FC236}">
                <a16:creationId xmlns:a16="http://schemas.microsoft.com/office/drawing/2014/main" id="{D2DF6AE9-E60B-4B82-BD3B-5E5482BA3D4D}"/>
              </a:ext>
            </a:extLst>
          </p:cNvPr>
          <p:cNvSpPr/>
          <p:nvPr/>
        </p:nvSpPr>
        <p:spPr>
          <a:xfrm>
            <a:off x="302577" y="1276562"/>
            <a:ext cx="2847023" cy="720000"/>
          </a:xfrm>
          <a:prstGeom prst="round2DiagRect">
            <a:avLst/>
          </a:prstGeom>
          <a:solidFill>
            <a:srgbClr val="E5782E"/>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algn="ctr"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经济利益中心</a:t>
            </a:r>
          </a:p>
        </p:txBody>
      </p:sp>
      <p:sp>
        <p:nvSpPr>
          <p:cNvPr id="3" name="文本框 2">
            <a:extLst>
              <a:ext uri="{FF2B5EF4-FFF2-40B4-BE49-F238E27FC236}">
                <a16:creationId xmlns:a16="http://schemas.microsoft.com/office/drawing/2014/main" id="{AD0EEDE2-117E-4E79-9199-64FF85ACB07D}"/>
              </a:ext>
            </a:extLst>
          </p:cNvPr>
          <p:cNvSpPr txBox="1"/>
          <p:nvPr/>
        </p:nvSpPr>
        <p:spPr>
          <a:xfrm>
            <a:off x="3149600" y="1313396"/>
            <a:ext cx="9052560" cy="646331"/>
          </a:xfrm>
          <a:prstGeom prst="rect">
            <a:avLst/>
          </a:prstGeom>
          <a:noFill/>
        </p:spPr>
        <p:txBody>
          <a:bodyPr wrap="square" rtlCol="0">
            <a:spAutoFit/>
          </a:bodyPr>
          <a:lstStyle/>
          <a:p>
            <a:r>
              <a:rPr lang="zh-CN" altLang="en-US" dirty="0"/>
              <a:t>如果一个单位在一个经济领土内的某个地点</a:t>
            </a:r>
            <a:r>
              <a:rPr lang="en-US" altLang="zh-CN" dirty="0"/>
              <a:t>——</a:t>
            </a:r>
            <a:r>
              <a:rPr lang="zh-CN" altLang="en-US" dirty="0"/>
              <a:t>如住宅、生产场所或其他房屋，从事并拟继续从事相当规模的经济活动或交易，都可以说该单位在该国具有一个经济利益中心。</a:t>
            </a:r>
          </a:p>
        </p:txBody>
      </p:sp>
      <p:grpSp>
        <p:nvGrpSpPr>
          <p:cNvPr id="16" name="组合 2">
            <a:extLst>
              <a:ext uri="{FF2B5EF4-FFF2-40B4-BE49-F238E27FC236}">
                <a16:creationId xmlns:a16="http://schemas.microsoft.com/office/drawing/2014/main" id="{173302CD-84D6-42EB-94B0-02A5DDF9CBE9}"/>
              </a:ext>
            </a:extLst>
          </p:cNvPr>
          <p:cNvGrpSpPr/>
          <p:nvPr/>
        </p:nvGrpSpPr>
        <p:grpSpPr>
          <a:xfrm>
            <a:off x="1905526" y="2275840"/>
            <a:ext cx="8261218" cy="4013200"/>
            <a:chOff x="2514992" y="3764790"/>
            <a:chExt cx="9458355" cy="4918184"/>
          </a:xfrm>
        </p:grpSpPr>
        <p:grpSp>
          <p:nvGrpSpPr>
            <p:cNvPr id="17" name="组合 10">
              <a:extLst>
                <a:ext uri="{FF2B5EF4-FFF2-40B4-BE49-F238E27FC236}">
                  <a16:creationId xmlns:a16="http://schemas.microsoft.com/office/drawing/2014/main" id="{69433788-E1AF-4E8D-8F19-C871EAA5F678}"/>
                </a:ext>
              </a:extLst>
            </p:cNvPr>
            <p:cNvGrpSpPr/>
            <p:nvPr/>
          </p:nvGrpSpPr>
          <p:grpSpPr>
            <a:xfrm>
              <a:off x="2514992" y="3764790"/>
              <a:ext cx="9458355" cy="4918184"/>
              <a:chOff x="2514992" y="3764790"/>
              <a:chExt cx="9458355" cy="4918184"/>
            </a:xfrm>
            <a:scene3d>
              <a:camera prst="orthographicFront">
                <a:rot lat="0" lon="0" rev="0"/>
              </a:camera>
              <a:lightRig rig="contrasting" dir="t">
                <a:rot lat="0" lon="0" rev="1500000"/>
              </a:lightRig>
            </a:scene3d>
          </p:grpSpPr>
          <p:sp>
            <p:nvSpPr>
              <p:cNvPr id="19" name="对角圆角矩形 4">
                <a:extLst>
                  <a:ext uri="{FF2B5EF4-FFF2-40B4-BE49-F238E27FC236}">
                    <a16:creationId xmlns:a16="http://schemas.microsoft.com/office/drawing/2014/main" id="{49378E95-EFA0-4B41-888C-BE6CB52E3087}"/>
                  </a:ext>
                </a:extLst>
              </p:cNvPr>
              <p:cNvSpPr/>
              <p:nvPr/>
            </p:nvSpPr>
            <p:spPr>
              <a:xfrm>
                <a:off x="2514992" y="3764790"/>
                <a:ext cx="9458355" cy="4918184"/>
              </a:xfrm>
              <a:prstGeom prst="round2DiagRect">
                <a:avLst>
                  <a:gd name="adj1" fmla="val 0"/>
                  <a:gd name="adj2" fmla="val 16670"/>
                </a:avLst>
              </a:prstGeom>
              <a:ln w="76200">
                <a:noFill/>
              </a:ln>
              <a:effectLst>
                <a:outerShdw blurRad="149987" dist="250190" dir="8460000" algn="ctr">
                  <a:srgbClr val="000000">
                    <a:alpha val="28000"/>
                  </a:srgbClr>
                </a:outerShdw>
              </a:effectLst>
              <a:sp3d prstMaterial="meta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直接连接符 19">
                <a:extLst>
                  <a:ext uri="{FF2B5EF4-FFF2-40B4-BE49-F238E27FC236}">
                    <a16:creationId xmlns:a16="http://schemas.microsoft.com/office/drawing/2014/main" id="{B87B5C82-43D8-493F-8E96-5DBA6B1CF365}"/>
                  </a:ext>
                </a:extLst>
              </p:cNvPr>
              <p:cNvSpPr/>
              <p:nvPr/>
            </p:nvSpPr>
            <p:spPr>
              <a:xfrm>
                <a:off x="6739118" y="4286415"/>
                <a:ext cx="1219" cy="3874933"/>
              </a:xfrm>
              <a:prstGeom prst="line">
                <a:avLst/>
              </a:prstGeom>
              <a:ln w="76200">
                <a:noFill/>
              </a:ln>
              <a:effectLst>
                <a:outerShdw blurRad="149987" dist="250190" dir="8460000" algn="ctr">
                  <a:srgbClr val="000000">
                    <a:alpha val="28000"/>
                  </a:srgbClr>
                </a:outerShdw>
              </a:effectLst>
              <a:sp3d prstMaterial="metal">
                <a:bevelT w="88900" h="88900"/>
              </a:sp3d>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cxnSp>
          <p:nvCxnSpPr>
            <p:cNvPr id="18" name="直接连接符 17">
              <a:extLst>
                <a:ext uri="{FF2B5EF4-FFF2-40B4-BE49-F238E27FC236}">
                  <a16:creationId xmlns:a16="http://schemas.microsoft.com/office/drawing/2014/main" id="{D1D50AF6-500F-4FE1-8749-627CFEC9B02E}"/>
                </a:ext>
              </a:extLst>
            </p:cNvPr>
            <p:cNvCxnSpPr/>
            <p:nvPr/>
          </p:nvCxnSpPr>
          <p:spPr>
            <a:xfrm>
              <a:off x="7400552" y="4286415"/>
              <a:ext cx="0" cy="3983316"/>
            </a:xfrm>
            <a:prstGeom prst="line">
              <a:avLst/>
            </a:prstGeom>
            <a:ln w="76200">
              <a:solidFill>
                <a:srgbClr val="EBD58C"/>
              </a:solidFill>
            </a:ln>
          </p:spPr>
          <p:style>
            <a:lnRef idx="1">
              <a:schemeClr val="accent1"/>
            </a:lnRef>
            <a:fillRef idx="0">
              <a:schemeClr val="accent1"/>
            </a:fillRef>
            <a:effectRef idx="0">
              <a:schemeClr val="accent1"/>
            </a:effectRef>
            <a:fontRef idx="minor">
              <a:schemeClr val="tx1"/>
            </a:fontRef>
          </p:style>
        </p:cxnSp>
      </p:grpSp>
      <p:sp>
        <p:nvSpPr>
          <p:cNvPr id="21" name="任意多边形 6">
            <a:extLst>
              <a:ext uri="{FF2B5EF4-FFF2-40B4-BE49-F238E27FC236}">
                <a16:creationId xmlns:a16="http://schemas.microsoft.com/office/drawing/2014/main" id="{CB5263FD-B211-489E-8FFB-7EF7FA030AA4}"/>
              </a:ext>
            </a:extLst>
          </p:cNvPr>
          <p:cNvSpPr/>
          <p:nvPr/>
        </p:nvSpPr>
        <p:spPr>
          <a:xfrm>
            <a:off x="2101981" y="2562163"/>
            <a:ext cx="3917293" cy="3303788"/>
          </a:xfrm>
          <a:custGeom>
            <a:avLst/>
            <a:gdLst>
              <a:gd name="connsiteX0" fmla="*/ 0 w 3963088"/>
              <a:gd name="connsiteY0" fmla="*/ 0 h 4173005"/>
              <a:gd name="connsiteX1" fmla="*/ 3963088 w 3963088"/>
              <a:gd name="connsiteY1" fmla="*/ 0 h 4173005"/>
              <a:gd name="connsiteX2" fmla="*/ 3963088 w 3963088"/>
              <a:gd name="connsiteY2" fmla="*/ 4173005 h 4173005"/>
              <a:gd name="connsiteX3" fmla="*/ 0 w 3963088"/>
              <a:gd name="connsiteY3" fmla="*/ 4173005 h 4173005"/>
              <a:gd name="connsiteX4" fmla="*/ 0 w 3963088"/>
              <a:gd name="connsiteY4" fmla="*/ 0 h 4173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3088" h="4173005">
                <a:moveTo>
                  <a:pt x="0" y="0"/>
                </a:moveTo>
                <a:lnTo>
                  <a:pt x="3963088" y="0"/>
                </a:lnTo>
                <a:lnTo>
                  <a:pt x="3963088" y="4173005"/>
                </a:lnTo>
                <a:lnTo>
                  <a:pt x="0" y="4173005"/>
                </a:lnTo>
                <a:lnTo>
                  <a:pt x="0" y="0"/>
                </a:lnTo>
                <a:close/>
              </a:path>
            </a:pathLst>
          </a:custGeom>
          <a:noFill/>
          <a:ln>
            <a:noFill/>
          </a:ln>
          <a:sp3d/>
        </p:spPr>
        <p:style>
          <a:lnRef idx="0">
            <a:scrgbClr r="0" g="0" b="0"/>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just" defTabSz="1066800">
              <a:lnSpc>
                <a:spcPct val="150000"/>
              </a:lnSpc>
              <a:spcBef>
                <a:spcPct val="0"/>
              </a:spcBef>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如果一个住户在一个经济领土内保留一套或几套住宅，其成员把它看作和用作主要住房，那么该住户就在该经济领土内具有经济利益中心，其成员是常住居民。</a:t>
            </a:r>
            <a:endParaRPr lang="zh-CN" altLang="en-US" sz="2400" b="1" kern="1200" dirty="0">
              <a:solidFill>
                <a:schemeClr val="bg1"/>
              </a:solidFill>
              <a:latin typeface="微软雅黑" panose="020B0503020204020204" pitchFamily="34" charset="-122"/>
              <a:ea typeface="微软雅黑" panose="020B0503020204020204" pitchFamily="34" charset="-122"/>
            </a:endParaRPr>
          </a:p>
        </p:txBody>
      </p:sp>
      <p:sp>
        <p:nvSpPr>
          <p:cNvPr id="27" name="任意多边形 7">
            <a:extLst>
              <a:ext uri="{FF2B5EF4-FFF2-40B4-BE49-F238E27FC236}">
                <a16:creationId xmlns:a16="http://schemas.microsoft.com/office/drawing/2014/main" id="{19D75042-3A2D-484D-9D51-95C92F0AC7F6}"/>
              </a:ext>
            </a:extLst>
          </p:cNvPr>
          <p:cNvSpPr/>
          <p:nvPr/>
        </p:nvSpPr>
        <p:spPr>
          <a:xfrm>
            <a:off x="6351047" y="2568061"/>
            <a:ext cx="3637374" cy="3517195"/>
          </a:xfrm>
          <a:custGeom>
            <a:avLst/>
            <a:gdLst>
              <a:gd name="connsiteX0" fmla="*/ 0 w 3963088"/>
              <a:gd name="connsiteY0" fmla="*/ 0 h 4173005"/>
              <a:gd name="connsiteX1" fmla="*/ 3963088 w 3963088"/>
              <a:gd name="connsiteY1" fmla="*/ 0 h 4173005"/>
              <a:gd name="connsiteX2" fmla="*/ 3963088 w 3963088"/>
              <a:gd name="connsiteY2" fmla="*/ 4173005 h 4173005"/>
              <a:gd name="connsiteX3" fmla="*/ 0 w 3963088"/>
              <a:gd name="connsiteY3" fmla="*/ 4173005 h 4173005"/>
              <a:gd name="connsiteX4" fmla="*/ 0 w 3963088"/>
              <a:gd name="connsiteY4" fmla="*/ 0 h 4173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3088" h="4173005">
                <a:moveTo>
                  <a:pt x="0" y="0"/>
                </a:moveTo>
                <a:lnTo>
                  <a:pt x="3963088" y="0"/>
                </a:lnTo>
                <a:lnTo>
                  <a:pt x="3963088" y="4173005"/>
                </a:lnTo>
                <a:lnTo>
                  <a:pt x="0" y="4173005"/>
                </a:lnTo>
                <a:lnTo>
                  <a:pt x="0" y="0"/>
                </a:lnTo>
                <a:close/>
              </a:path>
            </a:pathLst>
          </a:custGeom>
          <a:noFill/>
          <a:ln>
            <a:noFill/>
          </a:ln>
          <a:sp3d/>
        </p:spPr>
        <p:style>
          <a:lnRef idx="0">
            <a:scrgbClr r="0" g="0" b="0"/>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just" defTabSz="1066800">
              <a:lnSpc>
                <a:spcPct val="150000"/>
              </a:lnSpc>
              <a:spcBef>
                <a:spcPct val="0"/>
              </a:spcBef>
            </a:pPr>
            <a:r>
              <a:rPr lang="zh-CN" altLang="en-US" sz="2400" b="1" dirty="0">
                <a:solidFill>
                  <a:schemeClr val="bg1"/>
                </a:solidFill>
                <a:latin typeface="微软雅黑" panose="020B0503020204020204" pitchFamily="34" charset="-122"/>
                <a:ea typeface="微软雅黑" panose="020B0503020204020204" pitchFamily="34" charset="-122"/>
              </a:rPr>
              <a:t>如果公司在一个经济领土内从事相当规模的货物或服务的生产，或在那里拥有土地或建筑物，则可称该公司在该经济领土内具有一个经济利益中心。</a:t>
            </a:r>
          </a:p>
        </p:txBody>
      </p:sp>
      <p:sp>
        <p:nvSpPr>
          <p:cNvPr id="28" name="任意多边形 8">
            <a:extLst>
              <a:ext uri="{FF2B5EF4-FFF2-40B4-BE49-F238E27FC236}">
                <a16:creationId xmlns:a16="http://schemas.microsoft.com/office/drawing/2014/main" id="{2E9F00FA-0150-4AD0-A958-689D6625FF86}"/>
              </a:ext>
            </a:extLst>
          </p:cNvPr>
          <p:cNvSpPr/>
          <p:nvPr/>
        </p:nvSpPr>
        <p:spPr>
          <a:xfrm rot="16200000">
            <a:off x="-999110" y="3698285"/>
            <a:ext cx="4288717" cy="1218412"/>
          </a:xfrm>
          <a:custGeom>
            <a:avLst/>
            <a:gdLst>
              <a:gd name="connsiteX0" fmla="*/ 0 w 5365292"/>
              <a:gd name="connsiteY0" fmla="*/ 382362 h 1524264"/>
              <a:gd name="connsiteX1" fmla="*/ 4440673 w 5365292"/>
              <a:gd name="connsiteY1" fmla="*/ 382362 h 1524264"/>
              <a:gd name="connsiteX2" fmla="*/ 4440673 w 5365292"/>
              <a:gd name="connsiteY2" fmla="*/ 0 h 1524264"/>
              <a:gd name="connsiteX3" fmla="*/ 5365292 w 5365292"/>
              <a:gd name="connsiteY3" fmla="*/ 762132 h 1524264"/>
              <a:gd name="connsiteX4" fmla="*/ 4440673 w 5365292"/>
              <a:gd name="connsiteY4" fmla="*/ 1524264 h 1524264"/>
              <a:gd name="connsiteX5" fmla="*/ 4440673 w 5365292"/>
              <a:gd name="connsiteY5" fmla="*/ 1141902 h 1524264"/>
              <a:gd name="connsiteX6" fmla="*/ 0 w 5365292"/>
              <a:gd name="connsiteY6" fmla="*/ 1141902 h 1524264"/>
              <a:gd name="connsiteX7" fmla="*/ 0 w 5365292"/>
              <a:gd name="connsiteY7" fmla="*/ 382362 h 152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65292" h="1524264">
                <a:moveTo>
                  <a:pt x="0" y="382362"/>
                </a:moveTo>
                <a:lnTo>
                  <a:pt x="4440673" y="382362"/>
                </a:lnTo>
                <a:lnTo>
                  <a:pt x="4440673" y="0"/>
                </a:lnTo>
                <a:lnTo>
                  <a:pt x="5365292" y="762132"/>
                </a:lnTo>
                <a:lnTo>
                  <a:pt x="4440673" y="1524264"/>
                </a:lnTo>
                <a:lnTo>
                  <a:pt x="4440673" y="1141902"/>
                </a:lnTo>
                <a:lnTo>
                  <a:pt x="0" y="1141902"/>
                </a:lnTo>
                <a:lnTo>
                  <a:pt x="0" y="382362"/>
                </a:lnTo>
                <a:close/>
              </a:path>
            </a:pathLst>
          </a:custGeom>
          <a:solidFill>
            <a:srgbClr val="A37AB0"/>
          </a:solidFill>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txBody>
          <a:bodyPr spcFirstLastPara="0" vert="vert" wrap="square" lIns="140969" tIns="523331" rIns="601707" bIns="523332" numCol="1" spcCol="1270" anchor="ctr" anchorCtr="0">
            <a:noAutofit/>
          </a:bodyPr>
          <a:lstStyle/>
          <a:p>
            <a:pPr lvl="0" algn="ctr" defTabSz="1644650">
              <a:lnSpc>
                <a:spcPct val="90000"/>
              </a:lnSpc>
              <a:spcBef>
                <a:spcPct val="0"/>
              </a:spcBef>
              <a:spcAft>
                <a:spcPct val="35000"/>
              </a:spcAft>
            </a:pPr>
            <a:r>
              <a:rPr lang="zh-CN" altLang="en-US" sz="2000" b="1" dirty="0">
                <a:solidFill>
                  <a:schemeClr val="tx1"/>
                </a:solidFill>
                <a:latin typeface="微软雅黑" panose="020B0503020204020204" pitchFamily="34" charset="-122"/>
                <a:ea typeface="微软雅黑" panose="020B0503020204020204" pitchFamily="34" charset="-122"/>
              </a:rPr>
              <a:t>住户及个人的经济利益中心</a:t>
            </a:r>
            <a:endParaRPr lang="zh-CN" altLang="en-US" sz="2000" b="1" kern="1200" dirty="0">
              <a:solidFill>
                <a:schemeClr val="tx1"/>
              </a:solidFill>
              <a:latin typeface="微软雅黑" panose="020B0503020204020204" pitchFamily="34" charset="-122"/>
              <a:ea typeface="微软雅黑" panose="020B0503020204020204" pitchFamily="34" charset="-122"/>
            </a:endParaRPr>
          </a:p>
        </p:txBody>
      </p:sp>
      <p:sp>
        <p:nvSpPr>
          <p:cNvPr id="32" name="任意多边形 9">
            <a:extLst>
              <a:ext uri="{FF2B5EF4-FFF2-40B4-BE49-F238E27FC236}">
                <a16:creationId xmlns:a16="http://schemas.microsoft.com/office/drawing/2014/main" id="{8833F703-6C65-4A32-8754-B2845AF9EC51}"/>
              </a:ext>
            </a:extLst>
          </p:cNvPr>
          <p:cNvSpPr/>
          <p:nvPr/>
        </p:nvSpPr>
        <p:spPr>
          <a:xfrm rot="5400000">
            <a:off x="8782663" y="3698286"/>
            <a:ext cx="4288716" cy="1218412"/>
          </a:xfrm>
          <a:custGeom>
            <a:avLst/>
            <a:gdLst>
              <a:gd name="connsiteX0" fmla="*/ 0 w 5365292"/>
              <a:gd name="connsiteY0" fmla="*/ 382362 h 1524264"/>
              <a:gd name="connsiteX1" fmla="*/ 4440673 w 5365292"/>
              <a:gd name="connsiteY1" fmla="*/ 382362 h 1524264"/>
              <a:gd name="connsiteX2" fmla="*/ 4440673 w 5365292"/>
              <a:gd name="connsiteY2" fmla="*/ 0 h 1524264"/>
              <a:gd name="connsiteX3" fmla="*/ 5365292 w 5365292"/>
              <a:gd name="connsiteY3" fmla="*/ 762132 h 1524264"/>
              <a:gd name="connsiteX4" fmla="*/ 4440673 w 5365292"/>
              <a:gd name="connsiteY4" fmla="*/ 1524264 h 1524264"/>
              <a:gd name="connsiteX5" fmla="*/ 4440673 w 5365292"/>
              <a:gd name="connsiteY5" fmla="*/ 1141902 h 1524264"/>
              <a:gd name="connsiteX6" fmla="*/ 0 w 5365292"/>
              <a:gd name="connsiteY6" fmla="*/ 1141902 h 1524264"/>
              <a:gd name="connsiteX7" fmla="*/ 0 w 5365292"/>
              <a:gd name="connsiteY7" fmla="*/ 382362 h 152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65292" h="1524264">
                <a:moveTo>
                  <a:pt x="0" y="382362"/>
                </a:moveTo>
                <a:lnTo>
                  <a:pt x="4440673" y="382362"/>
                </a:lnTo>
                <a:lnTo>
                  <a:pt x="4440673" y="0"/>
                </a:lnTo>
                <a:lnTo>
                  <a:pt x="5365292" y="762132"/>
                </a:lnTo>
                <a:lnTo>
                  <a:pt x="4440673" y="1524264"/>
                </a:lnTo>
                <a:lnTo>
                  <a:pt x="4440673" y="1141902"/>
                </a:lnTo>
                <a:lnTo>
                  <a:pt x="0" y="1141902"/>
                </a:lnTo>
                <a:lnTo>
                  <a:pt x="0" y="382362"/>
                </a:lnTo>
                <a:close/>
              </a:path>
            </a:pathLst>
          </a:custGeom>
          <a:solidFill>
            <a:srgbClr val="A6C435"/>
          </a:solidFill>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txBody>
          <a:bodyPr spcFirstLastPara="0" vert="vert270" wrap="square" lIns="140970" tIns="523331" rIns="601706" bIns="523332" numCol="1" spcCol="1270" anchor="ctr" anchorCtr="0">
            <a:noAutofit/>
          </a:bodyPr>
          <a:lstStyle/>
          <a:p>
            <a:pPr lvl="0" algn="ctr" defTabSz="1644650">
              <a:lnSpc>
                <a:spcPct val="90000"/>
              </a:lnSpc>
              <a:spcBef>
                <a:spcPct val="0"/>
              </a:spcBef>
              <a:spcAft>
                <a:spcPct val="35000"/>
              </a:spcAft>
            </a:pPr>
            <a:r>
              <a:rPr lang="zh-CN" altLang="en-US" sz="2000" b="1" dirty="0">
                <a:solidFill>
                  <a:schemeClr val="tx1"/>
                </a:solidFill>
                <a:latin typeface="微软雅黑" panose="020B0503020204020204" pitchFamily="34" charset="-122"/>
                <a:ea typeface="微软雅黑" panose="020B0503020204020204" pitchFamily="34" charset="-122"/>
              </a:rPr>
              <a:t>公司的经济利益中心</a:t>
            </a:r>
            <a:endParaRPr lang="zh-CN" altLang="en-US" sz="2000" b="1" kern="1200" dirty="0">
              <a:solidFill>
                <a:schemeClr val="tx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6516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空心弧 16">
            <a:extLst>
              <a:ext uri="{FF2B5EF4-FFF2-40B4-BE49-F238E27FC236}">
                <a16:creationId xmlns:a16="http://schemas.microsoft.com/office/drawing/2014/main" id="{80A0A4FF-B398-4C3C-826C-EFC79006E48D}"/>
              </a:ext>
            </a:extLst>
          </p:cNvPr>
          <p:cNvSpPr/>
          <p:nvPr/>
        </p:nvSpPr>
        <p:spPr>
          <a:xfrm>
            <a:off x="-4504900" y="145143"/>
            <a:ext cx="7244216" cy="7244216"/>
          </a:xfrm>
          <a:prstGeom prst="blockArc">
            <a:avLst>
              <a:gd name="adj1" fmla="val 18900000"/>
              <a:gd name="adj2" fmla="val 2700000"/>
              <a:gd name="adj3" fmla="val 223"/>
            </a:avLst>
          </a:prstGeom>
          <a:ln>
            <a:solidFill>
              <a:srgbClr val="00A9F3"/>
            </a:solidFill>
            <a:prstDash val="soli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3" name="矩形 2">
            <a:extLst>
              <a:ext uri="{FF2B5EF4-FFF2-40B4-BE49-F238E27FC236}">
                <a16:creationId xmlns:a16="http://schemas.microsoft.com/office/drawing/2014/main" id="{CD7A0A50-A1E9-47F1-B630-0444970FB2E5}"/>
              </a:ext>
            </a:extLst>
          </p:cNvPr>
          <p:cNvSpPr/>
          <p:nvPr/>
        </p:nvSpPr>
        <p:spPr>
          <a:xfrm>
            <a:off x="803970" y="323364"/>
            <a:ext cx="1837362" cy="553998"/>
          </a:xfrm>
          <a:prstGeom prst="rect">
            <a:avLst/>
          </a:prstGeom>
        </p:spPr>
        <p:txBody>
          <a:bodyPr wrap="none">
            <a:spAutoFit/>
          </a:bodyPr>
          <a:lstStyle/>
          <a:p>
            <a:r>
              <a:rPr lang="zh-CN" altLang="en-US" sz="3000" b="1" dirty="0">
                <a:solidFill>
                  <a:schemeClr val="bg1"/>
                </a:solidFill>
              </a:rPr>
              <a:t> 学习目的</a:t>
            </a:r>
          </a:p>
        </p:txBody>
      </p:sp>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剪去单角的矩形 5">
            <a:extLst>
              <a:ext uri="{FF2B5EF4-FFF2-40B4-BE49-F238E27FC236}">
                <a16:creationId xmlns:a16="http://schemas.microsoft.com/office/drawing/2014/main" id="{30B46A8E-EEE9-48E7-8AA2-982411C3C52C}"/>
              </a:ext>
            </a:extLst>
          </p:cNvPr>
          <p:cNvSpPr/>
          <p:nvPr/>
        </p:nvSpPr>
        <p:spPr>
          <a:xfrm>
            <a:off x="2340883" y="1569525"/>
            <a:ext cx="7882409" cy="900000"/>
          </a:xfrm>
          <a:prstGeom prst="snip1Rect">
            <a:avLst/>
          </a:prstGeom>
          <a:solidFill>
            <a:schemeClr val="accent6">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141322" tIns="132080" rIns="132080" bIns="132080" numCol="1" spcCol="1270" anchor="ctr" anchorCtr="0">
            <a:noAutofit/>
          </a:bodyPr>
          <a:lstStyle/>
          <a:p>
            <a:pPr lvl="0" defTabSz="2311400">
              <a:lnSpc>
                <a:spcPct val="90000"/>
              </a:lnSpc>
              <a:spcBef>
                <a:spcPct val="0"/>
              </a:spcBef>
              <a:spcAft>
                <a:spcPct val="35000"/>
              </a:spcAft>
            </a:pPr>
            <a:r>
              <a:rPr lang="zh-CN" altLang="en-US" sz="2400" b="1" dirty="0">
                <a:solidFill>
                  <a:schemeClr val="tx1"/>
                </a:solidFill>
                <a:latin typeface="微软雅黑" panose="020B0503020204020204" pitchFamily="34" charset="-122"/>
                <a:ea typeface="微软雅黑" panose="020B0503020204020204" pitchFamily="34" charset="-122"/>
              </a:rPr>
              <a:t>了解国民经济总量统计的基本问题</a:t>
            </a:r>
            <a:endParaRPr lang="zh-CN" altLang="en-US" sz="2400" b="1" kern="1200" dirty="0">
              <a:solidFill>
                <a:schemeClr val="tx1"/>
              </a:solidFill>
            </a:endParaRPr>
          </a:p>
        </p:txBody>
      </p:sp>
      <p:sp>
        <p:nvSpPr>
          <p:cNvPr id="6" name="剪去单角的矩形 7">
            <a:extLst>
              <a:ext uri="{FF2B5EF4-FFF2-40B4-BE49-F238E27FC236}">
                <a16:creationId xmlns:a16="http://schemas.microsoft.com/office/drawing/2014/main" id="{7DDFC03B-AA42-41A2-8C4A-FFF8EC84E2E2}"/>
              </a:ext>
            </a:extLst>
          </p:cNvPr>
          <p:cNvSpPr/>
          <p:nvPr/>
        </p:nvSpPr>
        <p:spPr>
          <a:xfrm>
            <a:off x="2863555" y="3388160"/>
            <a:ext cx="7359737" cy="900000"/>
          </a:xfrm>
          <a:prstGeom prst="snip1Rect">
            <a:avLst/>
          </a:prstGeom>
          <a:solidFill>
            <a:schemeClr val="accent4">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141322" tIns="132080" rIns="132080" bIns="132080" numCol="1" spcCol="1270" anchor="ctr" anchorCtr="0">
            <a:noAutofit/>
          </a:bodyPr>
          <a:lstStyle/>
          <a:p>
            <a:pPr lvl="0" defTabSz="2311400">
              <a:lnSpc>
                <a:spcPct val="90000"/>
              </a:lnSpc>
              <a:spcBef>
                <a:spcPct val="0"/>
              </a:spcBef>
              <a:spcAft>
                <a:spcPct val="35000"/>
              </a:spcAft>
            </a:pPr>
            <a:r>
              <a:rPr lang="zh-CN" altLang="en-US" sz="2400" b="1" dirty="0">
                <a:solidFill>
                  <a:schemeClr val="tx1"/>
                </a:solidFill>
                <a:latin typeface="微软雅黑" panose="020B0503020204020204" pitchFamily="34" charset="-122"/>
                <a:ea typeface="微软雅黑" panose="020B0503020204020204" pitchFamily="34" charset="-122"/>
              </a:rPr>
              <a:t>掌握国内生产总值和收入总量</a:t>
            </a:r>
            <a:r>
              <a:rPr lang="zh-CN" altLang="en-US" sz="2400" b="1" dirty="0" smtClean="0">
                <a:solidFill>
                  <a:schemeClr val="tx1"/>
                </a:solidFill>
                <a:latin typeface="微软雅黑" panose="020B0503020204020204" pitchFamily="34" charset="-122"/>
                <a:ea typeface="微软雅黑" panose="020B0503020204020204" pitchFamily="34" charset="-122"/>
              </a:rPr>
              <a:t>指标的</a:t>
            </a:r>
            <a:r>
              <a:rPr lang="zh-CN" altLang="en-US" sz="2400" b="1" dirty="0">
                <a:solidFill>
                  <a:schemeClr val="tx1"/>
                </a:solidFill>
                <a:latin typeface="微软雅黑" panose="020B0503020204020204" pitchFamily="34" charset="-122"/>
                <a:ea typeface="微软雅黑" panose="020B0503020204020204" pitchFamily="34" charset="-122"/>
              </a:rPr>
              <a:t>统计思想和具体方法及中国实践做法</a:t>
            </a:r>
            <a:endParaRPr lang="zh-CN" altLang="en-US" sz="2400" b="1" kern="1200" dirty="0">
              <a:solidFill>
                <a:schemeClr val="tx1"/>
              </a:solidFill>
            </a:endParaRPr>
          </a:p>
        </p:txBody>
      </p:sp>
      <p:sp>
        <p:nvSpPr>
          <p:cNvPr id="7" name="剪去单角的矩形 9">
            <a:extLst>
              <a:ext uri="{FF2B5EF4-FFF2-40B4-BE49-F238E27FC236}">
                <a16:creationId xmlns:a16="http://schemas.microsoft.com/office/drawing/2014/main" id="{591DE5E1-D4FC-41CF-8318-AB151914570B}"/>
              </a:ext>
            </a:extLst>
          </p:cNvPr>
          <p:cNvSpPr/>
          <p:nvPr/>
        </p:nvSpPr>
        <p:spPr>
          <a:xfrm>
            <a:off x="2150076" y="5067299"/>
            <a:ext cx="8073216" cy="900000"/>
          </a:xfrm>
          <a:prstGeom prst="snip1Rect">
            <a:avLst/>
          </a:prstGeom>
          <a:solidFill>
            <a:srgbClr val="FF5050"/>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141322" tIns="132080" rIns="132080" bIns="132080" numCol="1" spcCol="1270" anchor="ctr" anchorCtr="0">
            <a:noAutofit/>
          </a:bodyPr>
          <a:lstStyle/>
          <a:p>
            <a:pPr lvl="0" defTabSz="2311400">
              <a:lnSpc>
                <a:spcPct val="90000"/>
              </a:lnSpc>
              <a:spcBef>
                <a:spcPct val="0"/>
              </a:spcBef>
              <a:spcAft>
                <a:spcPct val="35000"/>
              </a:spcAft>
            </a:pPr>
            <a:r>
              <a:rPr lang="zh-CN" altLang="en-US" sz="2400" b="1" dirty="0">
                <a:solidFill>
                  <a:schemeClr val="tx1"/>
                </a:solidFill>
                <a:latin typeface="微软雅黑" panose="020B0503020204020204" pitchFamily="34" charset="-122"/>
                <a:ea typeface="微软雅黑" panose="020B0503020204020204" pitchFamily="34" charset="-122"/>
              </a:rPr>
              <a:t>理解国民经济总量的重要作用、局限性及可能的扩展方向</a:t>
            </a:r>
            <a:endParaRPr lang="zh-CN" altLang="en-US" sz="2400" b="1" kern="1200" dirty="0">
              <a:solidFill>
                <a:schemeClr val="tx1"/>
              </a:solidFill>
            </a:endParaRPr>
          </a:p>
        </p:txBody>
      </p:sp>
      <p:grpSp>
        <p:nvGrpSpPr>
          <p:cNvPr id="8" name="组合 7">
            <a:extLst>
              <a:ext uri="{FF2B5EF4-FFF2-40B4-BE49-F238E27FC236}">
                <a16:creationId xmlns:a16="http://schemas.microsoft.com/office/drawing/2014/main" id="{2BD78A71-9F86-49A6-8DDB-5846FC586FD4}"/>
              </a:ext>
            </a:extLst>
          </p:cNvPr>
          <p:cNvGrpSpPr/>
          <p:nvPr/>
        </p:nvGrpSpPr>
        <p:grpSpPr>
          <a:xfrm>
            <a:off x="1442206" y="1293769"/>
            <a:ext cx="1451513" cy="1451513"/>
            <a:chOff x="1397321" y="2919369"/>
            <a:chExt cx="1797357" cy="1797357"/>
          </a:xfrm>
        </p:grpSpPr>
        <p:sp>
          <p:nvSpPr>
            <p:cNvPr id="9" name="椭圆 8">
              <a:extLst>
                <a:ext uri="{FF2B5EF4-FFF2-40B4-BE49-F238E27FC236}">
                  <a16:creationId xmlns:a16="http://schemas.microsoft.com/office/drawing/2014/main" id="{E26B1D77-50EA-409B-BC57-EDC591CD23BA}"/>
                </a:ext>
              </a:extLst>
            </p:cNvPr>
            <p:cNvSpPr/>
            <p:nvPr/>
          </p:nvSpPr>
          <p:spPr>
            <a:xfrm>
              <a:off x="1397321" y="2919369"/>
              <a:ext cx="1797357" cy="1797357"/>
            </a:xfrm>
            <a:prstGeom prst="ellipse">
              <a:avLst/>
            </a:prstGeom>
            <a:solidFill>
              <a:schemeClr val="accent6">
                <a:lumMod val="60000"/>
                <a:lumOff val="4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dirty="0"/>
            </a:p>
          </p:txBody>
        </p:sp>
        <p:sp>
          <p:nvSpPr>
            <p:cNvPr id="10" name="文本框 9">
              <a:extLst>
                <a:ext uri="{FF2B5EF4-FFF2-40B4-BE49-F238E27FC236}">
                  <a16:creationId xmlns:a16="http://schemas.microsoft.com/office/drawing/2014/main" id="{FD24C253-D088-41D8-921E-FAD070D46DA9}"/>
                </a:ext>
              </a:extLst>
            </p:cNvPr>
            <p:cNvSpPr txBox="1"/>
            <p:nvPr/>
          </p:nvSpPr>
          <p:spPr>
            <a:xfrm>
              <a:off x="1943474" y="3475049"/>
              <a:ext cx="522436" cy="685996"/>
            </a:xfrm>
            <a:prstGeom prst="rect">
              <a:avLst/>
            </a:prstGeom>
            <a:noFill/>
            <a:effectLst>
              <a:outerShdw blurRad="50800" dist="38100" dir="2700000" algn="tl" rotWithShape="0">
                <a:prstClr val="black">
                  <a:alpha val="40000"/>
                </a:prstClr>
              </a:outerShdw>
            </a:effectLst>
          </p:spPr>
          <p:txBody>
            <a:bodyPr wrap="none" rtlCol="0">
              <a:spAutoFit/>
            </a:bodyPr>
            <a:lstStyle/>
            <a:p>
              <a:r>
                <a:rPr lang="en-US" altLang="zh-CN" sz="3000" b="1" dirty="0">
                  <a:solidFill>
                    <a:schemeClr val="bg1"/>
                  </a:solidFill>
                </a:rPr>
                <a:t>1</a:t>
              </a:r>
              <a:endParaRPr lang="zh-CN" altLang="en-US" sz="3000" b="1" dirty="0">
                <a:solidFill>
                  <a:schemeClr val="bg1"/>
                </a:solidFill>
              </a:endParaRPr>
            </a:p>
          </p:txBody>
        </p:sp>
      </p:grpSp>
      <p:grpSp>
        <p:nvGrpSpPr>
          <p:cNvPr id="11" name="组合 10">
            <a:extLst>
              <a:ext uri="{FF2B5EF4-FFF2-40B4-BE49-F238E27FC236}">
                <a16:creationId xmlns:a16="http://schemas.microsoft.com/office/drawing/2014/main" id="{E783B20C-B764-4C56-99DC-D05D6BCBB5D6}"/>
              </a:ext>
            </a:extLst>
          </p:cNvPr>
          <p:cNvGrpSpPr/>
          <p:nvPr/>
        </p:nvGrpSpPr>
        <p:grpSpPr>
          <a:xfrm>
            <a:off x="1964877" y="3112404"/>
            <a:ext cx="1451513" cy="1451513"/>
            <a:chOff x="1919992" y="5076197"/>
            <a:chExt cx="1797357" cy="1797357"/>
          </a:xfrm>
        </p:grpSpPr>
        <p:sp>
          <p:nvSpPr>
            <p:cNvPr id="12" name="椭圆 11">
              <a:extLst>
                <a:ext uri="{FF2B5EF4-FFF2-40B4-BE49-F238E27FC236}">
                  <a16:creationId xmlns:a16="http://schemas.microsoft.com/office/drawing/2014/main" id="{E16F2409-C589-41AD-9DE8-7F2DEAA567EE}"/>
                </a:ext>
              </a:extLst>
            </p:cNvPr>
            <p:cNvSpPr/>
            <p:nvPr/>
          </p:nvSpPr>
          <p:spPr>
            <a:xfrm>
              <a:off x="1919992" y="5076197"/>
              <a:ext cx="1797357" cy="1797357"/>
            </a:xfrm>
            <a:prstGeom prst="ellipse">
              <a:avLst/>
            </a:prstGeom>
            <a:solidFill>
              <a:schemeClr val="accent4">
                <a:lumMod val="60000"/>
                <a:lumOff val="4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3" name="文本框 12">
              <a:extLst>
                <a:ext uri="{FF2B5EF4-FFF2-40B4-BE49-F238E27FC236}">
                  <a16:creationId xmlns:a16="http://schemas.microsoft.com/office/drawing/2014/main" id="{854F9550-F98B-42AE-9B63-73BC8FD6A408}"/>
                </a:ext>
              </a:extLst>
            </p:cNvPr>
            <p:cNvSpPr txBox="1"/>
            <p:nvPr/>
          </p:nvSpPr>
          <p:spPr>
            <a:xfrm>
              <a:off x="2466145" y="5631877"/>
              <a:ext cx="522436" cy="685996"/>
            </a:xfrm>
            <a:prstGeom prst="rect">
              <a:avLst/>
            </a:prstGeom>
            <a:noFill/>
            <a:effectLst>
              <a:outerShdw blurRad="50800" dist="38100" dir="2700000" algn="tl" rotWithShape="0">
                <a:prstClr val="black">
                  <a:alpha val="40000"/>
                </a:prstClr>
              </a:outerShdw>
            </a:effectLst>
          </p:spPr>
          <p:txBody>
            <a:bodyPr wrap="none" rtlCol="0">
              <a:spAutoFit/>
            </a:bodyPr>
            <a:lstStyle>
              <a:defPPr>
                <a:defRPr lang="zh-CN"/>
              </a:defPPr>
              <a:lvl1pPr>
                <a:defRPr sz="3000" b="1">
                  <a:solidFill>
                    <a:schemeClr val="bg1"/>
                  </a:solidFill>
                </a:defRPr>
              </a:lvl1pPr>
            </a:lstStyle>
            <a:p>
              <a:r>
                <a:rPr lang="en-US" altLang="zh-CN" dirty="0"/>
                <a:t>2</a:t>
              </a:r>
              <a:endParaRPr lang="zh-CN" altLang="en-US" dirty="0"/>
            </a:p>
          </p:txBody>
        </p:sp>
      </p:grpSp>
      <p:grpSp>
        <p:nvGrpSpPr>
          <p:cNvPr id="14" name="组合 13">
            <a:extLst>
              <a:ext uri="{FF2B5EF4-FFF2-40B4-BE49-F238E27FC236}">
                <a16:creationId xmlns:a16="http://schemas.microsoft.com/office/drawing/2014/main" id="{AF188162-EBA5-4640-9685-F2729F274D7C}"/>
              </a:ext>
            </a:extLst>
          </p:cNvPr>
          <p:cNvGrpSpPr/>
          <p:nvPr/>
        </p:nvGrpSpPr>
        <p:grpSpPr>
          <a:xfrm>
            <a:off x="1553978" y="4791543"/>
            <a:ext cx="1451513" cy="1451513"/>
            <a:chOff x="1397321" y="7233026"/>
            <a:chExt cx="1797357" cy="1797357"/>
          </a:xfrm>
        </p:grpSpPr>
        <p:sp>
          <p:nvSpPr>
            <p:cNvPr id="15" name="椭圆 14">
              <a:extLst>
                <a:ext uri="{FF2B5EF4-FFF2-40B4-BE49-F238E27FC236}">
                  <a16:creationId xmlns:a16="http://schemas.microsoft.com/office/drawing/2014/main" id="{D6B65314-005A-4042-8C7D-06682358BB44}"/>
                </a:ext>
              </a:extLst>
            </p:cNvPr>
            <p:cNvSpPr/>
            <p:nvPr/>
          </p:nvSpPr>
          <p:spPr>
            <a:xfrm>
              <a:off x="1397321" y="7233026"/>
              <a:ext cx="1797357" cy="1797357"/>
            </a:xfrm>
            <a:prstGeom prst="ellipse">
              <a:avLst/>
            </a:prstGeom>
            <a:solidFill>
              <a:srgbClr val="FF5050"/>
            </a:solidFill>
            <a:ln>
              <a:noFill/>
            </a:ln>
            <a:effectLst/>
            <a:scene3d>
              <a:camera prst="orthographicFront">
                <a:rot lat="0" lon="0" rev="0"/>
              </a:camera>
              <a:lightRig rig="contrasting" dir="t">
                <a:rot lat="0" lon="0" rev="7800000"/>
              </a:lightRig>
            </a:scene3d>
            <a:sp3d>
              <a:bevelT w="139700" h="139700"/>
            </a:sp3d>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6" name="文本框 15">
              <a:extLst>
                <a:ext uri="{FF2B5EF4-FFF2-40B4-BE49-F238E27FC236}">
                  <a16:creationId xmlns:a16="http://schemas.microsoft.com/office/drawing/2014/main" id="{E2E7DC37-2F3F-4A2E-8E9D-9DFA6DEE5E8D}"/>
                </a:ext>
              </a:extLst>
            </p:cNvPr>
            <p:cNvSpPr txBox="1"/>
            <p:nvPr/>
          </p:nvSpPr>
          <p:spPr>
            <a:xfrm>
              <a:off x="1943474" y="7788706"/>
              <a:ext cx="522436" cy="685996"/>
            </a:xfrm>
            <a:prstGeom prst="rect">
              <a:avLst/>
            </a:prstGeom>
            <a:noFill/>
            <a:effectLst>
              <a:outerShdw blurRad="50800" dist="38100" dir="2700000" algn="tl" rotWithShape="0">
                <a:prstClr val="black">
                  <a:alpha val="40000"/>
                </a:prstClr>
              </a:outerShdw>
            </a:effectLst>
          </p:spPr>
          <p:txBody>
            <a:bodyPr wrap="none" rtlCol="0">
              <a:spAutoFit/>
            </a:bodyPr>
            <a:lstStyle>
              <a:defPPr>
                <a:defRPr lang="zh-CN"/>
              </a:defPPr>
              <a:lvl1pPr>
                <a:defRPr sz="3000" b="1">
                  <a:solidFill>
                    <a:schemeClr val="bg1"/>
                  </a:solidFill>
                </a:defRPr>
              </a:lvl1pPr>
            </a:lstStyle>
            <a:p>
              <a:r>
                <a:rPr lang="en-US" altLang="zh-CN" dirty="0"/>
                <a:t>3</a:t>
              </a:r>
              <a:endParaRPr lang="zh-CN" altLang="en-US" dirty="0"/>
            </a:p>
          </p:txBody>
        </p:sp>
      </p:grpSp>
      <p:sp>
        <p:nvSpPr>
          <p:cNvPr id="2" name="灯片编号占位符 1">
            <a:extLst>
              <a:ext uri="{FF2B5EF4-FFF2-40B4-BE49-F238E27FC236}">
                <a16:creationId xmlns:a16="http://schemas.microsoft.com/office/drawing/2014/main" id="{9F40FE04-9911-41BA-819A-0C27F7A9FB56}"/>
              </a:ext>
            </a:extLst>
          </p:cNvPr>
          <p:cNvSpPr>
            <a:spLocks noGrp="1"/>
          </p:cNvSpPr>
          <p:nvPr>
            <p:ph type="sldNum" sz="quarter" idx="4"/>
          </p:nvPr>
        </p:nvSpPr>
        <p:spPr/>
        <p:txBody>
          <a:bodyPr/>
          <a:lstStyle/>
          <a:p>
            <a:fld id="{089E6A1B-787B-48C2-89E0-46ED219FD4E0}" type="slidenum">
              <a:rPr lang="zh-CN" altLang="en-US" smtClean="0"/>
              <a:pPr/>
              <a:t>2</a:t>
            </a:fld>
            <a:endParaRPr lang="zh-CN" altLang="en-US" dirty="0"/>
          </a:p>
        </p:txBody>
      </p:sp>
      <p:sp>
        <p:nvSpPr>
          <p:cNvPr id="18" name="文本框 17">
            <a:extLst>
              <a:ext uri="{FF2B5EF4-FFF2-40B4-BE49-F238E27FC236}">
                <a16:creationId xmlns:a16="http://schemas.microsoft.com/office/drawing/2014/main" id="{663CE298-E0A9-BB4E-9C03-49BE46A76A37}"/>
              </a:ext>
            </a:extLst>
          </p:cNvPr>
          <p:cNvSpPr txBox="1"/>
          <p:nvPr/>
        </p:nvSpPr>
        <p:spPr>
          <a:xfrm>
            <a:off x="5222223" y="369530"/>
            <a:ext cx="6610865" cy="461665"/>
          </a:xfrm>
          <a:prstGeom prst="rect">
            <a:avLst/>
          </a:prstGeom>
          <a:noFill/>
        </p:spPr>
        <p:txBody>
          <a:bodyPr wrap="square" rtlCol="0">
            <a:spAutoFit/>
          </a:bodyPr>
          <a:lstStyle/>
          <a:p>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国民经济统计学（第三版）</a:t>
            </a:r>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  主编：邱东</a:t>
            </a:r>
          </a:p>
        </p:txBody>
      </p:sp>
    </p:spTree>
    <p:extLst>
      <p:ext uri="{BB962C8B-B14F-4D97-AF65-F5344CB8AC3E}">
        <p14:creationId xmlns:p14="http://schemas.microsoft.com/office/powerpoint/2010/main" val="42756020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20</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530407" cy="553998"/>
          </a:xfrm>
          <a:prstGeom prst="rect">
            <a:avLst/>
          </a:prstGeom>
        </p:spPr>
        <p:txBody>
          <a:bodyPr wrap="none">
            <a:spAutoFit/>
          </a:bodyPr>
          <a:lstStyle/>
          <a:p>
            <a:r>
              <a:rPr lang="zh-CN" altLang="en-US" sz="3000" b="1" dirty="0">
                <a:solidFill>
                  <a:schemeClr val="bg1"/>
                </a:solidFill>
              </a:rPr>
              <a:t> 三、生产活动的时空边界</a:t>
            </a:r>
          </a:p>
        </p:txBody>
      </p:sp>
      <p:pic>
        <p:nvPicPr>
          <p:cNvPr id="22" name="图片 21">
            <a:extLst>
              <a:ext uri="{FF2B5EF4-FFF2-40B4-BE49-F238E27FC236}">
                <a16:creationId xmlns:a16="http://schemas.microsoft.com/office/drawing/2014/main" id="{26D9E3DD-4F33-48E8-B19D-AC1BF2FFB8B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0543"/>
          <a:stretch/>
        </p:blipFill>
        <p:spPr>
          <a:xfrm>
            <a:off x="659954" y="2502647"/>
            <a:ext cx="7197984" cy="3697675"/>
          </a:xfrm>
          <a:prstGeom prst="rect">
            <a:avLst/>
          </a:prstGeom>
        </p:spPr>
      </p:pic>
      <p:sp>
        <p:nvSpPr>
          <p:cNvPr id="23" name="任意多边形 5">
            <a:extLst>
              <a:ext uri="{FF2B5EF4-FFF2-40B4-BE49-F238E27FC236}">
                <a16:creationId xmlns:a16="http://schemas.microsoft.com/office/drawing/2014/main" id="{343715D7-9B4C-4267-8603-57781D8A45DD}"/>
              </a:ext>
            </a:extLst>
          </p:cNvPr>
          <p:cNvSpPr/>
          <p:nvPr/>
        </p:nvSpPr>
        <p:spPr>
          <a:xfrm>
            <a:off x="3848479" y="2453687"/>
            <a:ext cx="7675229" cy="2602489"/>
          </a:xfrm>
          <a:custGeom>
            <a:avLst/>
            <a:gdLst>
              <a:gd name="connsiteX0" fmla="*/ 0 w 9134532"/>
              <a:gd name="connsiteY0" fmla="*/ 400856 h 2405088"/>
              <a:gd name="connsiteX1" fmla="*/ 400856 w 9134532"/>
              <a:gd name="connsiteY1" fmla="*/ 0 h 2405088"/>
              <a:gd name="connsiteX2" fmla="*/ 8733676 w 9134532"/>
              <a:gd name="connsiteY2" fmla="*/ 0 h 2405088"/>
              <a:gd name="connsiteX3" fmla="*/ 9134532 w 9134532"/>
              <a:gd name="connsiteY3" fmla="*/ 400856 h 2405088"/>
              <a:gd name="connsiteX4" fmla="*/ 9134532 w 9134532"/>
              <a:gd name="connsiteY4" fmla="*/ 2004232 h 2405088"/>
              <a:gd name="connsiteX5" fmla="*/ 8733676 w 9134532"/>
              <a:gd name="connsiteY5" fmla="*/ 2405088 h 2405088"/>
              <a:gd name="connsiteX6" fmla="*/ 400856 w 9134532"/>
              <a:gd name="connsiteY6" fmla="*/ 2405088 h 2405088"/>
              <a:gd name="connsiteX7" fmla="*/ 0 w 9134532"/>
              <a:gd name="connsiteY7" fmla="*/ 2004232 h 2405088"/>
              <a:gd name="connsiteX8" fmla="*/ 0 w 9134532"/>
              <a:gd name="connsiteY8" fmla="*/ 400856 h 240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34532" h="2405088">
                <a:moveTo>
                  <a:pt x="0" y="400856"/>
                </a:moveTo>
                <a:cubicBezTo>
                  <a:pt x="0" y="179469"/>
                  <a:pt x="179469" y="0"/>
                  <a:pt x="400856" y="0"/>
                </a:cubicBezTo>
                <a:lnTo>
                  <a:pt x="8733676" y="0"/>
                </a:lnTo>
                <a:cubicBezTo>
                  <a:pt x="8955063" y="0"/>
                  <a:pt x="9134532" y="179469"/>
                  <a:pt x="9134532" y="400856"/>
                </a:cubicBezTo>
                <a:lnTo>
                  <a:pt x="9134532" y="2004232"/>
                </a:lnTo>
                <a:cubicBezTo>
                  <a:pt x="9134532" y="2225619"/>
                  <a:pt x="8955063" y="2405088"/>
                  <a:pt x="8733676" y="2405088"/>
                </a:cubicBezTo>
                <a:lnTo>
                  <a:pt x="400856" y="2405088"/>
                </a:lnTo>
                <a:cubicBezTo>
                  <a:pt x="179469" y="2405088"/>
                  <a:pt x="0" y="2225619"/>
                  <a:pt x="0" y="2004232"/>
                </a:cubicBezTo>
                <a:lnTo>
                  <a:pt x="0" y="400856"/>
                </a:lnTo>
                <a:close/>
              </a:path>
            </a:pathLst>
          </a:custGeom>
          <a:solidFill>
            <a:srgbClr val="5DB6A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9755" tIns="117407" rIns="429755" bIns="117407" numCol="1" spcCol="1270" anchor="ctr" anchorCtr="0">
            <a:noAutofit/>
          </a:bodyPr>
          <a:lstStyle/>
          <a:p>
            <a:pPr marL="342900" lvl="0" indent="-342900" algn="just" defTabSz="1244600">
              <a:lnSpc>
                <a:spcPct val="150000"/>
              </a:lnSpc>
              <a:spcBef>
                <a:spcPct val="0"/>
              </a:spcBef>
              <a:spcAft>
                <a:spcPts val="0"/>
              </a:spcAft>
              <a:buFont typeface="Wingdings" panose="05000000000000000000" pitchFamily="2" charset="2"/>
              <a:buChar char="Ø"/>
            </a:pPr>
            <a:r>
              <a:rPr lang="zh-CN" altLang="en-US" b="1" dirty="0">
                <a:solidFill>
                  <a:schemeClr val="bg1"/>
                </a:solidFill>
                <a:latin typeface="微软雅黑" panose="020B0503020204020204" pitchFamily="34" charset="-122"/>
                <a:ea typeface="微软雅黑" panose="020B0503020204020204" pitchFamily="34" charset="-122"/>
              </a:rPr>
              <a:t>生产核算是一个流量核算，一般而言，最常见的是年度核算，通常以自然年份为起止点。</a:t>
            </a:r>
            <a:endParaRPr lang="en-US" altLang="zh-CN" b="1" dirty="0">
              <a:solidFill>
                <a:schemeClr val="bg1"/>
              </a:solidFill>
              <a:latin typeface="微软雅黑" panose="020B0503020204020204" pitchFamily="34" charset="-122"/>
              <a:ea typeface="微软雅黑" panose="020B0503020204020204" pitchFamily="34" charset="-122"/>
            </a:endParaRPr>
          </a:p>
          <a:p>
            <a:pPr marL="342900" lvl="0" indent="-342900" algn="just" defTabSz="1244600">
              <a:lnSpc>
                <a:spcPct val="150000"/>
              </a:lnSpc>
              <a:spcBef>
                <a:spcPct val="0"/>
              </a:spcBef>
              <a:spcAft>
                <a:spcPts val="0"/>
              </a:spcAft>
              <a:buFont typeface="Wingdings" panose="05000000000000000000" pitchFamily="2" charset="2"/>
              <a:buChar char="Ø"/>
            </a:pPr>
            <a:r>
              <a:rPr lang="zh-CN" altLang="en-US" b="1" dirty="0">
                <a:solidFill>
                  <a:schemeClr val="bg1"/>
                </a:solidFill>
                <a:latin typeface="微软雅黑" panose="020B0503020204020204" pitchFamily="34" charset="-122"/>
                <a:ea typeface="微软雅黑" panose="020B0503020204020204" pitchFamily="34" charset="-122"/>
              </a:rPr>
              <a:t>为了更好地服务于宏观管理，季度核算、月度核算也非常必要。</a:t>
            </a:r>
            <a:endParaRPr lang="en-US" altLang="zh-CN" b="1" dirty="0">
              <a:solidFill>
                <a:schemeClr val="bg1"/>
              </a:solidFill>
              <a:latin typeface="微软雅黑" panose="020B0503020204020204" pitchFamily="34" charset="-122"/>
              <a:ea typeface="微软雅黑" panose="020B0503020204020204" pitchFamily="34" charset="-122"/>
            </a:endParaRPr>
          </a:p>
          <a:p>
            <a:pPr marL="342900" lvl="0" indent="-342900" algn="just" defTabSz="1244600">
              <a:lnSpc>
                <a:spcPct val="150000"/>
              </a:lnSpc>
              <a:spcBef>
                <a:spcPct val="0"/>
              </a:spcBef>
              <a:spcAft>
                <a:spcPts val="0"/>
              </a:spcAft>
              <a:buFont typeface="Wingdings" panose="05000000000000000000" pitchFamily="2" charset="2"/>
              <a:buChar char="Ø"/>
            </a:pPr>
            <a:r>
              <a:rPr lang="zh-CN" altLang="en-US" b="1" dirty="0">
                <a:solidFill>
                  <a:schemeClr val="bg1"/>
                </a:solidFill>
                <a:latin typeface="微软雅黑" panose="020B0503020204020204" pitchFamily="34" charset="-122"/>
                <a:ea typeface="微软雅黑" panose="020B0503020204020204" pitchFamily="34" charset="-122"/>
              </a:rPr>
              <a:t>按照权责发生制的要求，生产核算要在经济价值被创造、转换、交换、转移或消失时记录经济流量。</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24" name="对角圆角矩形 10">
            <a:extLst>
              <a:ext uri="{FF2B5EF4-FFF2-40B4-BE49-F238E27FC236}">
                <a16:creationId xmlns:a16="http://schemas.microsoft.com/office/drawing/2014/main" id="{34CA8D89-FB2F-4873-BADC-EA175904D063}"/>
              </a:ext>
            </a:extLst>
          </p:cNvPr>
          <p:cNvSpPr/>
          <p:nvPr/>
        </p:nvSpPr>
        <p:spPr>
          <a:xfrm>
            <a:off x="515938" y="1425274"/>
            <a:ext cx="3975370"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生产核算的时间界定 </a:t>
            </a:r>
          </a:p>
        </p:txBody>
      </p:sp>
      <p:grpSp>
        <p:nvGrpSpPr>
          <p:cNvPr id="25" name="组合 24">
            <a:extLst>
              <a:ext uri="{FF2B5EF4-FFF2-40B4-BE49-F238E27FC236}">
                <a16:creationId xmlns:a16="http://schemas.microsoft.com/office/drawing/2014/main" id="{4C5BAD8C-1026-496B-A166-88B2E6DD7AFA}"/>
              </a:ext>
            </a:extLst>
          </p:cNvPr>
          <p:cNvGrpSpPr/>
          <p:nvPr/>
        </p:nvGrpSpPr>
        <p:grpSpPr>
          <a:xfrm>
            <a:off x="5069840" y="1571651"/>
            <a:ext cx="6642735" cy="425300"/>
            <a:chOff x="7814993" y="1438089"/>
            <a:chExt cx="4011882" cy="425300"/>
          </a:xfrm>
        </p:grpSpPr>
        <p:sp>
          <p:nvSpPr>
            <p:cNvPr id="29" name="箭头: V 形 28">
              <a:extLst>
                <a:ext uri="{FF2B5EF4-FFF2-40B4-BE49-F238E27FC236}">
                  <a16:creationId xmlns:a16="http://schemas.microsoft.com/office/drawing/2014/main" id="{329A0BD0-C5BE-4099-A63C-52C1BD906C16}"/>
                </a:ext>
              </a:extLst>
            </p:cNvPr>
            <p:cNvSpPr/>
            <p:nvPr/>
          </p:nvSpPr>
          <p:spPr>
            <a:xfrm>
              <a:off x="8149791"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30" name="直接连接符 29">
              <a:extLst>
                <a:ext uri="{FF2B5EF4-FFF2-40B4-BE49-F238E27FC236}">
                  <a16:creationId xmlns:a16="http://schemas.microsoft.com/office/drawing/2014/main" id="{EA5C8EE5-1F67-4CFE-A0C1-70C647E472AD}"/>
                </a:ext>
              </a:extLst>
            </p:cNvPr>
            <p:cNvCxnSpPr>
              <a:cxnSpLocks/>
            </p:cNvCxnSpPr>
            <p:nvPr/>
          </p:nvCxnSpPr>
          <p:spPr>
            <a:xfrm>
              <a:off x="8819388" y="1639381"/>
              <a:ext cx="3007487"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31" name="箭头: V 形 30">
              <a:extLst>
                <a:ext uri="{FF2B5EF4-FFF2-40B4-BE49-F238E27FC236}">
                  <a16:creationId xmlns:a16="http://schemas.microsoft.com/office/drawing/2014/main" id="{AA090C6A-6E7B-45B2-8E31-72EBADC210A4}"/>
                </a:ext>
              </a:extLst>
            </p:cNvPr>
            <p:cNvSpPr/>
            <p:nvPr/>
          </p:nvSpPr>
          <p:spPr>
            <a:xfrm>
              <a:off x="7814993"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7556293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21</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5299849" cy="553998"/>
          </a:xfrm>
          <a:prstGeom prst="rect">
            <a:avLst/>
          </a:prstGeom>
        </p:spPr>
        <p:txBody>
          <a:bodyPr wrap="none">
            <a:spAutoFit/>
          </a:bodyPr>
          <a:lstStyle/>
          <a:p>
            <a:r>
              <a:rPr lang="zh-CN" altLang="en-US" sz="3000" b="1" dirty="0">
                <a:solidFill>
                  <a:schemeClr val="bg1"/>
                </a:solidFill>
              </a:rPr>
              <a:t> 四、生产活动成果的计量表现</a:t>
            </a:r>
          </a:p>
        </p:txBody>
      </p:sp>
      <p:sp>
        <p:nvSpPr>
          <p:cNvPr id="15" name="对角圆角矩形 10">
            <a:extLst>
              <a:ext uri="{FF2B5EF4-FFF2-40B4-BE49-F238E27FC236}">
                <a16:creationId xmlns:a16="http://schemas.microsoft.com/office/drawing/2014/main" id="{562F755A-4F27-45BB-B3CF-0AE0E140E9B3}"/>
              </a:ext>
            </a:extLst>
          </p:cNvPr>
          <p:cNvSpPr/>
          <p:nvPr/>
        </p:nvSpPr>
        <p:spPr>
          <a:xfrm>
            <a:off x="302577" y="1276562"/>
            <a:ext cx="2105343" cy="720000"/>
          </a:xfrm>
          <a:prstGeom prst="round2DiagRect">
            <a:avLst/>
          </a:prstGeom>
          <a:solidFill>
            <a:srgbClr val="E5782E"/>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algn="ctr"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实物总量</a:t>
            </a:r>
          </a:p>
        </p:txBody>
      </p:sp>
      <p:sp>
        <p:nvSpPr>
          <p:cNvPr id="16" name="文本框 15">
            <a:extLst>
              <a:ext uri="{FF2B5EF4-FFF2-40B4-BE49-F238E27FC236}">
                <a16:creationId xmlns:a16="http://schemas.microsoft.com/office/drawing/2014/main" id="{A0568CA8-3EA4-4DF2-8BB0-444353B2730C}"/>
              </a:ext>
            </a:extLst>
          </p:cNvPr>
          <p:cNvSpPr txBox="1"/>
          <p:nvPr/>
        </p:nvSpPr>
        <p:spPr>
          <a:xfrm>
            <a:off x="2471148" y="1436507"/>
            <a:ext cx="9052560" cy="400110"/>
          </a:xfrm>
          <a:prstGeom prst="rect">
            <a:avLst/>
          </a:prstGeom>
          <a:noFill/>
        </p:spPr>
        <p:txBody>
          <a:bodyPr wrap="square" rtlCol="0">
            <a:spAutoFit/>
          </a:bodyPr>
          <a:lstStyle/>
          <a:p>
            <a:r>
              <a:rPr lang="zh-CN" altLang="en-US" sz="2000" dirty="0"/>
              <a:t>采用实物单位来计算一定时期内某一产品的总量</a:t>
            </a:r>
          </a:p>
        </p:txBody>
      </p:sp>
      <p:grpSp>
        <p:nvGrpSpPr>
          <p:cNvPr id="17" name="组合 16">
            <a:extLst>
              <a:ext uri="{FF2B5EF4-FFF2-40B4-BE49-F238E27FC236}">
                <a16:creationId xmlns:a16="http://schemas.microsoft.com/office/drawing/2014/main" id="{45824BB0-1E18-469B-B1A1-D2517924FAA2}"/>
              </a:ext>
            </a:extLst>
          </p:cNvPr>
          <p:cNvGrpSpPr/>
          <p:nvPr/>
        </p:nvGrpSpPr>
        <p:grpSpPr>
          <a:xfrm>
            <a:off x="6275855" y="2304215"/>
            <a:ext cx="5152148" cy="3808536"/>
            <a:chOff x="6496049" y="2332790"/>
            <a:chExt cx="4533901" cy="3808536"/>
          </a:xfrm>
        </p:grpSpPr>
        <p:sp>
          <p:nvSpPr>
            <p:cNvPr id="18" name="矩形 17">
              <a:extLst>
                <a:ext uri="{FF2B5EF4-FFF2-40B4-BE49-F238E27FC236}">
                  <a16:creationId xmlns:a16="http://schemas.microsoft.com/office/drawing/2014/main" id="{61B4D039-5F50-469B-9EBF-13CF7A3C5478}"/>
                </a:ext>
              </a:extLst>
            </p:cNvPr>
            <p:cNvSpPr/>
            <p:nvPr/>
          </p:nvSpPr>
          <p:spPr>
            <a:xfrm>
              <a:off x="6496049" y="2896569"/>
              <a:ext cx="4533900" cy="3244757"/>
            </a:xfrm>
            <a:prstGeom prst="rect">
              <a:avLst/>
            </a:pr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7DF55F6E-A138-49B2-BE6B-22EB23357D3D}"/>
                </a:ext>
              </a:extLst>
            </p:cNvPr>
            <p:cNvSpPr/>
            <p:nvPr/>
          </p:nvSpPr>
          <p:spPr>
            <a:xfrm>
              <a:off x="6496050" y="2332790"/>
              <a:ext cx="4533900" cy="540000"/>
            </a:xfrm>
            <a:prstGeom prst="rect">
              <a:avLst/>
            </a:prstGeom>
            <a:solidFill>
              <a:srgbClr val="E5782E">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a:extLst>
              <a:ext uri="{FF2B5EF4-FFF2-40B4-BE49-F238E27FC236}">
                <a16:creationId xmlns:a16="http://schemas.microsoft.com/office/drawing/2014/main" id="{303BF983-8D4D-447A-BB06-7B510F4767BD}"/>
              </a:ext>
            </a:extLst>
          </p:cNvPr>
          <p:cNvSpPr/>
          <p:nvPr/>
        </p:nvSpPr>
        <p:spPr>
          <a:xfrm>
            <a:off x="11549174" y="2304215"/>
            <a:ext cx="146586" cy="3808536"/>
          </a:xfrm>
          <a:prstGeom prst="rect">
            <a:avLst/>
          </a:prstGeom>
          <a:solidFill>
            <a:srgbClr val="E5782E">
              <a:alpha val="40000"/>
            </a:srgbClr>
          </a:solidFill>
          <a:ln>
            <a:noFill/>
          </a:ln>
          <a:effectLst/>
          <a:scene3d>
            <a:camera prst="orthographicFront">
              <a:rot lat="0" lon="0" rev="0"/>
            </a:camera>
            <a:lightRig rig="balanced" dir="t">
              <a:rot lat="0" lon="0" rev="8700000"/>
            </a:lightRig>
          </a:scene3d>
          <a:sp3d/>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sp>
      <p:sp>
        <p:nvSpPr>
          <p:cNvPr id="21" name="图文框 20">
            <a:extLst>
              <a:ext uri="{FF2B5EF4-FFF2-40B4-BE49-F238E27FC236}">
                <a16:creationId xmlns:a16="http://schemas.microsoft.com/office/drawing/2014/main" id="{BBF5B119-C592-4E8B-AC54-4433A4DFF2D9}"/>
              </a:ext>
            </a:extLst>
          </p:cNvPr>
          <p:cNvSpPr/>
          <p:nvPr/>
        </p:nvSpPr>
        <p:spPr>
          <a:xfrm>
            <a:off x="515938" y="2304215"/>
            <a:ext cx="5652564" cy="3808536"/>
          </a:xfrm>
          <a:prstGeom prst="frame">
            <a:avLst>
              <a:gd name="adj1" fmla="val 5450"/>
            </a:avLst>
          </a:prstGeom>
          <a:solidFill>
            <a:srgbClr val="E5782E">
              <a:alpha val="40000"/>
            </a:srgbClr>
          </a:solidFill>
          <a:ln>
            <a:noFill/>
          </a:ln>
          <a:effectLst>
            <a:outerShdw blurRad="44450" dist="27940" dir="5400000" algn="ctr">
              <a:srgbClr val="000000">
                <a:alpha val="32000"/>
              </a:srgbClr>
            </a:outerShdw>
          </a:effectLst>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txBody>
          <a:bodyPr/>
          <a:lstStyle/>
          <a:p>
            <a:endParaRPr lang="zh-CN" altLang="en-US" dirty="0"/>
          </a:p>
        </p:txBody>
      </p:sp>
      <p:sp>
        <p:nvSpPr>
          <p:cNvPr id="26" name="矩形 25">
            <a:extLst>
              <a:ext uri="{FF2B5EF4-FFF2-40B4-BE49-F238E27FC236}">
                <a16:creationId xmlns:a16="http://schemas.microsoft.com/office/drawing/2014/main" id="{164ADA16-55EC-4884-8606-FABDE4E68601}"/>
              </a:ext>
            </a:extLst>
          </p:cNvPr>
          <p:cNvSpPr/>
          <p:nvPr/>
        </p:nvSpPr>
        <p:spPr>
          <a:xfrm>
            <a:off x="6616700" y="2327994"/>
            <a:ext cx="4161228" cy="492443"/>
          </a:xfrm>
          <a:prstGeom prst="rect">
            <a:avLst/>
          </a:prstGeom>
        </p:spPr>
        <p:txBody>
          <a:bodyPr wrap="square">
            <a:spAutoFit/>
          </a:bodyPr>
          <a:lstStyle/>
          <a:p>
            <a:r>
              <a:rPr lang="zh-CN" altLang="en-US" sz="2600" b="1" dirty="0">
                <a:solidFill>
                  <a:schemeClr val="bg1"/>
                </a:solidFill>
                <a:effectLst>
                  <a:outerShdw blurRad="38100" dist="38100" dir="2700000" algn="tl">
                    <a:srgbClr val="000000">
                      <a:alpha val="43137"/>
                    </a:srgbClr>
                  </a:outerShdw>
                </a:effectLst>
              </a:rPr>
              <a:t>局限性</a:t>
            </a:r>
          </a:p>
        </p:txBody>
      </p:sp>
      <p:pic>
        <p:nvPicPr>
          <p:cNvPr id="28" name="图片 27">
            <a:extLst>
              <a:ext uri="{FF2B5EF4-FFF2-40B4-BE49-F238E27FC236}">
                <a16:creationId xmlns:a16="http://schemas.microsoft.com/office/drawing/2014/main" id="{441D6DBC-C65C-4EDC-A143-42420F80A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2698229"/>
            <a:ext cx="4901784" cy="3072983"/>
          </a:xfrm>
          <a:prstGeom prst="rect">
            <a:avLst/>
          </a:prstGeom>
        </p:spPr>
      </p:pic>
      <p:sp>
        <p:nvSpPr>
          <p:cNvPr id="32" name="矩形 31">
            <a:extLst>
              <a:ext uri="{FF2B5EF4-FFF2-40B4-BE49-F238E27FC236}">
                <a16:creationId xmlns:a16="http://schemas.microsoft.com/office/drawing/2014/main" id="{E0E71ECA-4993-4B4D-8251-3A584CC07A72}"/>
              </a:ext>
            </a:extLst>
          </p:cNvPr>
          <p:cNvSpPr/>
          <p:nvPr/>
        </p:nvSpPr>
        <p:spPr>
          <a:xfrm>
            <a:off x="6295426" y="3087163"/>
            <a:ext cx="5086183" cy="2816156"/>
          </a:xfrm>
          <a:prstGeom prst="rect">
            <a:avLst/>
          </a:prstGeom>
        </p:spPr>
        <p:txBody>
          <a:bodyPr wrap="square">
            <a:spAutoFit/>
          </a:bodyPr>
          <a:lstStyle/>
          <a:p>
            <a:pPr marL="285750" indent="-285750">
              <a:spcBef>
                <a:spcPts val="600"/>
              </a:spcBef>
              <a:buFont typeface="Wingdings" pitchFamily="2" charset="2"/>
              <a:buChar char="Ø"/>
            </a:pPr>
            <a:r>
              <a:rPr lang="zh-CN" altLang="en-US" dirty="0"/>
              <a:t>只适用于对有形社会产品的计量，而一些无形的社会产品总量就无法通过实物量指标计量。</a:t>
            </a:r>
            <a:endParaRPr lang="en-US" altLang="zh-CN" dirty="0"/>
          </a:p>
          <a:p>
            <a:pPr marL="285750" indent="-285750">
              <a:spcBef>
                <a:spcPts val="600"/>
              </a:spcBef>
              <a:buFont typeface="Wingdings" pitchFamily="2" charset="2"/>
              <a:buChar char="Ø"/>
            </a:pPr>
            <a:r>
              <a:rPr lang="zh-CN" altLang="en-US" dirty="0"/>
              <a:t>在有形的产品中，它也只能用于同类产品的产量加总。</a:t>
            </a:r>
            <a:endParaRPr lang="en-US" altLang="zh-CN" dirty="0"/>
          </a:p>
          <a:p>
            <a:pPr marL="285750" indent="-285750">
              <a:spcBef>
                <a:spcPts val="600"/>
              </a:spcBef>
              <a:buFont typeface="Wingdings" pitchFamily="2" charset="2"/>
              <a:buChar char="Ø"/>
            </a:pPr>
            <a:r>
              <a:rPr lang="zh-CN" altLang="en-US" dirty="0"/>
              <a:t>不能解决对企业的在制品和某些半成品（除了可以作为成品出售的半成品外）统计的问题。</a:t>
            </a:r>
            <a:endParaRPr lang="en-US" altLang="zh-CN" dirty="0"/>
          </a:p>
          <a:p>
            <a:pPr marL="285750" indent="-285750">
              <a:spcBef>
                <a:spcPts val="600"/>
              </a:spcBef>
              <a:buFont typeface="Wingdings" pitchFamily="2" charset="2"/>
              <a:buChar char="Ø"/>
            </a:pPr>
            <a:r>
              <a:rPr lang="zh-CN" altLang="en-US" dirty="0"/>
              <a:t>对于一个企业而言，实物量指标一般只能用于其主要产品的统计，而不能用于其次要产品及辅助产品的统计。</a:t>
            </a:r>
          </a:p>
        </p:txBody>
      </p:sp>
    </p:spTree>
    <p:extLst>
      <p:ext uri="{BB962C8B-B14F-4D97-AF65-F5344CB8AC3E}">
        <p14:creationId xmlns:p14="http://schemas.microsoft.com/office/powerpoint/2010/main" val="23117520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22</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5299849" cy="553998"/>
          </a:xfrm>
          <a:prstGeom prst="rect">
            <a:avLst/>
          </a:prstGeom>
        </p:spPr>
        <p:txBody>
          <a:bodyPr wrap="none">
            <a:spAutoFit/>
          </a:bodyPr>
          <a:lstStyle/>
          <a:p>
            <a:r>
              <a:rPr lang="zh-CN" altLang="en-US" sz="3000" b="1" dirty="0">
                <a:solidFill>
                  <a:schemeClr val="bg1"/>
                </a:solidFill>
              </a:rPr>
              <a:t> 四、生产活动成果的计量表现</a:t>
            </a:r>
          </a:p>
        </p:txBody>
      </p:sp>
      <p:sp>
        <p:nvSpPr>
          <p:cNvPr id="15" name="对角圆角矩形 10">
            <a:extLst>
              <a:ext uri="{FF2B5EF4-FFF2-40B4-BE49-F238E27FC236}">
                <a16:creationId xmlns:a16="http://schemas.microsoft.com/office/drawing/2014/main" id="{562F755A-4F27-45BB-B3CF-0AE0E140E9B3}"/>
              </a:ext>
            </a:extLst>
          </p:cNvPr>
          <p:cNvSpPr/>
          <p:nvPr/>
        </p:nvSpPr>
        <p:spPr>
          <a:xfrm>
            <a:off x="302577" y="1276562"/>
            <a:ext cx="2105343" cy="720000"/>
          </a:xfrm>
          <a:prstGeom prst="round2DiagRect">
            <a:avLst/>
          </a:prstGeom>
          <a:solidFill>
            <a:srgbClr val="E5782E"/>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algn="ctr"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价值总量</a:t>
            </a:r>
          </a:p>
        </p:txBody>
      </p:sp>
      <p:sp>
        <p:nvSpPr>
          <p:cNvPr id="16" name="文本框 15">
            <a:extLst>
              <a:ext uri="{FF2B5EF4-FFF2-40B4-BE49-F238E27FC236}">
                <a16:creationId xmlns:a16="http://schemas.microsoft.com/office/drawing/2014/main" id="{A0568CA8-3EA4-4DF2-8BB0-444353B2730C}"/>
              </a:ext>
            </a:extLst>
          </p:cNvPr>
          <p:cNvSpPr txBox="1"/>
          <p:nvPr/>
        </p:nvSpPr>
        <p:spPr>
          <a:xfrm>
            <a:off x="2471148" y="1436507"/>
            <a:ext cx="9052560" cy="400110"/>
          </a:xfrm>
          <a:prstGeom prst="rect">
            <a:avLst/>
          </a:prstGeom>
          <a:noFill/>
        </p:spPr>
        <p:txBody>
          <a:bodyPr wrap="square" rtlCol="0">
            <a:spAutoFit/>
          </a:bodyPr>
          <a:lstStyle/>
          <a:p>
            <a:r>
              <a:rPr lang="zh-CN" altLang="en-US" sz="2000" dirty="0"/>
              <a:t>按货币单位表示的一定时期内社会产品的价值额</a:t>
            </a:r>
          </a:p>
        </p:txBody>
      </p:sp>
      <p:grpSp>
        <p:nvGrpSpPr>
          <p:cNvPr id="17" name="组合 16">
            <a:extLst>
              <a:ext uri="{FF2B5EF4-FFF2-40B4-BE49-F238E27FC236}">
                <a16:creationId xmlns:a16="http://schemas.microsoft.com/office/drawing/2014/main" id="{45824BB0-1E18-469B-B1A1-D2517924FAA2}"/>
              </a:ext>
            </a:extLst>
          </p:cNvPr>
          <p:cNvGrpSpPr/>
          <p:nvPr/>
        </p:nvGrpSpPr>
        <p:grpSpPr>
          <a:xfrm>
            <a:off x="6275855" y="2304215"/>
            <a:ext cx="5152148" cy="3808536"/>
            <a:chOff x="6496049" y="2332790"/>
            <a:chExt cx="4533901" cy="3808536"/>
          </a:xfrm>
        </p:grpSpPr>
        <p:sp>
          <p:nvSpPr>
            <p:cNvPr id="18" name="矩形 17">
              <a:extLst>
                <a:ext uri="{FF2B5EF4-FFF2-40B4-BE49-F238E27FC236}">
                  <a16:creationId xmlns:a16="http://schemas.microsoft.com/office/drawing/2014/main" id="{61B4D039-5F50-469B-9EBF-13CF7A3C5478}"/>
                </a:ext>
              </a:extLst>
            </p:cNvPr>
            <p:cNvSpPr/>
            <p:nvPr/>
          </p:nvSpPr>
          <p:spPr>
            <a:xfrm>
              <a:off x="6496049" y="2896569"/>
              <a:ext cx="4533900" cy="3244757"/>
            </a:xfrm>
            <a:prstGeom prst="rect">
              <a:avLst/>
            </a:pr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7DF55F6E-A138-49B2-BE6B-22EB23357D3D}"/>
                </a:ext>
              </a:extLst>
            </p:cNvPr>
            <p:cNvSpPr/>
            <p:nvPr/>
          </p:nvSpPr>
          <p:spPr>
            <a:xfrm>
              <a:off x="6496050" y="2332790"/>
              <a:ext cx="4533900" cy="540000"/>
            </a:xfrm>
            <a:prstGeom prst="rect">
              <a:avLst/>
            </a:prstGeom>
            <a:solidFill>
              <a:srgbClr val="E5782E">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a:extLst>
              <a:ext uri="{FF2B5EF4-FFF2-40B4-BE49-F238E27FC236}">
                <a16:creationId xmlns:a16="http://schemas.microsoft.com/office/drawing/2014/main" id="{303BF983-8D4D-447A-BB06-7B510F4767BD}"/>
              </a:ext>
            </a:extLst>
          </p:cNvPr>
          <p:cNvSpPr/>
          <p:nvPr/>
        </p:nvSpPr>
        <p:spPr>
          <a:xfrm>
            <a:off x="11549174" y="2304215"/>
            <a:ext cx="146586" cy="3808536"/>
          </a:xfrm>
          <a:prstGeom prst="rect">
            <a:avLst/>
          </a:prstGeom>
          <a:solidFill>
            <a:srgbClr val="E5782E">
              <a:alpha val="40000"/>
            </a:srgbClr>
          </a:solidFill>
          <a:ln>
            <a:noFill/>
          </a:ln>
          <a:effectLst/>
          <a:scene3d>
            <a:camera prst="orthographicFront">
              <a:rot lat="0" lon="0" rev="0"/>
            </a:camera>
            <a:lightRig rig="balanced" dir="t">
              <a:rot lat="0" lon="0" rev="8700000"/>
            </a:lightRig>
          </a:scene3d>
          <a:sp3d/>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sp>
      <p:sp>
        <p:nvSpPr>
          <p:cNvPr id="21" name="图文框 20">
            <a:extLst>
              <a:ext uri="{FF2B5EF4-FFF2-40B4-BE49-F238E27FC236}">
                <a16:creationId xmlns:a16="http://schemas.microsoft.com/office/drawing/2014/main" id="{BBF5B119-C592-4E8B-AC54-4433A4DFF2D9}"/>
              </a:ext>
            </a:extLst>
          </p:cNvPr>
          <p:cNvSpPr/>
          <p:nvPr/>
        </p:nvSpPr>
        <p:spPr>
          <a:xfrm>
            <a:off x="515938" y="2304215"/>
            <a:ext cx="5652564" cy="3808536"/>
          </a:xfrm>
          <a:prstGeom prst="frame">
            <a:avLst>
              <a:gd name="adj1" fmla="val 5450"/>
            </a:avLst>
          </a:prstGeom>
          <a:solidFill>
            <a:srgbClr val="E5782E">
              <a:alpha val="40000"/>
            </a:srgbClr>
          </a:solidFill>
          <a:ln>
            <a:noFill/>
          </a:ln>
          <a:effectLst>
            <a:outerShdw blurRad="44450" dist="27940" dir="5400000" algn="ctr">
              <a:srgbClr val="000000">
                <a:alpha val="32000"/>
              </a:srgbClr>
            </a:outerShdw>
          </a:effectLst>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txBody>
          <a:bodyPr/>
          <a:lstStyle/>
          <a:p>
            <a:endParaRPr lang="zh-CN" altLang="en-US" dirty="0"/>
          </a:p>
        </p:txBody>
      </p:sp>
      <p:sp>
        <p:nvSpPr>
          <p:cNvPr id="26" name="矩形 25">
            <a:extLst>
              <a:ext uri="{FF2B5EF4-FFF2-40B4-BE49-F238E27FC236}">
                <a16:creationId xmlns:a16="http://schemas.microsoft.com/office/drawing/2014/main" id="{164ADA16-55EC-4884-8606-FABDE4E68601}"/>
              </a:ext>
            </a:extLst>
          </p:cNvPr>
          <p:cNvSpPr/>
          <p:nvPr/>
        </p:nvSpPr>
        <p:spPr>
          <a:xfrm>
            <a:off x="6616700" y="2327994"/>
            <a:ext cx="4161228" cy="492443"/>
          </a:xfrm>
          <a:prstGeom prst="rect">
            <a:avLst/>
          </a:prstGeom>
        </p:spPr>
        <p:txBody>
          <a:bodyPr wrap="square">
            <a:spAutoFit/>
          </a:bodyPr>
          <a:lstStyle/>
          <a:p>
            <a:r>
              <a:rPr lang="zh-CN" altLang="en-US" sz="2600" b="1" dirty="0">
                <a:solidFill>
                  <a:schemeClr val="bg1"/>
                </a:solidFill>
                <a:effectLst>
                  <a:outerShdw blurRad="38100" dist="38100" dir="2700000" algn="tl">
                    <a:srgbClr val="000000">
                      <a:alpha val="43137"/>
                    </a:srgbClr>
                  </a:outerShdw>
                </a:effectLst>
              </a:rPr>
              <a:t>优点</a:t>
            </a:r>
          </a:p>
        </p:txBody>
      </p:sp>
      <p:pic>
        <p:nvPicPr>
          <p:cNvPr id="28" name="图片 27">
            <a:extLst>
              <a:ext uri="{FF2B5EF4-FFF2-40B4-BE49-F238E27FC236}">
                <a16:creationId xmlns:a16="http://schemas.microsoft.com/office/drawing/2014/main" id="{441D6DBC-C65C-4EDC-A143-42420F80A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2698229"/>
            <a:ext cx="4901784" cy="3072983"/>
          </a:xfrm>
          <a:prstGeom prst="rect">
            <a:avLst/>
          </a:prstGeom>
        </p:spPr>
      </p:pic>
      <p:sp>
        <p:nvSpPr>
          <p:cNvPr id="32" name="矩形 31">
            <a:extLst>
              <a:ext uri="{FF2B5EF4-FFF2-40B4-BE49-F238E27FC236}">
                <a16:creationId xmlns:a16="http://schemas.microsoft.com/office/drawing/2014/main" id="{E0E71ECA-4993-4B4D-8251-3A584CC07A72}"/>
              </a:ext>
            </a:extLst>
          </p:cNvPr>
          <p:cNvSpPr/>
          <p:nvPr/>
        </p:nvSpPr>
        <p:spPr>
          <a:xfrm>
            <a:off x="6295426" y="3107483"/>
            <a:ext cx="5086183" cy="2631490"/>
          </a:xfrm>
          <a:prstGeom prst="rect">
            <a:avLst/>
          </a:prstGeom>
        </p:spPr>
        <p:txBody>
          <a:bodyPr wrap="square">
            <a:spAutoFit/>
          </a:bodyPr>
          <a:lstStyle/>
          <a:p>
            <a:pPr marL="285750" indent="-285750">
              <a:spcBef>
                <a:spcPts val="600"/>
              </a:spcBef>
              <a:buFont typeface="Wingdings" pitchFamily="2" charset="2"/>
              <a:buChar char="Ø"/>
            </a:pPr>
            <a:r>
              <a:rPr lang="zh-CN" altLang="en-US" sz="2000" b="1" dirty="0"/>
              <a:t>综合性：</a:t>
            </a:r>
            <a:r>
              <a:rPr lang="zh-CN" altLang="en-US" sz="2000" dirty="0"/>
              <a:t>有了货币价格单位作为同度量因素，不管产品是否同类，完工程度如何，都可以统一加总，可以综合地计算各种不同的社会产品的总量，反映一定时期的国民经济总量的规模及水平。</a:t>
            </a:r>
            <a:endParaRPr lang="en-US" altLang="zh-CN" sz="2000" dirty="0"/>
          </a:p>
          <a:p>
            <a:pPr marL="285750" indent="-285750">
              <a:spcBef>
                <a:spcPts val="600"/>
              </a:spcBef>
              <a:buFont typeface="Wingdings" pitchFamily="2" charset="2"/>
              <a:buChar char="Ø"/>
            </a:pPr>
            <a:r>
              <a:rPr lang="zh-CN" altLang="en-US" sz="2000" b="1" dirty="0"/>
              <a:t>全面性：</a:t>
            </a:r>
            <a:r>
              <a:rPr lang="zh-CN" altLang="en-US" sz="2000" dirty="0"/>
              <a:t>可以把所有产品及服务都统计进来，而无论其是否具有实物形态或相同的计量单位。</a:t>
            </a:r>
            <a:endParaRPr lang="en-US" altLang="zh-CN" sz="2000" dirty="0"/>
          </a:p>
        </p:txBody>
      </p:sp>
    </p:spTree>
    <p:extLst>
      <p:ext uri="{BB962C8B-B14F-4D97-AF65-F5344CB8AC3E}">
        <p14:creationId xmlns:p14="http://schemas.microsoft.com/office/powerpoint/2010/main" val="1704771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8" name="组合 67">
            <a:extLst>
              <a:ext uri="{FF2B5EF4-FFF2-40B4-BE49-F238E27FC236}">
                <a16:creationId xmlns:a16="http://schemas.microsoft.com/office/drawing/2014/main" id="{62EFF0B4-D973-45ED-AFF9-2AAE64E669A3}"/>
              </a:ext>
            </a:extLst>
          </p:cNvPr>
          <p:cNvGrpSpPr/>
          <p:nvPr/>
        </p:nvGrpSpPr>
        <p:grpSpPr>
          <a:xfrm>
            <a:off x="792792" y="2031024"/>
            <a:ext cx="3044882" cy="3154297"/>
            <a:chOff x="1328641" y="1989474"/>
            <a:chExt cx="4105275" cy="3134455"/>
          </a:xfrm>
        </p:grpSpPr>
        <p:sp>
          <p:nvSpPr>
            <p:cNvPr id="66" name="矩形 65">
              <a:extLst>
                <a:ext uri="{FF2B5EF4-FFF2-40B4-BE49-F238E27FC236}">
                  <a16:creationId xmlns:a16="http://schemas.microsoft.com/office/drawing/2014/main" id="{57E49F87-C462-4897-A5FE-325A0ECDF4A1}"/>
                </a:ext>
              </a:extLst>
            </p:cNvPr>
            <p:cNvSpPr/>
            <p:nvPr/>
          </p:nvSpPr>
          <p:spPr>
            <a:xfrm>
              <a:off x="1328641" y="1989474"/>
              <a:ext cx="4105275" cy="3134455"/>
            </a:xfrm>
            <a:prstGeom prst="rect">
              <a:avLst/>
            </a:prstGeom>
            <a:solidFill>
              <a:schemeClr val="bg1"/>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Freeform 7">
              <a:extLst>
                <a:ext uri="{FF2B5EF4-FFF2-40B4-BE49-F238E27FC236}">
                  <a16:creationId xmlns:a16="http://schemas.microsoft.com/office/drawing/2014/main" id="{200A1D12-1F0C-4A40-B8DA-FFEA2CA4A381}"/>
                </a:ext>
              </a:extLst>
            </p:cNvPr>
            <p:cNvSpPr>
              <a:spLocks noEditPoints="1"/>
            </p:cNvSpPr>
            <p:nvPr/>
          </p:nvSpPr>
          <p:spPr bwMode="auto">
            <a:xfrm>
              <a:off x="2313471" y="2391004"/>
              <a:ext cx="2085566" cy="2073382"/>
            </a:xfrm>
            <a:custGeom>
              <a:avLst/>
              <a:gdLst>
                <a:gd name="T0" fmla="*/ 870 w 1809"/>
                <a:gd name="T1" fmla="*/ 879 h 2152"/>
                <a:gd name="T2" fmla="*/ 870 w 1809"/>
                <a:gd name="T3" fmla="*/ 2152 h 2152"/>
                <a:gd name="T4" fmla="*/ 1809 w 1809"/>
                <a:gd name="T5" fmla="*/ 1820 h 2152"/>
                <a:gd name="T6" fmla="*/ 1809 w 1809"/>
                <a:gd name="T7" fmla="*/ 547 h 2152"/>
                <a:gd name="T8" fmla="*/ 870 w 1809"/>
                <a:gd name="T9" fmla="*/ 879 h 2152"/>
                <a:gd name="T10" fmla="*/ 785 w 1809"/>
                <a:gd name="T11" fmla="*/ 961 h 2152"/>
                <a:gd name="T12" fmla="*/ 785 w 1809"/>
                <a:gd name="T13" fmla="*/ 1138 h 2152"/>
                <a:gd name="T14" fmla="*/ 613 w 1809"/>
                <a:gd name="T15" fmla="*/ 1053 h 2152"/>
                <a:gd name="T16" fmla="*/ 613 w 1809"/>
                <a:gd name="T17" fmla="*/ 864 h 2152"/>
                <a:gd name="T18" fmla="*/ 785 w 1809"/>
                <a:gd name="T19" fmla="*/ 961 h 2152"/>
                <a:gd name="T20" fmla="*/ 1555 w 1809"/>
                <a:gd name="T21" fmla="*/ 410 h 2152"/>
                <a:gd name="T22" fmla="*/ 1507 w 1809"/>
                <a:gd name="T23" fmla="*/ 386 h 2152"/>
                <a:gd name="T24" fmla="*/ 602 w 1809"/>
                <a:gd name="T25" fmla="*/ 700 h 2152"/>
                <a:gd name="T26" fmla="*/ 576 w 1809"/>
                <a:gd name="T27" fmla="*/ 724 h 2152"/>
                <a:gd name="T28" fmla="*/ 576 w 1809"/>
                <a:gd name="T29" fmla="*/ 2017 h 2152"/>
                <a:gd name="T30" fmla="*/ 822 w 1809"/>
                <a:gd name="T31" fmla="*/ 2149 h 2152"/>
                <a:gd name="T32" fmla="*/ 822 w 1809"/>
                <a:gd name="T33" fmla="*/ 879 h 2152"/>
                <a:gd name="T34" fmla="*/ 622 w 1809"/>
                <a:gd name="T35" fmla="*/ 772 h 2152"/>
                <a:gd name="T36" fmla="*/ 625 w 1809"/>
                <a:gd name="T37" fmla="*/ 772 h 2152"/>
                <a:gd name="T38" fmla="*/ 1531 w 1809"/>
                <a:gd name="T39" fmla="*/ 457 h 2152"/>
                <a:gd name="T40" fmla="*/ 1555 w 1809"/>
                <a:gd name="T41" fmla="*/ 410 h 2152"/>
                <a:gd name="T42" fmla="*/ 209 w 1809"/>
                <a:gd name="T43" fmla="*/ 581 h 2152"/>
                <a:gd name="T44" fmla="*/ 209 w 1809"/>
                <a:gd name="T45" fmla="*/ 758 h 2152"/>
                <a:gd name="T46" fmla="*/ 37 w 1809"/>
                <a:gd name="T47" fmla="*/ 673 h 2152"/>
                <a:gd name="T48" fmla="*/ 37 w 1809"/>
                <a:gd name="T49" fmla="*/ 484 h 2152"/>
                <a:gd name="T50" fmla="*/ 209 w 1809"/>
                <a:gd name="T51" fmla="*/ 581 h 2152"/>
                <a:gd name="T52" fmla="*/ 978 w 1809"/>
                <a:gd name="T53" fmla="*/ 30 h 2152"/>
                <a:gd name="T54" fmla="*/ 931 w 1809"/>
                <a:gd name="T55" fmla="*/ 6 h 2152"/>
                <a:gd name="T56" fmla="*/ 25 w 1809"/>
                <a:gd name="T57" fmla="*/ 321 h 2152"/>
                <a:gd name="T58" fmla="*/ 0 w 1809"/>
                <a:gd name="T59" fmla="*/ 344 h 2152"/>
                <a:gd name="T60" fmla="*/ 0 w 1809"/>
                <a:gd name="T61" fmla="*/ 1638 h 2152"/>
                <a:gd name="T62" fmla="*/ 246 w 1809"/>
                <a:gd name="T63" fmla="*/ 1770 h 2152"/>
                <a:gd name="T64" fmla="*/ 246 w 1809"/>
                <a:gd name="T65" fmla="*/ 500 h 2152"/>
                <a:gd name="T66" fmla="*/ 46 w 1809"/>
                <a:gd name="T67" fmla="*/ 393 h 2152"/>
                <a:gd name="T68" fmla="*/ 49 w 1809"/>
                <a:gd name="T69" fmla="*/ 392 h 2152"/>
                <a:gd name="T70" fmla="*/ 954 w 1809"/>
                <a:gd name="T71" fmla="*/ 77 h 2152"/>
                <a:gd name="T72" fmla="*/ 978 w 1809"/>
                <a:gd name="T73" fmla="*/ 30 h 2152"/>
                <a:gd name="T74" fmla="*/ 497 w 1809"/>
                <a:gd name="T75" fmla="*/ 781 h 2152"/>
                <a:gd name="T76" fmla="*/ 497 w 1809"/>
                <a:gd name="T77" fmla="*/ 958 h 2152"/>
                <a:gd name="T78" fmla="*/ 325 w 1809"/>
                <a:gd name="T79" fmla="*/ 873 h 2152"/>
                <a:gd name="T80" fmla="*/ 325 w 1809"/>
                <a:gd name="T81" fmla="*/ 684 h 2152"/>
                <a:gd name="T82" fmla="*/ 497 w 1809"/>
                <a:gd name="T83" fmla="*/ 781 h 2152"/>
                <a:gd name="T84" fmla="*/ 1266 w 1809"/>
                <a:gd name="T85" fmla="*/ 230 h 2152"/>
                <a:gd name="T86" fmla="*/ 1219 w 1809"/>
                <a:gd name="T87" fmla="*/ 206 h 2152"/>
                <a:gd name="T88" fmla="*/ 313 w 1809"/>
                <a:gd name="T89" fmla="*/ 520 h 2152"/>
                <a:gd name="T90" fmla="*/ 288 w 1809"/>
                <a:gd name="T91" fmla="*/ 544 h 2152"/>
                <a:gd name="T92" fmla="*/ 288 w 1809"/>
                <a:gd name="T93" fmla="*/ 1837 h 2152"/>
                <a:gd name="T94" fmla="*/ 534 w 1809"/>
                <a:gd name="T95" fmla="*/ 1969 h 2152"/>
                <a:gd name="T96" fmla="*/ 534 w 1809"/>
                <a:gd name="T97" fmla="*/ 699 h 2152"/>
                <a:gd name="T98" fmla="*/ 334 w 1809"/>
                <a:gd name="T99" fmla="*/ 592 h 2152"/>
                <a:gd name="T100" fmla="*/ 337 w 1809"/>
                <a:gd name="T101" fmla="*/ 592 h 2152"/>
                <a:gd name="T102" fmla="*/ 1243 w 1809"/>
                <a:gd name="T103" fmla="*/ 277 h 2152"/>
                <a:gd name="T104" fmla="*/ 1266 w 1809"/>
                <a:gd name="T105" fmla="*/ 23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09" h="2152">
                  <a:moveTo>
                    <a:pt x="870" y="879"/>
                  </a:moveTo>
                  <a:lnTo>
                    <a:pt x="870" y="2152"/>
                  </a:lnTo>
                  <a:lnTo>
                    <a:pt x="1809" y="1820"/>
                  </a:lnTo>
                  <a:lnTo>
                    <a:pt x="1809" y="547"/>
                  </a:lnTo>
                  <a:lnTo>
                    <a:pt x="870" y="879"/>
                  </a:lnTo>
                  <a:close/>
                  <a:moveTo>
                    <a:pt x="785" y="961"/>
                  </a:moveTo>
                  <a:lnTo>
                    <a:pt x="785" y="1138"/>
                  </a:lnTo>
                  <a:cubicBezTo>
                    <a:pt x="699" y="1121"/>
                    <a:pt x="613" y="1053"/>
                    <a:pt x="613" y="1053"/>
                  </a:cubicBezTo>
                  <a:lnTo>
                    <a:pt x="613" y="864"/>
                  </a:lnTo>
                  <a:cubicBezTo>
                    <a:pt x="719" y="950"/>
                    <a:pt x="785" y="961"/>
                    <a:pt x="785" y="961"/>
                  </a:cubicBezTo>
                  <a:close/>
                  <a:moveTo>
                    <a:pt x="1555" y="410"/>
                  </a:moveTo>
                  <a:cubicBezTo>
                    <a:pt x="1548" y="390"/>
                    <a:pt x="1527" y="379"/>
                    <a:pt x="1507" y="386"/>
                  </a:cubicBezTo>
                  <a:lnTo>
                    <a:pt x="602" y="700"/>
                  </a:lnTo>
                  <a:cubicBezTo>
                    <a:pt x="590" y="704"/>
                    <a:pt x="580" y="713"/>
                    <a:pt x="576" y="724"/>
                  </a:cubicBezTo>
                  <a:lnTo>
                    <a:pt x="576" y="2017"/>
                  </a:lnTo>
                  <a:cubicBezTo>
                    <a:pt x="608" y="2080"/>
                    <a:pt x="741" y="2149"/>
                    <a:pt x="822" y="2149"/>
                  </a:cubicBezTo>
                  <a:lnTo>
                    <a:pt x="822" y="879"/>
                  </a:lnTo>
                  <a:cubicBezTo>
                    <a:pt x="779" y="873"/>
                    <a:pt x="682" y="822"/>
                    <a:pt x="622" y="772"/>
                  </a:cubicBezTo>
                  <a:cubicBezTo>
                    <a:pt x="623" y="772"/>
                    <a:pt x="624" y="772"/>
                    <a:pt x="625" y="772"/>
                  </a:cubicBezTo>
                  <a:lnTo>
                    <a:pt x="1531" y="457"/>
                  </a:lnTo>
                  <a:cubicBezTo>
                    <a:pt x="1550" y="450"/>
                    <a:pt x="1561" y="429"/>
                    <a:pt x="1555" y="410"/>
                  </a:cubicBezTo>
                  <a:close/>
                  <a:moveTo>
                    <a:pt x="209" y="581"/>
                  </a:moveTo>
                  <a:lnTo>
                    <a:pt x="209" y="758"/>
                  </a:lnTo>
                  <a:cubicBezTo>
                    <a:pt x="123" y="742"/>
                    <a:pt x="37" y="673"/>
                    <a:pt x="37" y="673"/>
                  </a:cubicBezTo>
                  <a:lnTo>
                    <a:pt x="37" y="484"/>
                  </a:lnTo>
                  <a:cubicBezTo>
                    <a:pt x="143" y="570"/>
                    <a:pt x="209" y="581"/>
                    <a:pt x="209" y="581"/>
                  </a:cubicBezTo>
                  <a:close/>
                  <a:moveTo>
                    <a:pt x="978" y="30"/>
                  </a:moveTo>
                  <a:cubicBezTo>
                    <a:pt x="972" y="11"/>
                    <a:pt x="951" y="0"/>
                    <a:pt x="931" y="6"/>
                  </a:cubicBezTo>
                  <a:lnTo>
                    <a:pt x="25" y="321"/>
                  </a:lnTo>
                  <a:cubicBezTo>
                    <a:pt x="14" y="325"/>
                    <a:pt x="3" y="334"/>
                    <a:pt x="0" y="344"/>
                  </a:cubicBezTo>
                  <a:lnTo>
                    <a:pt x="0" y="1638"/>
                  </a:lnTo>
                  <a:cubicBezTo>
                    <a:pt x="32" y="1700"/>
                    <a:pt x="165" y="1770"/>
                    <a:pt x="246" y="1770"/>
                  </a:cubicBezTo>
                  <a:lnTo>
                    <a:pt x="246" y="500"/>
                  </a:lnTo>
                  <a:cubicBezTo>
                    <a:pt x="203" y="493"/>
                    <a:pt x="106" y="443"/>
                    <a:pt x="46" y="393"/>
                  </a:cubicBezTo>
                  <a:cubicBezTo>
                    <a:pt x="47" y="393"/>
                    <a:pt x="48" y="392"/>
                    <a:pt x="49" y="392"/>
                  </a:cubicBezTo>
                  <a:lnTo>
                    <a:pt x="954" y="77"/>
                  </a:lnTo>
                  <a:cubicBezTo>
                    <a:pt x="974" y="71"/>
                    <a:pt x="985" y="50"/>
                    <a:pt x="978" y="30"/>
                  </a:cubicBezTo>
                  <a:close/>
                  <a:moveTo>
                    <a:pt x="497" y="781"/>
                  </a:moveTo>
                  <a:lnTo>
                    <a:pt x="497" y="958"/>
                  </a:lnTo>
                  <a:cubicBezTo>
                    <a:pt x="411" y="941"/>
                    <a:pt x="325" y="873"/>
                    <a:pt x="325" y="873"/>
                  </a:cubicBezTo>
                  <a:lnTo>
                    <a:pt x="325" y="684"/>
                  </a:lnTo>
                  <a:cubicBezTo>
                    <a:pt x="431" y="770"/>
                    <a:pt x="497" y="781"/>
                    <a:pt x="497" y="781"/>
                  </a:cubicBezTo>
                  <a:close/>
                  <a:moveTo>
                    <a:pt x="1266" y="230"/>
                  </a:moveTo>
                  <a:cubicBezTo>
                    <a:pt x="1260" y="210"/>
                    <a:pt x="1239" y="199"/>
                    <a:pt x="1219" y="206"/>
                  </a:cubicBezTo>
                  <a:lnTo>
                    <a:pt x="313" y="520"/>
                  </a:lnTo>
                  <a:cubicBezTo>
                    <a:pt x="302" y="524"/>
                    <a:pt x="291" y="533"/>
                    <a:pt x="288" y="544"/>
                  </a:cubicBezTo>
                  <a:lnTo>
                    <a:pt x="288" y="1837"/>
                  </a:lnTo>
                  <a:cubicBezTo>
                    <a:pt x="320" y="1900"/>
                    <a:pt x="453" y="1969"/>
                    <a:pt x="534" y="1969"/>
                  </a:cubicBezTo>
                  <a:lnTo>
                    <a:pt x="534" y="699"/>
                  </a:lnTo>
                  <a:cubicBezTo>
                    <a:pt x="491" y="693"/>
                    <a:pt x="394" y="642"/>
                    <a:pt x="334" y="592"/>
                  </a:cubicBezTo>
                  <a:cubicBezTo>
                    <a:pt x="335" y="592"/>
                    <a:pt x="336" y="592"/>
                    <a:pt x="337" y="592"/>
                  </a:cubicBezTo>
                  <a:lnTo>
                    <a:pt x="1243" y="277"/>
                  </a:lnTo>
                  <a:cubicBezTo>
                    <a:pt x="1262" y="270"/>
                    <a:pt x="1273" y="249"/>
                    <a:pt x="1266" y="230"/>
                  </a:cubicBezTo>
                  <a:close/>
                </a:path>
              </a:pathLst>
            </a:custGeom>
            <a:solidFill>
              <a:srgbClr val="00A9F3"/>
            </a:solidFill>
            <a:ln>
              <a:noFill/>
            </a:ln>
          </p:spPr>
          <p:txBody>
            <a:bodyPr vert="horz" wrap="square" lIns="91440" tIns="45720" rIns="91440" bIns="45720" numCol="1" anchor="t" anchorCtr="0" compatLnSpc="1"/>
            <a:lstStyle/>
            <a:p>
              <a:endParaRPr lang="zh-CN" altLang="en-US"/>
            </a:p>
          </p:txBody>
        </p:sp>
      </p:grpSp>
      <p:grpSp>
        <p:nvGrpSpPr>
          <p:cNvPr id="70" name="组合 69">
            <a:extLst>
              <a:ext uri="{FF2B5EF4-FFF2-40B4-BE49-F238E27FC236}">
                <a16:creationId xmlns:a16="http://schemas.microsoft.com/office/drawing/2014/main" id="{AE7744D2-F0A6-4388-B36F-0875FA5E87ED}"/>
              </a:ext>
            </a:extLst>
          </p:cNvPr>
          <p:cNvGrpSpPr/>
          <p:nvPr/>
        </p:nvGrpSpPr>
        <p:grpSpPr>
          <a:xfrm>
            <a:off x="4184040" y="1147108"/>
            <a:ext cx="7013608" cy="3066253"/>
            <a:chOff x="5728032" y="2096892"/>
            <a:chExt cx="5282090" cy="1654616"/>
          </a:xfrm>
        </p:grpSpPr>
        <p:sp>
          <p:nvSpPr>
            <p:cNvPr id="4" name="TextBox 6">
              <a:extLst>
                <a:ext uri="{FF2B5EF4-FFF2-40B4-BE49-F238E27FC236}">
                  <a16:creationId xmlns:a16="http://schemas.microsoft.com/office/drawing/2014/main" id="{05FC6914-E775-488E-83D5-17487A01516A}"/>
                </a:ext>
              </a:extLst>
            </p:cNvPr>
            <p:cNvSpPr txBox="1"/>
            <p:nvPr/>
          </p:nvSpPr>
          <p:spPr>
            <a:xfrm>
              <a:off x="5728032" y="2096892"/>
              <a:ext cx="5282090" cy="315558"/>
            </a:xfrm>
            <a:prstGeom prst="rect">
              <a:avLst/>
            </a:prstGeom>
            <a:noFill/>
          </p:spPr>
          <p:txBody>
            <a:bodyPr wrap="square" rtlCol="0">
              <a:spAutoFit/>
            </a:bodyPr>
            <a:lstStyle/>
            <a:p>
              <a:pPr algn="dist"/>
              <a:r>
                <a:rPr lang="zh-CN" altLang="en-US" sz="3200" b="1" dirty="0">
                  <a:latin typeface="微软雅黑" panose="020B0503020204020204" pitchFamily="34" charset="-122"/>
                  <a:ea typeface="微软雅黑" panose="020B0503020204020204" pitchFamily="34" charset="-122"/>
                </a:rPr>
                <a:t>第二节 国内生产总值的统计理论</a:t>
              </a:r>
            </a:p>
          </p:txBody>
        </p:sp>
        <p:grpSp>
          <p:nvGrpSpPr>
            <p:cNvPr id="47" name="组合 46">
              <a:extLst>
                <a:ext uri="{FF2B5EF4-FFF2-40B4-BE49-F238E27FC236}">
                  <a16:creationId xmlns:a16="http://schemas.microsoft.com/office/drawing/2014/main" id="{CE3376D5-9A58-4C76-B1C1-43A668E56427}"/>
                </a:ext>
              </a:extLst>
            </p:cNvPr>
            <p:cNvGrpSpPr/>
            <p:nvPr/>
          </p:nvGrpSpPr>
          <p:grpSpPr>
            <a:xfrm>
              <a:off x="5728032" y="2523674"/>
              <a:ext cx="5282090" cy="585059"/>
              <a:chOff x="4012013" y="2937501"/>
              <a:chExt cx="5282090" cy="585059"/>
            </a:xfrm>
          </p:grpSpPr>
          <p:sp>
            <p:nvSpPr>
              <p:cNvPr id="42" name="TextBox 4">
                <a:extLst>
                  <a:ext uri="{FF2B5EF4-FFF2-40B4-BE49-F238E27FC236}">
                    <a16:creationId xmlns:a16="http://schemas.microsoft.com/office/drawing/2014/main" id="{09C25F20-F08C-4CED-8BC8-91EC785ACC32}"/>
                  </a:ext>
                </a:extLst>
              </p:cNvPr>
              <p:cNvSpPr txBox="1"/>
              <p:nvPr/>
            </p:nvSpPr>
            <p:spPr>
              <a:xfrm>
                <a:off x="4507399" y="2938988"/>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43" name="组合 42">
                <a:extLst>
                  <a:ext uri="{FF2B5EF4-FFF2-40B4-BE49-F238E27FC236}">
                    <a16:creationId xmlns:a16="http://schemas.microsoft.com/office/drawing/2014/main" id="{456AF596-AD95-4CA9-A64D-2C16217BBB81}"/>
                  </a:ext>
                </a:extLst>
              </p:cNvPr>
              <p:cNvGrpSpPr/>
              <p:nvPr/>
            </p:nvGrpSpPr>
            <p:grpSpPr>
              <a:xfrm>
                <a:off x="4012013" y="2937501"/>
                <a:ext cx="864096" cy="585059"/>
                <a:chOff x="2165941" y="1718222"/>
                <a:chExt cx="864096" cy="585059"/>
              </a:xfrm>
            </p:grpSpPr>
            <p:sp>
              <p:nvSpPr>
                <p:cNvPr id="44" name="五边形 9">
                  <a:extLst>
                    <a:ext uri="{FF2B5EF4-FFF2-40B4-BE49-F238E27FC236}">
                      <a16:creationId xmlns:a16="http://schemas.microsoft.com/office/drawing/2014/main" id="{DCA1868D-7F42-4251-8956-3F911DA600A6}"/>
                    </a:ext>
                  </a:extLst>
                </p:cNvPr>
                <p:cNvSpPr/>
                <p:nvPr/>
              </p:nvSpPr>
              <p:spPr>
                <a:xfrm>
                  <a:off x="2165941" y="1718222"/>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45" name="TextBox 10">
                  <a:extLst>
                    <a:ext uri="{FF2B5EF4-FFF2-40B4-BE49-F238E27FC236}">
                      <a16:creationId xmlns:a16="http://schemas.microsoft.com/office/drawing/2014/main" id="{F9622FE0-DEAB-4533-B5B7-0188BD82E847}"/>
                    </a:ext>
                  </a:extLst>
                </p:cNvPr>
                <p:cNvSpPr txBox="1"/>
                <p:nvPr/>
              </p:nvSpPr>
              <p:spPr>
                <a:xfrm>
                  <a:off x="2296375" y="1841616"/>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一</a:t>
                  </a:r>
                </a:p>
              </p:txBody>
            </p:sp>
          </p:grpSp>
          <p:sp>
            <p:nvSpPr>
              <p:cNvPr id="46" name="TextBox 21">
                <a:extLst>
                  <a:ext uri="{FF2B5EF4-FFF2-40B4-BE49-F238E27FC236}">
                    <a16:creationId xmlns:a16="http://schemas.microsoft.com/office/drawing/2014/main" id="{762E2A34-619B-466C-B05F-8CC1C345BCD8}"/>
                  </a:ext>
                </a:extLst>
              </p:cNvPr>
              <p:cNvSpPr txBox="1"/>
              <p:nvPr/>
            </p:nvSpPr>
            <p:spPr>
              <a:xfrm>
                <a:off x="5006544" y="3051022"/>
                <a:ext cx="3345501" cy="24912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什么是国内生产总值</a:t>
                </a:r>
              </a:p>
            </p:txBody>
          </p:sp>
        </p:grpSp>
        <p:grpSp>
          <p:nvGrpSpPr>
            <p:cNvPr id="48" name="组合 47">
              <a:extLst>
                <a:ext uri="{FF2B5EF4-FFF2-40B4-BE49-F238E27FC236}">
                  <a16:creationId xmlns:a16="http://schemas.microsoft.com/office/drawing/2014/main" id="{EC39A64F-781A-4E2A-BF1B-70B774285BF2}"/>
                </a:ext>
              </a:extLst>
            </p:cNvPr>
            <p:cNvGrpSpPr/>
            <p:nvPr/>
          </p:nvGrpSpPr>
          <p:grpSpPr>
            <a:xfrm>
              <a:off x="5743335" y="3172099"/>
              <a:ext cx="5266787" cy="579409"/>
              <a:chOff x="4027316" y="2889643"/>
              <a:chExt cx="5266787" cy="579409"/>
            </a:xfrm>
          </p:grpSpPr>
          <p:sp>
            <p:nvSpPr>
              <p:cNvPr id="49" name="TextBox 4">
                <a:extLst>
                  <a:ext uri="{FF2B5EF4-FFF2-40B4-BE49-F238E27FC236}">
                    <a16:creationId xmlns:a16="http://schemas.microsoft.com/office/drawing/2014/main" id="{DDEC5F30-1A6F-46FF-BEE0-F7B6B0EF9EA6}"/>
                  </a:ext>
                </a:extLst>
              </p:cNvPr>
              <p:cNvSpPr txBox="1"/>
              <p:nvPr/>
            </p:nvSpPr>
            <p:spPr>
              <a:xfrm>
                <a:off x="4507399" y="2889643"/>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50" name="组合 49">
                <a:extLst>
                  <a:ext uri="{FF2B5EF4-FFF2-40B4-BE49-F238E27FC236}">
                    <a16:creationId xmlns:a16="http://schemas.microsoft.com/office/drawing/2014/main" id="{516D245C-CFD9-41F4-A394-9A292B387897}"/>
                  </a:ext>
                </a:extLst>
              </p:cNvPr>
              <p:cNvGrpSpPr/>
              <p:nvPr/>
            </p:nvGrpSpPr>
            <p:grpSpPr>
              <a:xfrm>
                <a:off x="4027316" y="2889985"/>
                <a:ext cx="864096" cy="579067"/>
                <a:chOff x="2181244" y="1670706"/>
                <a:chExt cx="864096" cy="579067"/>
              </a:xfrm>
            </p:grpSpPr>
            <p:sp>
              <p:nvSpPr>
                <p:cNvPr id="33" name="五边形 9">
                  <a:extLst>
                    <a:ext uri="{FF2B5EF4-FFF2-40B4-BE49-F238E27FC236}">
                      <a16:creationId xmlns:a16="http://schemas.microsoft.com/office/drawing/2014/main" id="{2E325A2C-EFD5-4301-A66B-761E9950C483}"/>
                    </a:ext>
                  </a:extLst>
                </p:cNvPr>
                <p:cNvSpPr/>
                <p:nvPr/>
              </p:nvSpPr>
              <p:spPr>
                <a:xfrm>
                  <a:off x="2181244" y="1670706"/>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4" name="TextBox 10">
                  <a:extLst>
                    <a:ext uri="{FF2B5EF4-FFF2-40B4-BE49-F238E27FC236}">
                      <a16:creationId xmlns:a16="http://schemas.microsoft.com/office/drawing/2014/main" id="{1619A492-81E5-474C-B948-93CE1D101783}"/>
                    </a:ext>
                  </a:extLst>
                </p:cNvPr>
                <p:cNvSpPr txBox="1"/>
                <p:nvPr/>
              </p:nvSpPr>
              <p:spPr>
                <a:xfrm>
                  <a:off x="2311678" y="1788108"/>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二</a:t>
                  </a:r>
                </a:p>
              </p:txBody>
            </p:sp>
          </p:grpSp>
          <p:sp>
            <p:nvSpPr>
              <p:cNvPr id="35" name="TextBox 21">
                <a:extLst>
                  <a:ext uri="{FF2B5EF4-FFF2-40B4-BE49-F238E27FC236}">
                    <a16:creationId xmlns:a16="http://schemas.microsoft.com/office/drawing/2014/main" id="{9F3521F5-50DB-4F84-8F3C-165489149F01}"/>
                  </a:ext>
                </a:extLst>
              </p:cNvPr>
              <p:cNvSpPr txBox="1"/>
              <p:nvPr/>
            </p:nvSpPr>
            <p:spPr>
              <a:xfrm>
                <a:off x="5006544" y="3020479"/>
                <a:ext cx="3221195" cy="249124"/>
              </a:xfrm>
              <a:prstGeom prst="rect">
                <a:avLst/>
              </a:prstGeom>
              <a:noFill/>
            </p:spPr>
            <p:txBody>
              <a:bodyPr wrap="non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现价国内生产总值的统计方法</a:t>
                </a:r>
              </a:p>
            </p:txBody>
          </p:sp>
        </p:grpSp>
      </p:grpSp>
      <p:sp>
        <p:nvSpPr>
          <p:cNvPr id="2" name="灯片编号占位符 1">
            <a:extLst>
              <a:ext uri="{FF2B5EF4-FFF2-40B4-BE49-F238E27FC236}">
                <a16:creationId xmlns:a16="http://schemas.microsoft.com/office/drawing/2014/main" id="{C799BB6C-7C11-4C66-93D6-83490D65C676}"/>
              </a:ext>
            </a:extLst>
          </p:cNvPr>
          <p:cNvSpPr>
            <a:spLocks noGrp="1"/>
          </p:cNvSpPr>
          <p:nvPr>
            <p:ph type="sldNum" sz="quarter" idx="4"/>
          </p:nvPr>
        </p:nvSpPr>
        <p:spPr>
          <a:xfrm>
            <a:off x="10904820" y="6554944"/>
            <a:ext cx="626296" cy="365125"/>
          </a:xfrm>
        </p:spPr>
        <p:txBody>
          <a:bodyPr/>
          <a:lstStyle/>
          <a:p>
            <a:fld id="{089E6A1B-787B-48C2-89E0-46ED219FD4E0}" type="slidenum">
              <a:rPr lang="zh-CN" altLang="en-US" smtClean="0"/>
              <a:pPr/>
              <a:t>23</a:t>
            </a:fld>
            <a:endParaRPr lang="zh-CN" altLang="en-US" dirty="0"/>
          </a:p>
        </p:txBody>
      </p:sp>
      <p:sp>
        <p:nvSpPr>
          <p:cNvPr id="21" name="文本框 20">
            <a:extLst>
              <a:ext uri="{FF2B5EF4-FFF2-40B4-BE49-F238E27FC236}">
                <a16:creationId xmlns:a16="http://schemas.microsoft.com/office/drawing/2014/main" id="{170E053B-3A87-9144-B1A6-23BD340F9F1B}"/>
              </a:ext>
            </a:extLst>
          </p:cNvPr>
          <p:cNvSpPr txBox="1"/>
          <p:nvPr/>
        </p:nvSpPr>
        <p:spPr>
          <a:xfrm>
            <a:off x="5432288" y="214768"/>
            <a:ext cx="6610865" cy="461665"/>
          </a:xfrm>
          <a:prstGeom prst="rect">
            <a:avLst/>
          </a:prstGeom>
          <a:noFill/>
        </p:spPr>
        <p:txBody>
          <a:bodyPr wrap="square" rtlCol="0">
            <a:spAutoFit/>
          </a:bodyPr>
          <a:lstStyle/>
          <a:p>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国民经济统计学（第三版）</a:t>
            </a:r>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  主编：邱东</a:t>
            </a:r>
          </a:p>
        </p:txBody>
      </p:sp>
      <p:sp>
        <p:nvSpPr>
          <p:cNvPr id="25" name="TextBox 4">
            <a:extLst>
              <a:ext uri="{FF2B5EF4-FFF2-40B4-BE49-F238E27FC236}">
                <a16:creationId xmlns:a16="http://schemas.microsoft.com/office/drawing/2014/main" id="{6A5F5ADD-35CE-4E12-9783-6467D6C9E1A5}"/>
              </a:ext>
            </a:extLst>
          </p:cNvPr>
          <p:cNvSpPr txBox="1"/>
          <p:nvPr/>
        </p:nvSpPr>
        <p:spPr>
          <a:xfrm>
            <a:off x="4862138" y="4348671"/>
            <a:ext cx="6355830" cy="933987"/>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26" name="五边形 9">
            <a:extLst>
              <a:ext uri="{FF2B5EF4-FFF2-40B4-BE49-F238E27FC236}">
                <a16:creationId xmlns:a16="http://schemas.microsoft.com/office/drawing/2014/main" id="{12784F8E-2115-4BA2-9DE9-D284CE133527}"/>
              </a:ext>
            </a:extLst>
          </p:cNvPr>
          <p:cNvSpPr/>
          <p:nvPr/>
        </p:nvSpPr>
        <p:spPr>
          <a:xfrm>
            <a:off x="4204360" y="4345915"/>
            <a:ext cx="1147355" cy="933987"/>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7" name="TextBox 10">
            <a:extLst>
              <a:ext uri="{FF2B5EF4-FFF2-40B4-BE49-F238E27FC236}">
                <a16:creationId xmlns:a16="http://schemas.microsoft.com/office/drawing/2014/main" id="{F37905B8-75A2-4F89-90A3-0F12E411DE6F}"/>
              </a:ext>
            </a:extLst>
          </p:cNvPr>
          <p:cNvSpPr txBox="1"/>
          <p:nvPr/>
        </p:nvSpPr>
        <p:spPr>
          <a:xfrm>
            <a:off x="4377552" y="4574582"/>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三</a:t>
            </a:r>
          </a:p>
        </p:txBody>
      </p:sp>
      <p:sp>
        <p:nvSpPr>
          <p:cNvPr id="28" name="TextBox 21">
            <a:extLst>
              <a:ext uri="{FF2B5EF4-FFF2-40B4-BE49-F238E27FC236}">
                <a16:creationId xmlns:a16="http://schemas.microsoft.com/office/drawing/2014/main" id="{68293BAF-A7D7-4A61-BE65-7635BD5A454A}"/>
              </a:ext>
            </a:extLst>
          </p:cNvPr>
          <p:cNvSpPr txBox="1"/>
          <p:nvPr/>
        </p:nvSpPr>
        <p:spPr>
          <a:xfrm>
            <a:off x="5524907" y="4556286"/>
            <a:ext cx="4574133"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不变价国内生产总值的统计方法</a:t>
            </a:r>
          </a:p>
        </p:txBody>
      </p:sp>
    </p:spTree>
    <p:extLst>
      <p:ext uri="{BB962C8B-B14F-4D97-AF65-F5344CB8AC3E}">
        <p14:creationId xmlns:p14="http://schemas.microsoft.com/office/powerpoint/2010/main" val="13295934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416594" cy="553998"/>
          </a:xfrm>
          <a:prstGeom prst="rect">
            <a:avLst/>
          </a:prstGeom>
        </p:spPr>
        <p:txBody>
          <a:bodyPr wrap="none">
            <a:spAutoFit/>
          </a:bodyPr>
          <a:lstStyle/>
          <a:p>
            <a:r>
              <a:rPr lang="zh-CN" altLang="en-US" sz="3000" b="1" dirty="0">
                <a:solidFill>
                  <a:schemeClr val="bg1"/>
                </a:solidFill>
              </a:rPr>
              <a:t>一、什么是国内生产总值</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对角圆角矩形 10">
            <a:extLst>
              <a:ext uri="{FF2B5EF4-FFF2-40B4-BE49-F238E27FC236}">
                <a16:creationId xmlns:a16="http://schemas.microsoft.com/office/drawing/2014/main" id="{18845E73-1074-4454-A514-6F39B1D09B28}"/>
              </a:ext>
            </a:extLst>
          </p:cNvPr>
          <p:cNvSpPr/>
          <p:nvPr/>
        </p:nvSpPr>
        <p:spPr>
          <a:xfrm>
            <a:off x="190646" y="1376340"/>
            <a:ext cx="2847193" cy="720000"/>
          </a:xfrm>
          <a:prstGeom prst="round2DiagRect">
            <a:avLst/>
          </a:prstGeom>
          <a:solidFill>
            <a:srgbClr val="7BB55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国内生产总值</a:t>
            </a:r>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24</a:t>
            </a:fld>
            <a:endParaRPr lang="zh-CN" altLang="en-US" dirty="0"/>
          </a:p>
        </p:txBody>
      </p:sp>
      <p:sp>
        <p:nvSpPr>
          <p:cNvPr id="63" name="矩形 62">
            <a:extLst>
              <a:ext uri="{FF2B5EF4-FFF2-40B4-BE49-F238E27FC236}">
                <a16:creationId xmlns:a16="http://schemas.microsoft.com/office/drawing/2014/main" id="{1E8E1E4D-B347-AD48-B1C7-D54D8EA2990A}"/>
              </a:ext>
            </a:extLst>
          </p:cNvPr>
          <p:cNvSpPr/>
          <p:nvPr/>
        </p:nvSpPr>
        <p:spPr>
          <a:xfrm>
            <a:off x="3115178" y="1509753"/>
            <a:ext cx="8748079" cy="461665"/>
          </a:xfrm>
          <a:prstGeom prst="rect">
            <a:avLst/>
          </a:prstGeom>
        </p:spPr>
        <p:txBody>
          <a:bodyPr wrap="square">
            <a:spAutoFit/>
          </a:bodyPr>
          <a:lstStyle/>
          <a:p>
            <a:r>
              <a:rPr lang="zh-CN" altLang="en-US" sz="2400" dirty="0"/>
              <a:t>一个国家或地区在一定时期内所生产和提供的</a:t>
            </a:r>
            <a:r>
              <a:rPr lang="zh-CN" altLang="en-US" sz="2400" dirty="0">
                <a:solidFill>
                  <a:srgbClr val="C00000"/>
                </a:solidFill>
              </a:rPr>
              <a:t>最终产品</a:t>
            </a:r>
            <a:r>
              <a:rPr lang="zh-CN" altLang="en-US" sz="2400" dirty="0"/>
              <a:t>的总价值</a:t>
            </a:r>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50" name="Freeform 11">
            <a:extLst>
              <a:ext uri="{FF2B5EF4-FFF2-40B4-BE49-F238E27FC236}">
                <a16:creationId xmlns:a16="http://schemas.microsoft.com/office/drawing/2014/main" id="{FA36224A-2F61-4F93-897B-C20D50A3A72D}"/>
              </a:ext>
            </a:extLst>
          </p:cNvPr>
          <p:cNvSpPr>
            <a:spLocks/>
          </p:cNvSpPr>
          <p:nvPr/>
        </p:nvSpPr>
        <p:spPr bwMode="auto">
          <a:xfrm rot="5400000">
            <a:off x="7093046" y="356241"/>
            <a:ext cx="1246745" cy="4477100"/>
          </a:xfrm>
          <a:custGeom>
            <a:avLst/>
            <a:gdLst>
              <a:gd name="T0" fmla="*/ 239 w 331"/>
              <a:gd name="T1" fmla="*/ 213 h 289"/>
              <a:gd name="T2" fmla="*/ 234 w 331"/>
              <a:gd name="T3" fmla="*/ 213 h 289"/>
              <a:gd name="T4" fmla="*/ 229 w 331"/>
              <a:gd name="T5" fmla="*/ 214 h 289"/>
              <a:gd name="T6" fmla="*/ 218 w 331"/>
              <a:gd name="T7" fmla="*/ 214 h 289"/>
              <a:gd name="T8" fmla="*/ 197 w 331"/>
              <a:gd name="T9" fmla="*/ 212 h 289"/>
              <a:gd name="T10" fmla="*/ 155 w 331"/>
              <a:gd name="T11" fmla="*/ 202 h 289"/>
              <a:gd name="T12" fmla="*/ 80 w 331"/>
              <a:gd name="T13" fmla="*/ 159 h 289"/>
              <a:gd name="T14" fmla="*/ 25 w 331"/>
              <a:gd name="T15" fmla="*/ 88 h 289"/>
              <a:gd name="T16" fmla="*/ 2 w 331"/>
              <a:gd name="T17" fmla="*/ 0 h 289"/>
              <a:gd name="T18" fmla="*/ 15 w 331"/>
              <a:gd name="T19" fmla="*/ 93 h 289"/>
              <a:gd name="T20" fmla="*/ 63 w 331"/>
              <a:gd name="T21" fmla="*/ 176 h 289"/>
              <a:gd name="T22" fmla="*/ 142 w 331"/>
              <a:gd name="T23" fmla="*/ 235 h 289"/>
              <a:gd name="T24" fmla="*/ 189 w 331"/>
              <a:gd name="T25" fmla="*/ 252 h 289"/>
              <a:gd name="T26" fmla="*/ 214 w 331"/>
              <a:gd name="T27" fmla="*/ 257 h 289"/>
              <a:gd name="T28" fmla="*/ 226 w 331"/>
              <a:gd name="T29" fmla="*/ 259 h 289"/>
              <a:gd name="T30" fmla="*/ 233 w 331"/>
              <a:gd name="T31" fmla="*/ 260 h 289"/>
              <a:gd name="T32" fmla="*/ 239 w 331"/>
              <a:gd name="T33" fmla="*/ 260 h 289"/>
              <a:gd name="T34" fmla="*/ 239 w 331"/>
              <a:gd name="T35" fmla="*/ 260 h 289"/>
              <a:gd name="T36" fmla="*/ 239 w 331"/>
              <a:gd name="T37" fmla="*/ 289 h 289"/>
              <a:gd name="T38" fmla="*/ 331 w 331"/>
              <a:gd name="T39" fmla="*/ 237 h 289"/>
              <a:gd name="T40" fmla="*/ 239 w 331"/>
              <a:gd name="T41" fmla="*/ 184 h 289"/>
              <a:gd name="T42" fmla="*/ 239 w 331"/>
              <a:gd name="T43" fmla="*/ 21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1" h="289">
                <a:moveTo>
                  <a:pt x="239" y="213"/>
                </a:moveTo>
                <a:cubicBezTo>
                  <a:pt x="234" y="213"/>
                  <a:pt x="234" y="213"/>
                  <a:pt x="234" y="213"/>
                </a:cubicBezTo>
                <a:cubicBezTo>
                  <a:pt x="232" y="213"/>
                  <a:pt x="230" y="214"/>
                  <a:pt x="229" y="214"/>
                </a:cubicBezTo>
                <a:cubicBezTo>
                  <a:pt x="225" y="214"/>
                  <a:pt x="222" y="214"/>
                  <a:pt x="218" y="214"/>
                </a:cubicBezTo>
                <a:cubicBezTo>
                  <a:pt x="211" y="213"/>
                  <a:pt x="204" y="213"/>
                  <a:pt x="197" y="212"/>
                </a:cubicBezTo>
                <a:cubicBezTo>
                  <a:pt x="183" y="210"/>
                  <a:pt x="169" y="207"/>
                  <a:pt x="155" y="202"/>
                </a:cubicBezTo>
                <a:cubicBezTo>
                  <a:pt x="128" y="193"/>
                  <a:pt x="102" y="178"/>
                  <a:pt x="80" y="159"/>
                </a:cubicBezTo>
                <a:cubicBezTo>
                  <a:pt x="58" y="139"/>
                  <a:pt x="39" y="115"/>
                  <a:pt x="25" y="88"/>
                </a:cubicBezTo>
                <a:cubicBezTo>
                  <a:pt x="12" y="61"/>
                  <a:pt x="4" y="31"/>
                  <a:pt x="2" y="0"/>
                </a:cubicBezTo>
                <a:cubicBezTo>
                  <a:pt x="0" y="31"/>
                  <a:pt x="4" y="62"/>
                  <a:pt x="15" y="93"/>
                </a:cubicBezTo>
                <a:cubicBezTo>
                  <a:pt x="25" y="123"/>
                  <a:pt x="42" y="151"/>
                  <a:pt x="63" y="176"/>
                </a:cubicBezTo>
                <a:cubicBezTo>
                  <a:pt x="85" y="200"/>
                  <a:pt x="112" y="220"/>
                  <a:pt x="142" y="235"/>
                </a:cubicBezTo>
                <a:cubicBezTo>
                  <a:pt x="157" y="242"/>
                  <a:pt x="172" y="248"/>
                  <a:pt x="189" y="252"/>
                </a:cubicBezTo>
                <a:cubicBezTo>
                  <a:pt x="197" y="254"/>
                  <a:pt x="205" y="256"/>
                  <a:pt x="214" y="257"/>
                </a:cubicBezTo>
                <a:cubicBezTo>
                  <a:pt x="218" y="258"/>
                  <a:pt x="222" y="259"/>
                  <a:pt x="226" y="259"/>
                </a:cubicBezTo>
                <a:cubicBezTo>
                  <a:pt x="228" y="259"/>
                  <a:pt x="231" y="260"/>
                  <a:pt x="233" y="260"/>
                </a:cubicBezTo>
                <a:cubicBezTo>
                  <a:pt x="239" y="260"/>
                  <a:pt x="239" y="260"/>
                  <a:pt x="239" y="260"/>
                </a:cubicBezTo>
                <a:cubicBezTo>
                  <a:pt x="239" y="260"/>
                  <a:pt x="239" y="260"/>
                  <a:pt x="239" y="260"/>
                </a:cubicBezTo>
                <a:cubicBezTo>
                  <a:pt x="239" y="289"/>
                  <a:pt x="239" y="289"/>
                  <a:pt x="239" y="289"/>
                </a:cubicBezTo>
                <a:cubicBezTo>
                  <a:pt x="331" y="237"/>
                  <a:pt x="331" y="237"/>
                  <a:pt x="331" y="237"/>
                </a:cubicBezTo>
                <a:cubicBezTo>
                  <a:pt x="239" y="184"/>
                  <a:pt x="239" y="184"/>
                  <a:pt x="239" y="184"/>
                </a:cubicBezTo>
                <a:lnTo>
                  <a:pt x="239" y="213"/>
                </a:lnTo>
                <a:close/>
              </a:path>
            </a:pathLst>
          </a:custGeom>
          <a:solidFill>
            <a:srgbClr val="5EC6D3"/>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b="1">
              <a:solidFill>
                <a:srgbClr val="FF0000"/>
              </a:solidFill>
              <a:latin typeface="微软雅黑" panose="020B0503020204020204" pitchFamily="34" charset="-122"/>
              <a:ea typeface="微软雅黑" panose="020B0503020204020204" pitchFamily="34" charset="-122"/>
            </a:endParaRPr>
          </a:p>
        </p:txBody>
      </p:sp>
      <p:sp>
        <p:nvSpPr>
          <p:cNvPr id="53" name="任意多边形 5">
            <a:extLst>
              <a:ext uri="{FF2B5EF4-FFF2-40B4-BE49-F238E27FC236}">
                <a16:creationId xmlns:a16="http://schemas.microsoft.com/office/drawing/2014/main" id="{2EBD2739-513B-4FB8-9921-B9A4474C4BD8}"/>
              </a:ext>
            </a:extLst>
          </p:cNvPr>
          <p:cNvSpPr/>
          <p:nvPr/>
        </p:nvSpPr>
        <p:spPr>
          <a:xfrm>
            <a:off x="2127340" y="3347767"/>
            <a:ext cx="7675229" cy="2602489"/>
          </a:xfrm>
          <a:custGeom>
            <a:avLst/>
            <a:gdLst>
              <a:gd name="connsiteX0" fmla="*/ 0 w 9134532"/>
              <a:gd name="connsiteY0" fmla="*/ 400856 h 2405088"/>
              <a:gd name="connsiteX1" fmla="*/ 400856 w 9134532"/>
              <a:gd name="connsiteY1" fmla="*/ 0 h 2405088"/>
              <a:gd name="connsiteX2" fmla="*/ 8733676 w 9134532"/>
              <a:gd name="connsiteY2" fmla="*/ 0 h 2405088"/>
              <a:gd name="connsiteX3" fmla="*/ 9134532 w 9134532"/>
              <a:gd name="connsiteY3" fmla="*/ 400856 h 2405088"/>
              <a:gd name="connsiteX4" fmla="*/ 9134532 w 9134532"/>
              <a:gd name="connsiteY4" fmla="*/ 2004232 h 2405088"/>
              <a:gd name="connsiteX5" fmla="*/ 8733676 w 9134532"/>
              <a:gd name="connsiteY5" fmla="*/ 2405088 h 2405088"/>
              <a:gd name="connsiteX6" fmla="*/ 400856 w 9134532"/>
              <a:gd name="connsiteY6" fmla="*/ 2405088 h 2405088"/>
              <a:gd name="connsiteX7" fmla="*/ 0 w 9134532"/>
              <a:gd name="connsiteY7" fmla="*/ 2004232 h 2405088"/>
              <a:gd name="connsiteX8" fmla="*/ 0 w 9134532"/>
              <a:gd name="connsiteY8" fmla="*/ 400856 h 240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34532" h="2405088">
                <a:moveTo>
                  <a:pt x="0" y="400856"/>
                </a:moveTo>
                <a:cubicBezTo>
                  <a:pt x="0" y="179469"/>
                  <a:pt x="179469" y="0"/>
                  <a:pt x="400856" y="0"/>
                </a:cubicBezTo>
                <a:lnTo>
                  <a:pt x="8733676" y="0"/>
                </a:lnTo>
                <a:cubicBezTo>
                  <a:pt x="8955063" y="0"/>
                  <a:pt x="9134532" y="179469"/>
                  <a:pt x="9134532" y="400856"/>
                </a:cubicBezTo>
                <a:lnTo>
                  <a:pt x="9134532" y="2004232"/>
                </a:lnTo>
                <a:cubicBezTo>
                  <a:pt x="9134532" y="2225619"/>
                  <a:pt x="8955063" y="2405088"/>
                  <a:pt x="8733676" y="2405088"/>
                </a:cubicBezTo>
                <a:lnTo>
                  <a:pt x="400856" y="2405088"/>
                </a:lnTo>
                <a:cubicBezTo>
                  <a:pt x="179469" y="2405088"/>
                  <a:pt x="0" y="2225619"/>
                  <a:pt x="0" y="2004232"/>
                </a:cubicBezTo>
                <a:lnTo>
                  <a:pt x="0" y="400856"/>
                </a:lnTo>
                <a:close/>
              </a:path>
            </a:pathLst>
          </a:custGeom>
          <a:solidFill>
            <a:srgbClr val="5DB6A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9755" tIns="117407" rIns="429755" bIns="117407" numCol="1" spcCol="1270" anchor="ctr" anchorCtr="0">
            <a:noAutofit/>
          </a:bodyPr>
          <a:lstStyle/>
          <a:p>
            <a:pPr lvl="0" algn="just" defTabSz="1244600">
              <a:spcBef>
                <a:spcPct val="0"/>
              </a:spcBef>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最终</a:t>
            </a:r>
            <a:r>
              <a:rPr lang="en-US" altLang="zh-CN" sz="2400" b="1" dirty="0">
                <a:solidFill>
                  <a:schemeClr val="bg1"/>
                </a:solidFill>
                <a:latin typeface="微软雅黑" panose="020B0503020204020204" pitchFamily="34" charset="-122"/>
                <a:ea typeface="微软雅黑" panose="020B0503020204020204" pitchFamily="34" charset="-122"/>
              </a:rPr>
              <a:t>(final)</a:t>
            </a:r>
            <a:r>
              <a:rPr lang="zh-CN" altLang="en-US" sz="2400" b="1" dirty="0">
                <a:solidFill>
                  <a:schemeClr val="bg1"/>
                </a:solidFill>
                <a:latin typeface="微软雅黑" panose="020B0503020204020204" pitchFamily="34" charset="-122"/>
                <a:ea typeface="微软雅黑" panose="020B0503020204020204" pitchFamily="34" charset="-122"/>
              </a:rPr>
              <a:t>产品是指本期完成生产，被用于最终消费、积累和出口的产品。与它相对应的概念是中间</a:t>
            </a:r>
            <a:r>
              <a:rPr lang="en-US" altLang="zh-CN" sz="2400" b="1" dirty="0">
                <a:solidFill>
                  <a:schemeClr val="bg1"/>
                </a:solidFill>
                <a:latin typeface="微软雅黑" panose="020B0503020204020204" pitchFamily="34" charset="-122"/>
                <a:ea typeface="微软雅黑" panose="020B0503020204020204" pitchFamily="34" charset="-122"/>
              </a:rPr>
              <a:t>(intermediate)</a:t>
            </a:r>
            <a:r>
              <a:rPr lang="zh-CN" altLang="en-US" sz="2400" b="1" dirty="0">
                <a:solidFill>
                  <a:schemeClr val="bg1"/>
                </a:solidFill>
                <a:latin typeface="微软雅黑" panose="020B0503020204020204" pitchFamily="34" charset="-122"/>
                <a:ea typeface="微软雅黑" panose="020B0503020204020204" pitchFamily="34" charset="-122"/>
              </a:rPr>
              <a:t>产品，即在一个生产过程中生产出来但又在另一个生产过程中被完全消耗掉或形态被改变的产品。</a:t>
            </a:r>
            <a:endParaRPr lang="en-US" altLang="zh-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13700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416594" cy="553998"/>
          </a:xfrm>
          <a:prstGeom prst="rect">
            <a:avLst/>
          </a:prstGeom>
        </p:spPr>
        <p:txBody>
          <a:bodyPr wrap="none">
            <a:spAutoFit/>
          </a:bodyPr>
          <a:lstStyle/>
          <a:p>
            <a:r>
              <a:rPr lang="zh-CN" altLang="en-US" sz="3000" b="1" dirty="0">
                <a:solidFill>
                  <a:schemeClr val="bg1"/>
                </a:solidFill>
              </a:rPr>
              <a:t>一、什么是国内生产总值</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25</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grpSp>
        <p:nvGrpSpPr>
          <p:cNvPr id="10" name="组合 9">
            <a:extLst>
              <a:ext uri="{FF2B5EF4-FFF2-40B4-BE49-F238E27FC236}">
                <a16:creationId xmlns:a16="http://schemas.microsoft.com/office/drawing/2014/main" id="{EBD304E6-AC97-4C49-8B82-054DAE9B593B}"/>
              </a:ext>
            </a:extLst>
          </p:cNvPr>
          <p:cNvGrpSpPr/>
          <p:nvPr/>
        </p:nvGrpSpPr>
        <p:grpSpPr>
          <a:xfrm>
            <a:off x="470639" y="2063094"/>
            <a:ext cx="6183117" cy="3383118"/>
            <a:chOff x="370450" y="1009829"/>
            <a:chExt cx="4447670" cy="2758618"/>
          </a:xfrm>
          <a:blipFill>
            <a:blip r:embed="rId2"/>
            <a:stretch>
              <a:fillRect/>
            </a:stretch>
          </a:blipFill>
        </p:grpSpPr>
        <p:grpSp>
          <p:nvGrpSpPr>
            <p:cNvPr id="11" name="组合 10">
              <a:extLst>
                <a:ext uri="{FF2B5EF4-FFF2-40B4-BE49-F238E27FC236}">
                  <a16:creationId xmlns:a16="http://schemas.microsoft.com/office/drawing/2014/main" id="{018694FE-49D3-44A5-B8F7-74D9E4D53E3E}"/>
                </a:ext>
              </a:extLst>
            </p:cNvPr>
            <p:cNvGrpSpPr/>
            <p:nvPr/>
          </p:nvGrpSpPr>
          <p:grpSpPr>
            <a:xfrm>
              <a:off x="370450" y="1009829"/>
              <a:ext cx="1184740" cy="1115607"/>
              <a:chOff x="535721" y="750886"/>
              <a:chExt cx="1804034" cy="1698764"/>
            </a:xfrm>
            <a:grpFill/>
          </p:grpSpPr>
          <p:sp>
            <p:nvSpPr>
              <p:cNvPr id="19" name="平行四边形 18">
                <a:extLst>
                  <a:ext uri="{FF2B5EF4-FFF2-40B4-BE49-F238E27FC236}">
                    <a16:creationId xmlns:a16="http://schemas.microsoft.com/office/drawing/2014/main" id="{26443A4C-472A-46A6-BD13-C4511EB0BCEA}"/>
                  </a:ext>
                </a:extLst>
              </p:cNvPr>
              <p:cNvSpPr/>
              <p:nvPr/>
            </p:nvSpPr>
            <p:spPr>
              <a:xfrm rot="16200000">
                <a:off x="1315540" y="1425435"/>
                <a:ext cx="1678101" cy="370329"/>
              </a:xfrm>
              <a:prstGeom prst="parallelogram">
                <a:avLst>
                  <a:gd name="adj" fmla="val 104734"/>
                </a:avLst>
              </a:prstGeom>
              <a:grpFill/>
              <a:ln>
                <a:noFill/>
              </a:ln>
            </p:spPr>
            <p:txBody>
              <a:bodyPr vert="horz" wrap="square" lIns="91440" tIns="45720" rIns="91440" bIns="45720" numCol="1" anchor="t" anchorCtr="0" compatLnSpc="1"/>
              <a:lstStyle/>
              <a:p>
                <a:endParaRPr lang="zh-CN" altLang="en-US" sz="900">
                  <a:blipFill>
                    <a:blip r:embed="rId2"/>
                    <a:stretch>
                      <a:fillRect/>
                    </a:stretch>
                  </a:blipFill>
                </a:endParaRPr>
              </a:p>
            </p:txBody>
          </p:sp>
          <p:sp>
            <p:nvSpPr>
              <p:cNvPr id="20" name="矩形 4">
                <a:extLst>
                  <a:ext uri="{FF2B5EF4-FFF2-40B4-BE49-F238E27FC236}">
                    <a16:creationId xmlns:a16="http://schemas.microsoft.com/office/drawing/2014/main" id="{99601D00-0682-472C-BCCE-73B6C4940BCA}"/>
                  </a:ext>
                </a:extLst>
              </p:cNvPr>
              <p:cNvSpPr/>
              <p:nvPr/>
            </p:nvSpPr>
            <p:spPr>
              <a:xfrm>
                <a:off x="535721" y="750886"/>
                <a:ext cx="1804031" cy="452711"/>
              </a:xfrm>
              <a:custGeom>
                <a:avLst/>
                <a:gdLst>
                  <a:gd name="connsiteX0" fmla="*/ 0 w 1656184"/>
                  <a:gd name="connsiteY0" fmla="*/ 0 h 432047"/>
                  <a:gd name="connsiteX1" fmla="*/ 1656184 w 1656184"/>
                  <a:gd name="connsiteY1" fmla="*/ 0 h 432047"/>
                  <a:gd name="connsiteX2" fmla="*/ 1656184 w 1656184"/>
                  <a:gd name="connsiteY2" fmla="*/ 432047 h 432047"/>
                  <a:gd name="connsiteX3" fmla="*/ 0 w 1656184"/>
                  <a:gd name="connsiteY3" fmla="*/ 432047 h 432047"/>
                  <a:gd name="connsiteX4" fmla="*/ 0 w 1656184"/>
                  <a:gd name="connsiteY4" fmla="*/ 0 h 432047"/>
                  <a:gd name="connsiteX0-1" fmla="*/ 0 w 1656184"/>
                  <a:gd name="connsiteY0-2" fmla="*/ 0 h 432047"/>
                  <a:gd name="connsiteX1-3" fmla="*/ 1313284 w 1656184"/>
                  <a:gd name="connsiteY1-4" fmla="*/ 9525 h 432047"/>
                  <a:gd name="connsiteX2-5" fmla="*/ 1656184 w 1656184"/>
                  <a:gd name="connsiteY2-6" fmla="*/ 432047 h 432047"/>
                  <a:gd name="connsiteX3-7" fmla="*/ 0 w 1656184"/>
                  <a:gd name="connsiteY3-8" fmla="*/ 432047 h 432047"/>
                  <a:gd name="connsiteX4-9" fmla="*/ 0 w 1656184"/>
                  <a:gd name="connsiteY4-10" fmla="*/ 0 h 4320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56184" h="432047">
                    <a:moveTo>
                      <a:pt x="0" y="0"/>
                    </a:moveTo>
                    <a:lnTo>
                      <a:pt x="1313284" y="9525"/>
                    </a:lnTo>
                    <a:lnTo>
                      <a:pt x="1656184" y="432047"/>
                    </a:lnTo>
                    <a:lnTo>
                      <a:pt x="0" y="432047"/>
                    </a:lnTo>
                    <a:lnTo>
                      <a:pt x="0" y="0"/>
                    </a:lnTo>
                    <a:close/>
                  </a:path>
                </a:pathLst>
              </a:custGeom>
              <a:grpFill/>
              <a:ln>
                <a:noFill/>
              </a:ln>
            </p:spPr>
            <p:txBody>
              <a:bodyPr vert="horz" wrap="square" lIns="91440" tIns="45720" rIns="91440" bIns="45720" numCol="1" anchor="t" anchorCtr="0" compatLnSpc="1"/>
              <a:lstStyle/>
              <a:p>
                <a:endParaRPr lang="zh-CN" altLang="en-US" sz="900" dirty="0">
                  <a:blipFill>
                    <a:blip r:embed="rId2"/>
                    <a:stretch>
                      <a:fillRect/>
                    </a:stretch>
                  </a:blipFill>
                </a:endParaRPr>
              </a:p>
            </p:txBody>
          </p:sp>
        </p:grpSp>
        <p:grpSp>
          <p:nvGrpSpPr>
            <p:cNvPr id="12" name="组合 11">
              <a:extLst>
                <a:ext uri="{FF2B5EF4-FFF2-40B4-BE49-F238E27FC236}">
                  <a16:creationId xmlns:a16="http://schemas.microsoft.com/office/drawing/2014/main" id="{D7FB0DD7-5C83-46EE-8E2B-2D764D0E8E51}"/>
                </a:ext>
              </a:extLst>
            </p:cNvPr>
            <p:cNvGrpSpPr/>
            <p:nvPr/>
          </p:nvGrpSpPr>
          <p:grpSpPr>
            <a:xfrm>
              <a:off x="1555188" y="1855274"/>
              <a:ext cx="1087645" cy="1102037"/>
              <a:chOff x="683568" y="771549"/>
              <a:chExt cx="1656186" cy="1678101"/>
            </a:xfrm>
            <a:grpFill/>
          </p:grpSpPr>
          <p:sp>
            <p:nvSpPr>
              <p:cNvPr id="17" name="平行四边形 16">
                <a:extLst>
                  <a:ext uri="{FF2B5EF4-FFF2-40B4-BE49-F238E27FC236}">
                    <a16:creationId xmlns:a16="http://schemas.microsoft.com/office/drawing/2014/main" id="{13F17A80-822D-40CD-9BEF-4ABBE8403C7C}"/>
                  </a:ext>
                </a:extLst>
              </p:cNvPr>
              <p:cNvSpPr/>
              <p:nvPr/>
            </p:nvSpPr>
            <p:spPr>
              <a:xfrm rot="16200000">
                <a:off x="1315539" y="1425435"/>
                <a:ext cx="1678101" cy="370329"/>
              </a:xfrm>
              <a:prstGeom prst="parallelogram">
                <a:avLst>
                  <a:gd name="adj" fmla="val 104734"/>
                </a:avLst>
              </a:prstGeom>
              <a:grpFill/>
              <a:ln>
                <a:noFill/>
              </a:ln>
            </p:spPr>
            <p:txBody>
              <a:bodyPr vert="horz" wrap="square" lIns="91440" tIns="45720" rIns="91440" bIns="45720" numCol="1" anchor="t" anchorCtr="0" compatLnSpc="1"/>
              <a:lstStyle/>
              <a:p>
                <a:endParaRPr lang="zh-CN" altLang="en-US" sz="900">
                  <a:blipFill>
                    <a:blip r:embed="rId2"/>
                    <a:stretch>
                      <a:fillRect/>
                    </a:stretch>
                  </a:blipFill>
                </a:endParaRPr>
              </a:p>
            </p:txBody>
          </p:sp>
          <p:sp>
            <p:nvSpPr>
              <p:cNvPr id="18" name="矩形 4">
                <a:extLst>
                  <a:ext uri="{FF2B5EF4-FFF2-40B4-BE49-F238E27FC236}">
                    <a16:creationId xmlns:a16="http://schemas.microsoft.com/office/drawing/2014/main" id="{F23D903C-51D2-4952-9752-F3689624D94F}"/>
                  </a:ext>
                </a:extLst>
              </p:cNvPr>
              <p:cNvSpPr/>
              <p:nvPr/>
            </p:nvSpPr>
            <p:spPr>
              <a:xfrm>
                <a:off x="683568" y="771550"/>
                <a:ext cx="1656184" cy="432047"/>
              </a:xfrm>
              <a:custGeom>
                <a:avLst/>
                <a:gdLst>
                  <a:gd name="connsiteX0" fmla="*/ 0 w 1656184"/>
                  <a:gd name="connsiteY0" fmla="*/ 0 h 432047"/>
                  <a:gd name="connsiteX1" fmla="*/ 1656184 w 1656184"/>
                  <a:gd name="connsiteY1" fmla="*/ 0 h 432047"/>
                  <a:gd name="connsiteX2" fmla="*/ 1656184 w 1656184"/>
                  <a:gd name="connsiteY2" fmla="*/ 432047 h 432047"/>
                  <a:gd name="connsiteX3" fmla="*/ 0 w 1656184"/>
                  <a:gd name="connsiteY3" fmla="*/ 432047 h 432047"/>
                  <a:gd name="connsiteX4" fmla="*/ 0 w 1656184"/>
                  <a:gd name="connsiteY4" fmla="*/ 0 h 432047"/>
                  <a:gd name="connsiteX0-1" fmla="*/ 0 w 1656184"/>
                  <a:gd name="connsiteY0-2" fmla="*/ 0 h 432047"/>
                  <a:gd name="connsiteX1-3" fmla="*/ 1313284 w 1656184"/>
                  <a:gd name="connsiteY1-4" fmla="*/ 9525 h 432047"/>
                  <a:gd name="connsiteX2-5" fmla="*/ 1656184 w 1656184"/>
                  <a:gd name="connsiteY2-6" fmla="*/ 432047 h 432047"/>
                  <a:gd name="connsiteX3-7" fmla="*/ 0 w 1656184"/>
                  <a:gd name="connsiteY3-8" fmla="*/ 432047 h 432047"/>
                  <a:gd name="connsiteX4-9" fmla="*/ 0 w 1656184"/>
                  <a:gd name="connsiteY4-10" fmla="*/ 0 h 4320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56184" h="432047">
                    <a:moveTo>
                      <a:pt x="0" y="0"/>
                    </a:moveTo>
                    <a:lnTo>
                      <a:pt x="1313284" y="9525"/>
                    </a:lnTo>
                    <a:lnTo>
                      <a:pt x="1656184" y="432047"/>
                    </a:lnTo>
                    <a:lnTo>
                      <a:pt x="0" y="432047"/>
                    </a:lnTo>
                    <a:lnTo>
                      <a:pt x="0" y="0"/>
                    </a:lnTo>
                    <a:close/>
                  </a:path>
                </a:pathLst>
              </a:custGeom>
              <a:grpFill/>
              <a:ln>
                <a:noFill/>
              </a:ln>
            </p:spPr>
            <p:txBody>
              <a:bodyPr vert="horz" wrap="square" lIns="91440" tIns="45720" rIns="91440" bIns="45720" numCol="1" anchor="t" anchorCtr="0" compatLnSpc="1"/>
              <a:lstStyle/>
              <a:p>
                <a:endParaRPr lang="zh-CN" altLang="en-US" sz="900">
                  <a:blipFill>
                    <a:blip r:embed="rId2"/>
                    <a:stretch>
                      <a:fillRect/>
                    </a:stretch>
                  </a:blipFill>
                </a:endParaRPr>
              </a:p>
            </p:txBody>
          </p:sp>
        </p:grpSp>
        <p:grpSp>
          <p:nvGrpSpPr>
            <p:cNvPr id="13" name="组合 12">
              <a:extLst>
                <a:ext uri="{FF2B5EF4-FFF2-40B4-BE49-F238E27FC236}">
                  <a16:creationId xmlns:a16="http://schemas.microsoft.com/office/drawing/2014/main" id="{97488101-A672-4B56-9B2E-0AEF28B984B2}"/>
                </a:ext>
              </a:extLst>
            </p:cNvPr>
            <p:cNvGrpSpPr/>
            <p:nvPr/>
          </p:nvGrpSpPr>
          <p:grpSpPr>
            <a:xfrm>
              <a:off x="2642832" y="2666410"/>
              <a:ext cx="1087645" cy="1102037"/>
              <a:chOff x="683568" y="771549"/>
              <a:chExt cx="1656185" cy="1678101"/>
            </a:xfrm>
            <a:grpFill/>
          </p:grpSpPr>
          <p:sp>
            <p:nvSpPr>
              <p:cNvPr id="15" name="平行四边形 14">
                <a:extLst>
                  <a:ext uri="{FF2B5EF4-FFF2-40B4-BE49-F238E27FC236}">
                    <a16:creationId xmlns:a16="http://schemas.microsoft.com/office/drawing/2014/main" id="{56D10050-AFD0-47CF-88D6-5B8F91FE6DB1}"/>
                  </a:ext>
                </a:extLst>
              </p:cNvPr>
              <p:cNvSpPr/>
              <p:nvPr/>
            </p:nvSpPr>
            <p:spPr>
              <a:xfrm rot="16200000">
                <a:off x="1315538" y="1425436"/>
                <a:ext cx="1678101" cy="370328"/>
              </a:xfrm>
              <a:prstGeom prst="parallelogram">
                <a:avLst>
                  <a:gd name="adj" fmla="val 104734"/>
                </a:avLst>
              </a:prstGeom>
              <a:grpFill/>
              <a:ln>
                <a:noFill/>
              </a:ln>
            </p:spPr>
            <p:txBody>
              <a:bodyPr vert="horz" wrap="square" lIns="91440" tIns="45720" rIns="91440" bIns="45720" numCol="1" anchor="t" anchorCtr="0" compatLnSpc="1"/>
              <a:lstStyle/>
              <a:p>
                <a:endParaRPr lang="zh-CN" altLang="en-US" sz="900">
                  <a:blipFill>
                    <a:blip r:embed="rId2"/>
                    <a:stretch>
                      <a:fillRect/>
                    </a:stretch>
                  </a:blipFill>
                </a:endParaRPr>
              </a:p>
            </p:txBody>
          </p:sp>
          <p:sp>
            <p:nvSpPr>
              <p:cNvPr id="16" name="矩形 4">
                <a:extLst>
                  <a:ext uri="{FF2B5EF4-FFF2-40B4-BE49-F238E27FC236}">
                    <a16:creationId xmlns:a16="http://schemas.microsoft.com/office/drawing/2014/main" id="{E39D884D-FD1F-4D05-B6DA-8D590800226A}"/>
                  </a:ext>
                </a:extLst>
              </p:cNvPr>
              <p:cNvSpPr/>
              <p:nvPr/>
            </p:nvSpPr>
            <p:spPr>
              <a:xfrm>
                <a:off x="683568" y="771550"/>
                <a:ext cx="1656184" cy="432047"/>
              </a:xfrm>
              <a:custGeom>
                <a:avLst/>
                <a:gdLst>
                  <a:gd name="connsiteX0" fmla="*/ 0 w 1656184"/>
                  <a:gd name="connsiteY0" fmla="*/ 0 h 432047"/>
                  <a:gd name="connsiteX1" fmla="*/ 1656184 w 1656184"/>
                  <a:gd name="connsiteY1" fmla="*/ 0 h 432047"/>
                  <a:gd name="connsiteX2" fmla="*/ 1656184 w 1656184"/>
                  <a:gd name="connsiteY2" fmla="*/ 432047 h 432047"/>
                  <a:gd name="connsiteX3" fmla="*/ 0 w 1656184"/>
                  <a:gd name="connsiteY3" fmla="*/ 432047 h 432047"/>
                  <a:gd name="connsiteX4" fmla="*/ 0 w 1656184"/>
                  <a:gd name="connsiteY4" fmla="*/ 0 h 432047"/>
                  <a:gd name="connsiteX0-1" fmla="*/ 0 w 1656184"/>
                  <a:gd name="connsiteY0-2" fmla="*/ 0 h 432047"/>
                  <a:gd name="connsiteX1-3" fmla="*/ 1313284 w 1656184"/>
                  <a:gd name="connsiteY1-4" fmla="*/ 9525 h 432047"/>
                  <a:gd name="connsiteX2-5" fmla="*/ 1656184 w 1656184"/>
                  <a:gd name="connsiteY2-6" fmla="*/ 432047 h 432047"/>
                  <a:gd name="connsiteX3-7" fmla="*/ 0 w 1656184"/>
                  <a:gd name="connsiteY3-8" fmla="*/ 432047 h 432047"/>
                  <a:gd name="connsiteX4-9" fmla="*/ 0 w 1656184"/>
                  <a:gd name="connsiteY4-10" fmla="*/ 0 h 4320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56184" h="432047">
                    <a:moveTo>
                      <a:pt x="0" y="0"/>
                    </a:moveTo>
                    <a:lnTo>
                      <a:pt x="1313284" y="9525"/>
                    </a:lnTo>
                    <a:lnTo>
                      <a:pt x="1656184" y="432047"/>
                    </a:lnTo>
                    <a:lnTo>
                      <a:pt x="0" y="432047"/>
                    </a:lnTo>
                    <a:lnTo>
                      <a:pt x="0" y="0"/>
                    </a:lnTo>
                    <a:close/>
                  </a:path>
                </a:pathLst>
              </a:custGeom>
              <a:grpFill/>
              <a:ln>
                <a:noFill/>
              </a:ln>
            </p:spPr>
            <p:txBody>
              <a:bodyPr vert="horz" wrap="square" lIns="91440" tIns="45720" rIns="91440" bIns="45720" numCol="1" anchor="t" anchorCtr="0" compatLnSpc="1"/>
              <a:lstStyle/>
              <a:p>
                <a:endParaRPr lang="zh-CN" altLang="en-US" sz="900">
                  <a:blipFill>
                    <a:blip r:embed="rId2"/>
                    <a:stretch>
                      <a:fillRect/>
                    </a:stretch>
                  </a:blipFill>
                </a:endParaRPr>
              </a:p>
            </p:txBody>
          </p:sp>
        </p:grpSp>
        <p:sp>
          <p:nvSpPr>
            <p:cNvPr id="14" name="矩形 4">
              <a:extLst>
                <a:ext uri="{FF2B5EF4-FFF2-40B4-BE49-F238E27FC236}">
                  <a16:creationId xmlns:a16="http://schemas.microsoft.com/office/drawing/2014/main" id="{9E8CD42A-0D5C-4317-82A0-4A18791DA889}"/>
                </a:ext>
              </a:extLst>
            </p:cNvPr>
            <p:cNvSpPr/>
            <p:nvPr/>
          </p:nvSpPr>
          <p:spPr>
            <a:xfrm>
              <a:off x="3730476" y="3483773"/>
              <a:ext cx="1087644" cy="283732"/>
            </a:xfrm>
            <a:custGeom>
              <a:avLst/>
              <a:gdLst>
                <a:gd name="connsiteX0" fmla="*/ 0 w 1656184"/>
                <a:gd name="connsiteY0" fmla="*/ 0 h 432047"/>
                <a:gd name="connsiteX1" fmla="*/ 1656184 w 1656184"/>
                <a:gd name="connsiteY1" fmla="*/ 0 h 432047"/>
                <a:gd name="connsiteX2" fmla="*/ 1656184 w 1656184"/>
                <a:gd name="connsiteY2" fmla="*/ 432047 h 432047"/>
                <a:gd name="connsiteX3" fmla="*/ 0 w 1656184"/>
                <a:gd name="connsiteY3" fmla="*/ 432047 h 432047"/>
                <a:gd name="connsiteX4" fmla="*/ 0 w 1656184"/>
                <a:gd name="connsiteY4" fmla="*/ 0 h 432047"/>
                <a:gd name="connsiteX0-1" fmla="*/ 0 w 1656184"/>
                <a:gd name="connsiteY0-2" fmla="*/ 0 h 432047"/>
                <a:gd name="connsiteX1-3" fmla="*/ 1313284 w 1656184"/>
                <a:gd name="connsiteY1-4" fmla="*/ 9525 h 432047"/>
                <a:gd name="connsiteX2-5" fmla="*/ 1656184 w 1656184"/>
                <a:gd name="connsiteY2-6" fmla="*/ 432047 h 432047"/>
                <a:gd name="connsiteX3-7" fmla="*/ 0 w 1656184"/>
                <a:gd name="connsiteY3-8" fmla="*/ 432047 h 432047"/>
                <a:gd name="connsiteX4-9" fmla="*/ 0 w 1656184"/>
                <a:gd name="connsiteY4-10" fmla="*/ 0 h 4320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56184" h="432047">
                  <a:moveTo>
                    <a:pt x="0" y="0"/>
                  </a:moveTo>
                  <a:lnTo>
                    <a:pt x="1313284" y="9525"/>
                  </a:lnTo>
                  <a:lnTo>
                    <a:pt x="1656184" y="432047"/>
                  </a:lnTo>
                  <a:lnTo>
                    <a:pt x="0" y="432047"/>
                  </a:lnTo>
                  <a:lnTo>
                    <a:pt x="0" y="0"/>
                  </a:lnTo>
                  <a:close/>
                </a:path>
              </a:pathLst>
            </a:custGeom>
            <a:grpFill/>
            <a:ln>
              <a:noFill/>
            </a:ln>
          </p:spPr>
          <p:txBody>
            <a:bodyPr vert="horz" wrap="square" lIns="91440" tIns="45720" rIns="91440" bIns="45720" numCol="1" anchor="t" anchorCtr="0" compatLnSpc="1"/>
            <a:lstStyle/>
            <a:p>
              <a:endParaRPr lang="zh-CN" altLang="en-US" sz="900">
                <a:blipFill>
                  <a:blip r:embed="rId2"/>
                  <a:stretch>
                    <a:fillRect/>
                  </a:stretch>
                </a:blipFill>
              </a:endParaRPr>
            </a:p>
          </p:txBody>
        </p:sp>
      </p:grpSp>
      <p:sp>
        <p:nvSpPr>
          <p:cNvPr id="22" name="文本框 21">
            <a:extLst>
              <a:ext uri="{FF2B5EF4-FFF2-40B4-BE49-F238E27FC236}">
                <a16:creationId xmlns:a16="http://schemas.microsoft.com/office/drawing/2014/main" id="{B30C0CC1-CCFF-4BFC-BB9B-C158D4F3A1C4}"/>
              </a:ext>
            </a:extLst>
          </p:cNvPr>
          <p:cNvSpPr txBox="1"/>
          <p:nvPr/>
        </p:nvSpPr>
        <p:spPr>
          <a:xfrm>
            <a:off x="2391726" y="2455254"/>
            <a:ext cx="2423905" cy="461665"/>
          </a:xfrm>
          <a:prstGeom prst="rect">
            <a:avLst/>
          </a:prstGeom>
          <a:noFill/>
        </p:spPr>
        <p:txBody>
          <a:bodyPr wrap="square" rtlCol="0">
            <a:spAutoFit/>
          </a:bodyPr>
          <a:lstStyle/>
          <a:p>
            <a:r>
              <a:rPr kumimoji="1" lang="en-US" altLang="zh-CN" sz="2400" b="1" dirty="0">
                <a:latin typeface="Heiti SC Medium" pitchFamily="2" charset="-128"/>
                <a:ea typeface="Heiti SC Medium" pitchFamily="2" charset="-128"/>
              </a:rPr>
              <a:t>1. Gross</a:t>
            </a:r>
            <a:endParaRPr kumimoji="1" lang="zh-CN" altLang="en-US" sz="2400" b="1" dirty="0">
              <a:latin typeface="Heiti SC Medium" pitchFamily="2" charset="-128"/>
              <a:ea typeface="Heiti SC Medium" pitchFamily="2" charset="-128"/>
            </a:endParaRPr>
          </a:p>
        </p:txBody>
      </p:sp>
      <p:sp>
        <p:nvSpPr>
          <p:cNvPr id="23" name="文本框 22">
            <a:extLst>
              <a:ext uri="{FF2B5EF4-FFF2-40B4-BE49-F238E27FC236}">
                <a16:creationId xmlns:a16="http://schemas.microsoft.com/office/drawing/2014/main" id="{742CBD9A-70C3-42F1-8C37-00A07F5F8CD2}"/>
              </a:ext>
            </a:extLst>
          </p:cNvPr>
          <p:cNvSpPr txBox="1"/>
          <p:nvPr/>
        </p:nvSpPr>
        <p:spPr>
          <a:xfrm>
            <a:off x="3929769" y="3459593"/>
            <a:ext cx="2423905" cy="461665"/>
          </a:xfrm>
          <a:prstGeom prst="rect">
            <a:avLst/>
          </a:prstGeom>
          <a:noFill/>
        </p:spPr>
        <p:txBody>
          <a:bodyPr wrap="square" rtlCol="0">
            <a:spAutoFit/>
          </a:bodyPr>
          <a:lstStyle/>
          <a:p>
            <a:r>
              <a:rPr kumimoji="1" lang="en-US" altLang="zh-CN" sz="2400" b="1" dirty="0">
                <a:latin typeface="Heiti SC Medium" pitchFamily="2" charset="-128"/>
                <a:ea typeface="Heiti SC Medium" pitchFamily="2" charset="-128"/>
              </a:rPr>
              <a:t>2. Domestic</a:t>
            </a:r>
            <a:endParaRPr kumimoji="1" lang="zh-CN" altLang="en-US" sz="2400" b="1" dirty="0">
              <a:latin typeface="Heiti SC Medium" pitchFamily="2" charset="-128"/>
              <a:ea typeface="Heiti SC Medium" pitchFamily="2" charset="-128"/>
            </a:endParaRPr>
          </a:p>
        </p:txBody>
      </p:sp>
      <p:sp>
        <p:nvSpPr>
          <p:cNvPr id="24" name="文本框 23">
            <a:extLst>
              <a:ext uri="{FF2B5EF4-FFF2-40B4-BE49-F238E27FC236}">
                <a16:creationId xmlns:a16="http://schemas.microsoft.com/office/drawing/2014/main" id="{740A5893-64C5-4CE8-B024-6EA9C67055A6}"/>
              </a:ext>
            </a:extLst>
          </p:cNvPr>
          <p:cNvSpPr txBox="1"/>
          <p:nvPr/>
        </p:nvSpPr>
        <p:spPr>
          <a:xfrm>
            <a:off x="5364508" y="4573753"/>
            <a:ext cx="2423905" cy="461665"/>
          </a:xfrm>
          <a:prstGeom prst="rect">
            <a:avLst/>
          </a:prstGeom>
          <a:noFill/>
        </p:spPr>
        <p:txBody>
          <a:bodyPr wrap="square" rtlCol="0">
            <a:spAutoFit/>
          </a:bodyPr>
          <a:lstStyle/>
          <a:p>
            <a:r>
              <a:rPr kumimoji="1" lang="en-US" altLang="zh-CN" sz="2400" b="1" dirty="0">
                <a:latin typeface="Heiti SC Medium" pitchFamily="2" charset="-128"/>
                <a:ea typeface="Heiti SC Medium" pitchFamily="2" charset="-128"/>
              </a:rPr>
              <a:t>3. Product</a:t>
            </a:r>
            <a:endParaRPr kumimoji="1" lang="zh-CN" altLang="en-US" sz="2400" b="1" dirty="0">
              <a:latin typeface="Heiti SC Medium" pitchFamily="2" charset="-128"/>
              <a:ea typeface="Heiti SC Medium" pitchFamily="2" charset="-128"/>
            </a:endParaRPr>
          </a:p>
        </p:txBody>
      </p:sp>
      <p:cxnSp>
        <p:nvCxnSpPr>
          <p:cNvPr id="25" name="直接箭头连接符 38">
            <a:extLst>
              <a:ext uri="{FF2B5EF4-FFF2-40B4-BE49-F238E27FC236}">
                <a16:creationId xmlns:a16="http://schemas.microsoft.com/office/drawing/2014/main" id="{FE08D5EA-01B6-4245-96B4-98914DDFEEB8}"/>
              </a:ext>
            </a:extLst>
          </p:cNvPr>
          <p:cNvCxnSpPr/>
          <p:nvPr/>
        </p:nvCxnSpPr>
        <p:spPr>
          <a:xfrm>
            <a:off x="4022443" y="2884647"/>
            <a:ext cx="1586376" cy="0"/>
          </a:xfrm>
          <a:prstGeom prst="straightConnector1">
            <a:avLst/>
          </a:prstGeom>
          <a:ln w="12700">
            <a:solidFill>
              <a:schemeClr val="accent5">
                <a:lumMod val="75000"/>
              </a:schemeClr>
            </a:solidFill>
            <a:prstDash val="sysDash"/>
            <a:headEnd type="oval"/>
            <a:tailEnd type="triangle"/>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a16="http://schemas.microsoft.com/office/drawing/2014/main" id="{9F8488A0-461C-418C-8785-58CD1DCDD996}"/>
              </a:ext>
            </a:extLst>
          </p:cNvPr>
          <p:cNvSpPr/>
          <p:nvPr/>
        </p:nvSpPr>
        <p:spPr>
          <a:xfrm>
            <a:off x="5754308" y="2607079"/>
            <a:ext cx="5491806" cy="646331"/>
          </a:xfrm>
          <a:prstGeom prst="rect">
            <a:avLst/>
          </a:prstGeom>
        </p:spPr>
        <p:txBody>
          <a:bodyPr wrap="square">
            <a:spAutoFit/>
          </a:bodyPr>
          <a:lstStyle/>
          <a:p>
            <a:r>
              <a:rPr lang="zh-CN" altLang="en-US" dirty="0">
                <a:latin typeface="SSJ-PK7482000dca4-Identity-H"/>
              </a:rPr>
              <a:t>其实</a:t>
            </a:r>
            <a:r>
              <a:rPr lang="en-US" altLang="zh-CN" dirty="0">
                <a:latin typeface="SSJ-PK7482000dca4-Identity-H"/>
              </a:rPr>
              <a:t>gross</a:t>
            </a:r>
            <a:r>
              <a:rPr lang="zh-CN" altLang="en-US" dirty="0">
                <a:latin typeface="SSJ-PK7482000dca4-Identity-H"/>
              </a:rPr>
              <a:t>是一个“毛”的概念，与“净”</a:t>
            </a:r>
            <a:r>
              <a:rPr lang="en-US" altLang="zh-CN" dirty="0">
                <a:latin typeface="SSJ-PK7482000dca4-Identity-H"/>
              </a:rPr>
              <a:t>(net)</a:t>
            </a:r>
            <a:r>
              <a:rPr lang="zh-CN" altLang="en-US" dirty="0">
                <a:latin typeface="SSJ-PK7482000dca4-Identity-H"/>
              </a:rPr>
              <a:t>相对应，指附加了某些可剥离部分的总额。</a:t>
            </a:r>
            <a:endParaRPr lang="zh-CN" altLang="en-US" dirty="0"/>
          </a:p>
        </p:txBody>
      </p:sp>
      <p:cxnSp>
        <p:nvCxnSpPr>
          <p:cNvPr id="27" name="直接箭头连接符 38">
            <a:extLst>
              <a:ext uri="{FF2B5EF4-FFF2-40B4-BE49-F238E27FC236}">
                <a16:creationId xmlns:a16="http://schemas.microsoft.com/office/drawing/2014/main" id="{3F21BD3F-FA8F-4F78-90A3-4C4A1CFFF70A}"/>
              </a:ext>
            </a:extLst>
          </p:cNvPr>
          <p:cNvCxnSpPr/>
          <p:nvPr/>
        </p:nvCxnSpPr>
        <p:spPr>
          <a:xfrm>
            <a:off x="5633513" y="3921258"/>
            <a:ext cx="1586376" cy="0"/>
          </a:xfrm>
          <a:prstGeom prst="straightConnector1">
            <a:avLst/>
          </a:prstGeom>
          <a:ln w="12700">
            <a:solidFill>
              <a:schemeClr val="accent5">
                <a:lumMod val="75000"/>
              </a:schemeClr>
            </a:solidFill>
            <a:prstDash val="sysDash"/>
            <a:headEnd type="oval"/>
            <a:tailEnd type="triangle"/>
          </a:ln>
        </p:spPr>
        <p:style>
          <a:lnRef idx="1">
            <a:schemeClr val="accent1"/>
          </a:lnRef>
          <a:fillRef idx="0">
            <a:schemeClr val="accent1"/>
          </a:fillRef>
          <a:effectRef idx="0">
            <a:schemeClr val="accent1"/>
          </a:effectRef>
          <a:fontRef idx="minor">
            <a:schemeClr val="tx1"/>
          </a:fontRef>
        </p:style>
      </p:cxnSp>
      <p:sp>
        <p:nvSpPr>
          <p:cNvPr id="28" name="矩形 27">
            <a:extLst>
              <a:ext uri="{FF2B5EF4-FFF2-40B4-BE49-F238E27FC236}">
                <a16:creationId xmlns:a16="http://schemas.microsoft.com/office/drawing/2014/main" id="{6626FD3A-5AB0-459F-9718-C6A86B2B2AFF}"/>
              </a:ext>
            </a:extLst>
          </p:cNvPr>
          <p:cNvSpPr/>
          <p:nvPr/>
        </p:nvSpPr>
        <p:spPr>
          <a:xfrm>
            <a:off x="7219889" y="3459592"/>
            <a:ext cx="4026224" cy="923330"/>
          </a:xfrm>
          <a:prstGeom prst="rect">
            <a:avLst/>
          </a:prstGeom>
        </p:spPr>
        <p:txBody>
          <a:bodyPr wrap="square">
            <a:spAutoFit/>
          </a:bodyPr>
          <a:lstStyle/>
          <a:p>
            <a:r>
              <a:rPr lang="zh-CN" altLang="en-US" dirty="0">
                <a:latin typeface="SSJ-PK7482000dca4-Identity-H"/>
              </a:rPr>
              <a:t>兼有国内及家庭内等多重意义，实际上是对统计空间的一个限定，准确的理解应为系统内或区域内。</a:t>
            </a:r>
            <a:endParaRPr lang="zh-CN" altLang="en-US" dirty="0"/>
          </a:p>
        </p:txBody>
      </p:sp>
      <p:sp>
        <p:nvSpPr>
          <p:cNvPr id="29" name="矩形 28">
            <a:extLst>
              <a:ext uri="{FF2B5EF4-FFF2-40B4-BE49-F238E27FC236}">
                <a16:creationId xmlns:a16="http://schemas.microsoft.com/office/drawing/2014/main" id="{9397E330-2C45-4B94-964F-187B4FA8EDF6}"/>
              </a:ext>
            </a:extLst>
          </p:cNvPr>
          <p:cNvSpPr/>
          <p:nvPr/>
        </p:nvSpPr>
        <p:spPr>
          <a:xfrm>
            <a:off x="8581602" y="4489459"/>
            <a:ext cx="2664512" cy="923330"/>
          </a:xfrm>
          <a:prstGeom prst="rect">
            <a:avLst/>
          </a:prstGeom>
        </p:spPr>
        <p:txBody>
          <a:bodyPr wrap="square">
            <a:spAutoFit/>
          </a:bodyPr>
          <a:lstStyle/>
          <a:p>
            <a:r>
              <a:rPr lang="zh-CN" altLang="en-US" dirty="0"/>
              <a:t>它不是“生产”而是指产品，包括货物与服务两方面的内容。</a:t>
            </a:r>
          </a:p>
        </p:txBody>
      </p:sp>
      <p:cxnSp>
        <p:nvCxnSpPr>
          <p:cNvPr id="30" name="直接箭头连接符 38">
            <a:extLst>
              <a:ext uri="{FF2B5EF4-FFF2-40B4-BE49-F238E27FC236}">
                <a16:creationId xmlns:a16="http://schemas.microsoft.com/office/drawing/2014/main" id="{927B39F2-8879-49EA-BACE-9905CC5ABAEE}"/>
              </a:ext>
            </a:extLst>
          </p:cNvPr>
          <p:cNvCxnSpPr/>
          <p:nvPr/>
        </p:nvCxnSpPr>
        <p:spPr>
          <a:xfrm>
            <a:off x="6995225" y="4943084"/>
            <a:ext cx="1586376" cy="0"/>
          </a:xfrm>
          <a:prstGeom prst="straightConnector1">
            <a:avLst/>
          </a:prstGeom>
          <a:ln w="12700">
            <a:solidFill>
              <a:schemeClr val="accent5">
                <a:lumMod val="75000"/>
              </a:schemeClr>
            </a:solidFill>
            <a:prstDash val="sysDash"/>
            <a:headEnd type="oval"/>
            <a:tailEnd type="triangle"/>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BA72EFFB-9E92-4B57-A542-D824F02ABDEA}"/>
              </a:ext>
            </a:extLst>
          </p:cNvPr>
          <p:cNvSpPr txBox="1"/>
          <p:nvPr/>
        </p:nvSpPr>
        <p:spPr>
          <a:xfrm>
            <a:off x="1110719" y="1277289"/>
            <a:ext cx="7755496" cy="461665"/>
          </a:xfrm>
          <a:prstGeom prst="rect">
            <a:avLst/>
          </a:prstGeom>
          <a:noFill/>
        </p:spPr>
        <p:txBody>
          <a:bodyPr wrap="square" rtlCol="0">
            <a:spAutoFit/>
          </a:bodyPr>
          <a:lstStyle/>
          <a:p>
            <a:r>
              <a:rPr lang="zh-CN" altLang="en-US" sz="2400" b="1" dirty="0"/>
              <a:t>国内生产总值</a:t>
            </a:r>
            <a:r>
              <a:rPr lang="zh-CN" altLang="en-US" sz="2400" b="1" dirty="0">
                <a:latin typeface="Times New Roman" panose="02020603050405020304" pitchFamily="18" charset="0"/>
                <a:cs typeface="Times New Roman" panose="02020603050405020304" pitchFamily="18" charset="0"/>
              </a:rPr>
              <a:t>（</a:t>
            </a:r>
            <a:r>
              <a:rPr lang="en-US" altLang="zh-CN" sz="2400" b="1" dirty="0">
                <a:latin typeface="Times New Roman" panose="02020603050405020304" pitchFamily="18" charset="0"/>
                <a:cs typeface="Times New Roman" panose="02020603050405020304" pitchFamily="18" charset="0"/>
              </a:rPr>
              <a:t>Gross Domestic Product, GDP</a:t>
            </a:r>
            <a:r>
              <a:rPr lang="zh-CN" altLang="en-US" sz="24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192452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416594" cy="553998"/>
          </a:xfrm>
          <a:prstGeom prst="rect">
            <a:avLst/>
          </a:prstGeom>
        </p:spPr>
        <p:txBody>
          <a:bodyPr wrap="none">
            <a:spAutoFit/>
          </a:bodyPr>
          <a:lstStyle/>
          <a:p>
            <a:r>
              <a:rPr lang="zh-CN" altLang="en-US" sz="3000" b="1" dirty="0">
                <a:solidFill>
                  <a:schemeClr val="bg1"/>
                </a:solidFill>
              </a:rPr>
              <a:t>一、什么是国内生产总值</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26</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33" name="对角圆角矩形 10">
            <a:extLst>
              <a:ext uri="{FF2B5EF4-FFF2-40B4-BE49-F238E27FC236}">
                <a16:creationId xmlns:a16="http://schemas.microsoft.com/office/drawing/2014/main" id="{F88B8CF3-1D94-4FAF-8CB0-ECEFBB1E7ED5}"/>
              </a:ext>
            </a:extLst>
          </p:cNvPr>
          <p:cNvSpPr/>
          <p:nvPr/>
        </p:nvSpPr>
        <p:spPr>
          <a:xfrm>
            <a:off x="325119" y="1425274"/>
            <a:ext cx="8638997"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只包括最终产品是为了防止核算上的重复计算</a:t>
            </a:r>
          </a:p>
        </p:txBody>
      </p:sp>
      <p:grpSp>
        <p:nvGrpSpPr>
          <p:cNvPr id="34" name="组合 33">
            <a:extLst>
              <a:ext uri="{FF2B5EF4-FFF2-40B4-BE49-F238E27FC236}">
                <a16:creationId xmlns:a16="http://schemas.microsoft.com/office/drawing/2014/main" id="{7DB0F675-1ED6-439C-B270-D8576C7E4B10}"/>
              </a:ext>
            </a:extLst>
          </p:cNvPr>
          <p:cNvGrpSpPr/>
          <p:nvPr/>
        </p:nvGrpSpPr>
        <p:grpSpPr>
          <a:xfrm>
            <a:off x="9085322" y="1571651"/>
            <a:ext cx="2627252" cy="425300"/>
            <a:chOff x="3294863" y="1438089"/>
            <a:chExt cx="8532012" cy="425300"/>
          </a:xfrm>
        </p:grpSpPr>
        <p:sp>
          <p:nvSpPr>
            <p:cNvPr id="35" name="箭头: V 形 34">
              <a:extLst>
                <a:ext uri="{FF2B5EF4-FFF2-40B4-BE49-F238E27FC236}">
                  <a16:creationId xmlns:a16="http://schemas.microsoft.com/office/drawing/2014/main" id="{8D61416E-41CD-4771-9A83-FE2D5805E437}"/>
                </a:ext>
              </a:extLst>
            </p:cNvPr>
            <p:cNvSpPr/>
            <p:nvPr/>
          </p:nvSpPr>
          <p:spPr>
            <a:xfrm>
              <a:off x="4445869" y="1438089"/>
              <a:ext cx="1278857"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36" name="直接连接符 35">
              <a:extLst>
                <a:ext uri="{FF2B5EF4-FFF2-40B4-BE49-F238E27FC236}">
                  <a16:creationId xmlns:a16="http://schemas.microsoft.com/office/drawing/2014/main" id="{2FF59808-255D-40EC-B9FA-AF4CC8CBFA5F}"/>
                </a:ext>
              </a:extLst>
            </p:cNvPr>
            <p:cNvCxnSpPr>
              <a:cxnSpLocks/>
            </p:cNvCxnSpPr>
            <p:nvPr/>
          </p:nvCxnSpPr>
          <p:spPr>
            <a:xfrm>
              <a:off x="6260214" y="1619061"/>
              <a:ext cx="5566661"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37" name="箭头: V 形 36">
              <a:extLst>
                <a:ext uri="{FF2B5EF4-FFF2-40B4-BE49-F238E27FC236}">
                  <a16:creationId xmlns:a16="http://schemas.microsoft.com/office/drawing/2014/main" id="{FBD443D6-A03F-4F39-8B78-F628FB327C63}"/>
                </a:ext>
              </a:extLst>
            </p:cNvPr>
            <p:cNvSpPr/>
            <p:nvPr/>
          </p:nvSpPr>
          <p:spPr>
            <a:xfrm>
              <a:off x="3294863" y="1438089"/>
              <a:ext cx="1213930"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6" name="矩形: 棱台 5">
            <a:extLst>
              <a:ext uri="{FF2B5EF4-FFF2-40B4-BE49-F238E27FC236}">
                <a16:creationId xmlns:a16="http://schemas.microsoft.com/office/drawing/2014/main" id="{B2352443-2AB1-4DF8-BA2C-4F537EF6783E}"/>
              </a:ext>
            </a:extLst>
          </p:cNvPr>
          <p:cNvSpPr/>
          <p:nvPr/>
        </p:nvSpPr>
        <p:spPr>
          <a:xfrm>
            <a:off x="1156974" y="2564397"/>
            <a:ext cx="9698532" cy="3564003"/>
          </a:xfrm>
          <a:prstGeom prst="bevel">
            <a:avLst/>
          </a:prstGeom>
          <a:solidFill>
            <a:srgbClr val="00A9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rgbClr val="FFFF00"/>
                </a:solidFill>
              </a:rPr>
              <a:t>模拟面包的生产过程：</a:t>
            </a:r>
            <a:r>
              <a:rPr lang="zh-CN" altLang="en-US" sz="2800" dirty="0"/>
              <a:t>农场生产出稻谷，被面粉厂用于生产面粉，然后卖面粉给面包厂生产面包，假设它们是独立的核算单位，整个生产环节不需要其他的投入，上一生产环节的所有产品都被下一生产环节使用。</a:t>
            </a:r>
          </a:p>
        </p:txBody>
      </p:sp>
    </p:spTree>
    <p:extLst>
      <p:ext uri="{BB962C8B-B14F-4D97-AF65-F5344CB8AC3E}">
        <p14:creationId xmlns:p14="http://schemas.microsoft.com/office/powerpoint/2010/main" val="8332236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416594" cy="553998"/>
          </a:xfrm>
          <a:prstGeom prst="rect">
            <a:avLst/>
          </a:prstGeom>
        </p:spPr>
        <p:txBody>
          <a:bodyPr wrap="none">
            <a:spAutoFit/>
          </a:bodyPr>
          <a:lstStyle/>
          <a:p>
            <a:r>
              <a:rPr lang="zh-CN" altLang="en-US" sz="3000" b="1" dirty="0">
                <a:solidFill>
                  <a:schemeClr val="bg1"/>
                </a:solidFill>
              </a:rPr>
              <a:t>一、什么是国内生产总值</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27</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graphicFrame>
        <p:nvGraphicFramePr>
          <p:cNvPr id="5" name="表格 4">
            <a:extLst>
              <a:ext uri="{FF2B5EF4-FFF2-40B4-BE49-F238E27FC236}">
                <a16:creationId xmlns:a16="http://schemas.microsoft.com/office/drawing/2014/main" id="{AD28226E-9143-4B61-AC5E-868E3A9BA99D}"/>
              </a:ext>
            </a:extLst>
          </p:cNvPr>
          <p:cNvGraphicFramePr>
            <a:graphicFrameLocks noGrp="1"/>
          </p:cNvGraphicFramePr>
          <p:nvPr>
            <p:extLst>
              <p:ext uri="{D42A27DB-BD31-4B8C-83A1-F6EECF244321}">
                <p14:modId xmlns:p14="http://schemas.microsoft.com/office/powerpoint/2010/main" val="485066623"/>
              </p:ext>
            </p:extLst>
          </p:nvPr>
        </p:nvGraphicFramePr>
        <p:xfrm>
          <a:off x="1132840" y="1877906"/>
          <a:ext cx="9926320" cy="2054013"/>
        </p:xfrm>
        <a:graphic>
          <a:graphicData uri="http://schemas.openxmlformats.org/drawingml/2006/table">
            <a:tbl>
              <a:tblPr firstRow="1" bandRow="1">
                <a:tableStyleId>{7DF18680-E054-41AD-8BC1-D1AEF772440D}</a:tableStyleId>
              </a:tblPr>
              <a:tblGrid>
                <a:gridCol w="1985264">
                  <a:extLst>
                    <a:ext uri="{9D8B030D-6E8A-4147-A177-3AD203B41FA5}">
                      <a16:colId xmlns:a16="http://schemas.microsoft.com/office/drawing/2014/main" val="4072424992"/>
                    </a:ext>
                  </a:extLst>
                </a:gridCol>
                <a:gridCol w="1985264">
                  <a:extLst>
                    <a:ext uri="{9D8B030D-6E8A-4147-A177-3AD203B41FA5}">
                      <a16:colId xmlns:a16="http://schemas.microsoft.com/office/drawing/2014/main" val="786035002"/>
                    </a:ext>
                  </a:extLst>
                </a:gridCol>
                <a:gridCol w="1985264">
                  <a:extLst>
                    <a:ext uri="{9D8B030D-6E8A-4147-A177-3AD203B41FA5}">
                      <a16:colId xmlns:a16="http://schemas.microsoft.com/office/drawing/2014/main" val="139203413"/>
                    </a:ext>
                  </a:extLst>
                </a:gridCol>
                <a:gridCol w="1985264">
                  <a:extLst>
                    <a:ext uri="{9D8B030D-6E8A-4147-A177-3AD203B41FA5}">
                      <a16:colId xmlns:a16="http://schemas.microsoft.com/office/drawing/2014/main" val="3206426375"/>
                    </a:ext>
                  </a:extLst>
                </a:gridCol>
                <a:gridCol w="1985264">
                  <a:extLst>
                    <a:ext uri="{9D8B030D-6E8A-4147-A177-3AD203B41FA5}">
                      <a16:colId xmlns:a16="http://schemas.microsoft.com/office/drawing/2014/main" val="119971049"/>
                    </a:ext>
                  </a:extLst>
                </a:gridCol>
              </a:tblGrid>
              <a:tr h="684671">
                <a:tc>
                  <a:txBody>
                    <a:bodyPr/>
                    <a:lstStyle/>
                    <a:p>
                      <a:pPr algn="ctr"/>
                      <a:r>
                        <a:rPr lang="zh-CN" altLang="en-US" sz="2000" dirty="0"/>
                        <a:t>项目</a:t>
                      </a:r>
                    </a:p>
                  </a:txBody>
                  <a:tcPr anchor="ctr"/>
                </a:tc>
                <a:tc>
                  <a:txBody>
                    <a:bodyPr/>
                    <a:lstStyle/>
                    <a:p>
                      <a:pPr algn="ctr"/>
                      <a:r>
                        <a:rPr lang="zh-CN" altLang="en-US" sz="2000" dirty="0"/>
                        <a:t>农场</a:t>
                      </a:r>
                    </a:p>
                  </a:txBody>
                  <a:tcPr anchor="ctr"/>
                </a:tc>
                <a:tc>
                  <a:txBody>
                    <a:bodyPr/>
                    <a:lstStyle/>
                    <a:p>
                      <a:pPr algn="ctr"/>
                      <a:r>
                        <a:rPr lang="zh-CN" altLang="en-US" sz="2000" dirty="0"/>
                        <a:t>面粉厂</a:t>
                      </a:r>
                    </a:p>
                  </a:txBody>
                  <a:tcPr anchor="ctr"/>
                </a:tc>
                <a:tc>
                  <a:txBody>
                    <a:bodyPr/>
                    <a:lstStyle/>
                    <a:p>
                      <a:pPr algn="ctr"/>
                      <a:r>
                        <a:rPr lang="zh-CN" altLang="en-US" sz="2000" dirty="0"/>
                        <a:t>面包厂</a:t>
                      </a:r>
                    </a:p>
                  </a:txBody>
                  <a:tcPr anchor="ctr"/>
                </a:tc>
                <a:tc>
                  <a:txBody>
                    <a:bodyPr/>
                    <a:lstStyle/>
                    <a:p>
                      <a:pPr algn="ctr"/>
                      <a:r>
                        <a:rPr lang="zh-CN" altLang="en-US" sz="2000" dirty="0"/>
                        <a:t>合计</a:t>
                      </a:r>
                    </a:p>
                  </a:txBody>
                  <a:tcPr anchor="ctr"/>
                </a:tc>
                <a:extLst>
                  <a:ext uri="{0D108BD9-81ED-4DB2-BD59-A6C34878D82A}">
                    <a16:rowId xmlns:a16="http://schemas.microsoft.com/office/drawing/2014/main" val="497243286"/>
                  </a:ext>
                </a:extLst>
              </a:tr>
              <a:tr h="684671">
                <a:tc>
                  <a:txBody>
                    <a:bodyPr/>
                    <a:lstStyle/>
                    <a:p>
                      <a:pPr algn="ctr"/>
                      <a:r>
                        <a:rPr lang="zh-CN" altLang="en-US" sz="2000" dirty="0"/>
                        <a:t>中间投入</a:t>
                      </a:r>
                    </a:p>
                  </a:txBody>
                  <a:tcPr anchor="ctr"/>
                </a:tc>
                <a:tc>
                  <a:txBody>
                    <a:bodyPr/>
                    <a:lstStyle/>
                    <a:p>
                      <a:pPr algn="ctr"/>
                      <a:r>
                        <a:rPr lang="en-US" altLang="zh-CN" sz="2000" dirty="0"/>
                        <a:t>0</a:t>
                      </a:r>
                      <a:endParaRPr lang="zh-CN" altLang="en-US" sz="2000" dirty="0"/>
                    </a:p>
                  </a:txBody>
                  <a:tcPr anchor="ctr"/>
                </a:tc>
                <a:tc>
                  <a:txBody>
                    <a:bodyPr/>
                    <a:lstStyle/>
                    <a:p>
                      <a:pPr algn="ctr"/>
                      <a:r>
                        <a:rPr lang="en-US" altLang="zh-CN" sz="2000" dirty="0"/>
                        <a:t>a</a:t>
                      </a:r>
                      <a:endParaRPr lang="zh-CN" altLang="en-US" sz="2000" dirty="0"/>
                    </a:p>
                  </a:txBody>
                  <a:tcPr anchor="ctr"/>
                </a:tc>
                <a:tc>
                  <a:txBody>
                    <a:bodyPr/>
                    <a:lstStyle/>
                    <a:p>
                      <a:pPr algn="ctr"/>
                      <a:r>
                        <a:rPr lang="en-US" altLang="zh-CN" sz="2000" dirty="0" err="1"/>
                        <a:t>a+b</a:t>
                      </a:r>
                      <a:endParaRPr lang="zh-CN" altLang="en-US" sz="2000" dirty="0"/>
                    </a:p>
                  </a:txBody>
                  <a:tcPr anchor="ctr"/>
                </a:tc>
                <a:tc>
                  <a:txBody>
                    <a:bodyPr/>
                    <a:lstStyle/>
                    <a:p>
                      <a:pPr algn="ctr"/>
                      <a:r>
                        <a:rPr lang="en-US" altLang="zh-CN" sz="2000" dirty="0"/>
                        <a:t>2a+b</a:t>
                      </a:r>
                      <a:endParaRPr lang="zh-CN" altLang="en-US" sz="2000" dirty="0"/>
                    </a:p>
                  </a:txBody>
                  <a:tcPr anchor="ctr"/>
                </a:tc>
                <a:extLst>
                  <a:ext uri="{0D108BD9-81ED-4DB2-BD59-A6C34878D82A}">
                    <a16:rowId xmlns:a16="http://schemas.microsoft.com/office/drawing/2014/main" val="1489419688"/>
                  </a:ext>
                </a:extLst>
              </a:tr>
              <a:tr h="684671">
                <a:tc>
                  <a:txBody>
                    <a:bodyPr/>
                    <a:lstStyle/>
                    <a:p>
                      <a:pPr algn="ctr"/>
                      <a:r>
                        <a:rPr lang="zh-CN" altLang="en-US" sz="2000" dirty="0"/>
                        <a:t>产出</a:t>
                      </a:r>
                    </a:p>
                  </a:txBody>
                  <a:tcPr anchor="ctr"/>
                </a:tc>
                <a:tc>
                  <a:txBody>
                    <a:bodyPr/>
                    <a:lstStyle/>
                    <a:p>
                      <a:pPr algn="ctr"/>
                      <a:r>
                        <a:rPr lang="en-US" altLang="zh-CN" sz="2000" dirty="0"/>
                        <a:t>a</a:t>
                      </a:r>
                      <a:endParaRPr lang="zh-CN" altLang="en-US" sz="2000" dirty="0"/>
                    </a:p>
                  </a:txBody>
                  <a:tcPr anchor="ctr"/>
                </a:tc>
                <a:tc>
                  <a:txBody>
                    <a:bodyPr/>
                    <a:lstStyle/>
                    <a:p>
                      <a:pPr algn="ctr"/>
                      <a:r>
                        <a:rPr lang="en-US" altLang="zh-CN" sz="2000" dirty="0" err="1"/>
                        <a:t>a+b</a:t>
                      </a:r>
                      <a:endParaRPr lang="zh-CN" altLang="en-US" sz="2000" dirty="0"/>
                    </a:p>
                  </a:txBody>
                  <a:tcPr anchor="ctr"/>
                </a:tc>
                <a:tc>
                  <a:txBody>
                    <a:bodyPr/>
                    <a:lstStyle/>
                    <a:p>
                      <a:pPr algn="ctr"/>
                      <a:r>
                        <a:rPr lang="en-US" altLang="zh-CN" sz="2000" dirty="0" err="1"/>
                        <a:t>a+b+c</a:t>
                      </a:r>
                      <a:endParaRPr lang="zh-CN" altLang="en-US" sz="2000" dirty="0"/>
                    </a:p>
                  </a:txBody>
                  <a:tcPr anchor="ctr"/>
                </a:tc>
                <a:tc>
                  <a:txBody>
                    <a:bodyPr/>
                    <a:lstStyle/>
                    <a:p>
                      <a:pPr algn="ctr"/>
                      <a:r>
                        <a:rPr lang="en-US" altLang="zh-CN" sz="2000" dirty="0"/>
                        <a:t>3a+2b+c</a:t>
                      </a:r>
                      <a:endParaRPr lang="zh-CN" altLang="en-US" sz="2000" dirty="0"/>
                    </a:p>
                  </a:txBody>
                  <a:tcPr anchor="ctr"/>
                </a:tc>
                <a:extLst>
                  <a:ext uri="{0D108BD9-81ED-4DB2-BD59-A6C34878D82A}">
                    <a16:rowId xmlns:a16="http://schemas.microsoft.com/office/drawing/2014/main" val="2458286956"/>
                  </a:ext>
                </a:extLst>
              </a:tr>
            </a:tbl>
          </a:graphicData>
        </a:graphic>
      </p:graphicFrame>
      <p:sp>
        <p:nvSpPr>
          <p:cNvPr id="7" name="文本框 6">
            <a:extLst>
              <a:ext uri="{FF2B5EF4-FFF2-40B4-BE49-F238E27FC236}">
                <a16:creationId xmlns:a16="http://schemas.microsoft.com/office/drawing/2014/main" id="{A1AF2CC7-3E6D-4E91-AEB4-2C2CEC158F90}"/>
              </a:ext>
            </a:extLst>
          </p:cNvPr>
          <p:cNvSpPr txBox="1"/>
          <p:nvPr/>
        </p:nvSpPr>
        <p:spPr>
          <a:xfrm>
            <a:off x="4935220" y="1311792"/>
            <a:ext cx="2321560" cy="461665"/>
          </a:xfrm>
          <a:prstGeom prst="rect">
            <a:avLst/>
          </a:prstGeom>
          <a:noFill/>
        </p:spPr>
        <p:txBody>
          <a:bodyPr wrap="square" rtlCol="0">
            <a:spAutoFit/>
          </a:bodyPr>
          <a:lstStyle/>
          <a:p>
            <a:r>
              <a:rPr lang="zh-CN" altLang="en-US" sz="2400" b="1" dirty="0"/>
              <a:t>面包的生产过程</a:t>
            </a:r>
          </a:p>
        </p:txBody>
      </p:sp>
      <p:sp>
        <p:nvSpPr>
          <p:cNvPr id="8" name="文本框 7">
            <a:extLst>
              <a:ext uri="{FF2B5EF4-FFF2-40B4-BE49-F238E27FC236}">
                <a16:creationId xmlns:a16="http://schemas.microsoft.com/office/drawing/2014/main" id="{91873506-AA5B-432E-BAC4-E0D79FE1E90D}"/>
              </a:ext>
            </a:extLst>
          </p:cNvPr>
          <p:cNvSpPr txBox="1"/>
          <p:nvPr/>
        </p:nvSpPr>
        <p:spPr>
          <a:xfrm>
            <a:off x="1971040" y="4246880"/>
            <a:ext cx="8249920" cy="1569660"/>
          </a:xfrm>
          <a:prstGeom prst="rect">
            <a:avLst/>
          </a:prstGeom>
          <a:noFill/>
        </p:spPr>
        <p:txBody>
          <a:bodyPr wrap="square" rtlCol="0">
            <a:spAutoFit/>
          </a:bodyPr>
          <a:lstStyle/>
          <a:p>
            <a:r>
              <a:rPr lang="zh-CN" altLang="en-US" sz="2400" dirty="0">
                <a:solidFill>
                  <a:srgbClr val="00B0F0"/>
                </a:solidFill>
                <a:latin typeface="+mn-ea"/>
                <a:sym typeface="Wingdings 2" panose="05020102010507070707" pitchFamily="18" charset="2"/>
              </a:rPr>
              <a:t></a:t>
            </a:r>
            <a:r>
              <a:rPr lang="zh-CN" altLang="en-US" sz="2400" dirty="0">
                <a:latin typeface="+mn-ea"/>
              </a:rPr>
              <a:t>这一生产过程只有面包厂的产出是最终产品，而农场和面粉厂的产出都是中间产品。如果不区分中间产品与最终产品，则会形成</a:t>
            </a:r>
            <a:r>
              <a:rPr lang="en-US" altLang="zh-CN" sz="2400" dirty="0">
                <a:latin typeface="+mn-ea"/>
              </a:rPr>
              <a:t>3a+2b+c</a:t>
            </a:r>
            <a:r>
              <a:rPr lang="zh-CN" altLang="en-US" sz="2400" dirty="0">
                <a:latin typeface="+mn-ea"/>
              </a:rPr>
              <a:t>总计生产成果，明显重复计算了</a:t>
            </a:r>
            <a:r>
              <a:rPr lang="en-US" altLang="zh-CN" sz="2400" dirty="0">
                <a:latin typeface="+mn-ea"/>
              </a:rPr>
              <a:t>2a+b</a:t>
            </a:r>
            <a:r>
              <a:rPr lang="zh-CN" altLang="en-US" sz="2400" dirty="0">
                <a:latin typeface="+mn-ea"/>
              </a:rPr>
              <a:t>个单位的生产成果。</a:t>
            </a:r>
          </a:p>
        </p:txBody>
      </p:sp>
    </p:spTree>
    <p:extLst>
      <p:ext uri="{BB962C8B-B14F-4D97-AF65-F5344CB8AC3E}">
        <p14:creationId xmlns:p14="http://schemas.microsoft.com/office/powerpoint/2010/main" val="3547373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416594" cy="553998"/>
          </a:xfrm>
          <a:prstGeom prst="rect">
            <a:avLst/>
          </a:prstGeom>
        </p:spPr>
        <p:txBody>
          <a:bodyPr wrap="none">
            <a:spAutoFit/>
          </a:bodyPr>
          <a:lstStyle/>
          <a:p>
            <a:r>
              <a:rPr lang="zh-CN" altLang="en-US" sz="3000" b="1" dirty="0">
                <a:solidFill>
                  <a:schemeClr val="bg1"/>
                </a:solidFill>
              </a:rPr>
              <a:t>一、什么是国内生产总值</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28</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9" name="对角圆角矩形 10">
            <a:extLst>
              <a:ext uri="{FF2B5EF4-FFF2-40B4-BE49-F238E27FC236}">
                <a16:creationId xmlns:a16="http://schemas.microsoft.com/office/drawing/2014/main" id="{7EB6E605-ED30-47C2-B5DF-8D2B0D6E7846}"/>
              </a:ext>
            </a:extLst>
          </p:cNvPr>
          <p:cNvSpPr/>
          <p:nvPr/>
        </p:nvSpPr>
        <p:spPr>
          <a:xfrm>
            <a:off x="479426" y="1425274"/>
            <a:ext cx="4234814"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最终产品确定上的困难</a:t>
            </a:r>
          </a:p>
        </p:txBody>
      </p:sp>
      <p:grpSp>
        <p:nvGrpSpPr>
          <p:cNvPr id="10" name="组合 9">
            <a:extLst>
              <a:ext uri="{FF2B5EF4-FFF2-40B4-BE49-F238E27FC236}">
                <a16:creationId xmlns:a16="http://schemas.microsoft.com/office/drawing/2014/main" id="{E195544A-FD6A-4953-9466-2095A33F7DEB}"/>
              </a:ext>
            </a:extLst>
          </p:cNvPr>
          <p:cNvGrpSpPr/>
          <p:nvPr/>
        </p:nvGrpSpPr>
        <p:grpSpPr>
          <a:xfrm>
            <a:off x="5220564" y="1571651"/>
            <a:ext cx="6492010" cy="425300"/>
            <a:chOff x="3294863" y="1438089"/>
            <a:chExt cx="8532012" cy="425300"/>
          </a:xfrm>
        </p:grpSpPr>
        <p:sp>
          <p:nvSpPr>
            <p:cNvPr id="11" name="箭头: V 形 10">
              <a:extLst>
                <a:ext uri="{FF2B5EF4-FFF2-40B4-BE49-F238E27FC236}">
                  <a16:creationId xmlns:a16="http://schemas.microsoft.com/office/drawing/2014/main" id="{7B8222F1-2788-4CBE-8493-33674C055274}"/>
                </a:ext>
              </a:extLst>
            </p:cNvPr>
            <p:cNvSpPr/>
            <p:nvPr/>
          </p:nvSpPr>
          <p:spPr>
            <a:xfrm>
              <a:off x="4445869" y="1438089"/>
              <a:ext cx="1278857"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2" name="直接连接符 11">
              <a:extLst>
                <a:ext uri="{FF2B5EF4-FFF2-40B4-BE49-F238E27FC236}">
                  <a16:creationId xmlns:a16="http://schemas.microsoft.com/office/drawing/2014/main" id="{BD0E72B2-7EF2-4BC3-A932-1A1889980EE3}"/>
                </a:ext>
              </a:extLst>
            </p:cNvPr>
            <p:cNvCxnSpPr>
              <a:cxnSpLocks/>
            </p:cNvCxnSpPr>
            <p:nvPr/>
          </p:nvCxnSpPr>
          <p:spPr>
            <a:xfrm>
              <a:off x="6260214" y="1639381"/>
              <a:ext cx="5566661"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3" name="箭头: V 形 12">
              <a:extLst>
                <a:ext uri="{FF2B5EF4-FFF2-40B4-BE49-F238E27FC236}">
                  <a16:creationId xmlns:a16="http://schemas.microsoft.com/office/drawing/2014/main" id="{B7B691C8-03D5-4AA4-880A-9D3A838FE750}"/>
                </a:ext>
              </a:extLst>
            </p:cNvPr>
            <p:cNvSpPr/>
            <p:nvPr/>
          </p:nvSpPr>
          <p:spPr>
            <a:xfrm>
              <a:off x="3294863" y="1438089"/>
              <a:ext cx="1213930"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14" name="矩形: 棱台 13">
            <a:extLst>
              <a:ext uri="{FF2B5EF4-FFF2-40B4-BE49-F238E27FC236}">
                <a16:creationId xmlns:a16="http://schemas.microsoft.com/office/drawing/2014/main" id="{2FC72334-343D-4297-B100-02962F827A5A}"/>
              </a:ext>
            </a:extLst>
          </p:cNvPr>
          <p:cNvSpPr/>
          <p:nvPr/>
        </p:nvSpPr>
        <p:spPr>
          <a:xfrm>
            <a:off x="1156974" y="2564397"/>
            <a:ext cx="9698532" cy="3564003"/>
          </a:xfrm>
          <a:prstGeom prst="bevel">
            <a:avLst/>
          </a:prstGeom>
          <a:solidFill>
            <a:srgbClr val="00A9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Wingdings" panose="05000000000000000000" pitchFamily="2" charset="2"/>
              <a:buChar char="Ø"/>
            </a:pPr>
            <a:r>
              <a:rPr lang="zh-CN" altLang="en-US" sz="2200" dirty="0">
                <a:solidFill>
                  <a:schemeClr val="bg1"/>
                </a:solidFill>
              </a:rPr>
              <a:t>对于一个产品的最终产品属性的确定是非常困难的，尤其是对那些既可做最终产品，又可做中间产品的产品而言。双重属性使最终产品从实物角度分析不可能。</a:t>
            </a:r>
            <a:endParaRPr lang="en-US" altLang="zh-CN" sz="2200" dirty="0">
              <a:solidFill>
                <a:schemeClr val="bg1"/>
              </a:solidFill>
            </a:endParaRPr>
          </a:p>
          <a:p>
            <a:pPr marL="342900" indent="-342900">
              <a:buFont typeface="Wingdings" panose="05000000000000000000" pitchFamily="2" charset="2"/>
              <a:buChar char="Ø"/>
            </a:pPr>
            <a:r>
              <a:rPr lang="zh-CN" altLang="en-US" sz="2200" dirty="0">
                <a:solidFill>
                  <a:schemeClr val="bg1"/>
                </a:solidFill>
              </a:rPr>
              <a:t>因此，对最终产品的分析只能从价值构成的角度来分析，即通过对每一生产环节的“增加值”加总的方法来估计最终产品的总量。</a:t>
            </a:r>
          </a:p>
        </p:txBody>
      </p:sp>
    </p:spTree>
    <p:extLst>
      <p:ext uri="{BB962C8B-B14F-4D97-AF65-F5344CB8AC3E}">
        <p14:creationId xmlns:p14="http://schemas.microsoft.com/office/powerpoint/2010/main" val="3478138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416594" cy="553998"/>
          </a:xfrm>
          <a:prstGeom prst="rect">
            <a:avLst/>
          </a:prstGeom>
        </p:spPr>
        <p:txBody>
          <a:bodyPr wrap="none">
            <a:spAutoFit/>
          </a:bodyPr>
          <a:lstStyle/>
          <a:p>
            <a:r>
              <a:rPr lang="zh-CN" altLang="en-US" sz="3000" b="1" dirty="0">
                <a:solidFill>
                  <a:schemeClr val="bg1"/>
                </a:solidFill>
              </a:rPr>
              <a:t>一、什么是国内生产总值</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29</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graphicFrame>
        <p:nvGraphicFramePr>
          <p:cNvPr id="5" name="表格 4">
            <a:extLst>
              <a:ext uri="{FF2B5EF4-FFF2-40B4-BE49-F238E27FC236}">
                <a16:creationId xmlns:a16="http://schemas.microsoft.com/office/drawing/2014/main" id="{BEAD8FC1-03F5-43BC-8844-A89115C92EA8}"/>
              </a:ext>
            </a:extLst>
          </p:cNvPr>
          <p:cNvGraphicFramePr>
            <a:graphicFrameLocks noGrp="1"/>
          </p:cNvGraphicFramePr>
          <p:nvPr>
            <p:extLst>
              <p:ext uri="{D42A27DB-BD31-4B8C-83A1-F6EECF244321}">
                <p14:modId xmlns:p14="http://schemas.microsoft.com/office/powerpoint/2010/main" val="371689115"/>
              </p:ext>
            </p:extLst>
          </p:nvPr>
        </p:nvGraphicFramePr>
        <p:xfrm>
          <a:off x="1201015" y="1945640"/>
          <a:ext cx="9789970" cy="2311400"/>
        </p:xfrm>
        <a:graphic>
          <a:graphicData uri="http://schemas.openxmlformats.org/drawingml/2006/table">
            <a:tbl>
              <a:tblPr firstRow="1" bandRow="1">
                <a:tableStyleId>{7DF18680-E054-41AD-8BC1-D1AEF772440D}</a:tableStyleId>
              </a:tblPr>
              <a:tblGrid>
                <a:gridCol w="1957994">
                  <a:extLst>
                    <a:ext uri="{9D8B030D-6E8A-4147-A177-3AD203B41FA5}">
                      <a16:colId xmlns:a16="http://schemas.microsoft.com/office/drawing/2014/main" val="503948696"/>
                    </a:ext>
                  </a:extLst>
                </a:gridCol>
                <a:gridCol w="1957994">
                  <a:extLst>
                    <a:ext uri="{9D8B030D-6E8A-4147-A177-3AD203B41FA5}">
                      <a16:colId xmlns:a16="http://schemas.microsoft.com/office/drawing/2014/main" val="1135878111"/>
                    </a:ext>
                  </a:extLst>
                </a:gridCol>
                <a:gridCol w="1957994">
                  <a:extLst>
                    <a:ext uri="{9D8B030D-6E8A-4147-A177-3AD203B41FA5}">
                      <a16:colId xmlns:a16="http://schemas.microsoft.com/office/drawing/2014/main" val="1151327036"/>
                    </a:ext>
                  </a:extLst>
                </a:gridCol>
                <a:gridCol w="1957994">
                  <a:extLst>
                    <a:ext uri="{9D8B030D-6E8A-4147-A177-3AD203B41FA5}">
                      <a16:colId xmlns:a16="http://schemas.microsoft.com/office/drawing/2014/main" val="2332547028"/>
                    </a:ext>
                  </a:extLst>
                </a:gridCol>
                <a:gridCol w="1957994">
                  <a:extLst>
                    <a:ext uri="{9D8B030D-6E8A-4147-A177-3AD203B41FA5}">
                      <a16:colId xmlns:a16="http://schemas.microsoft.com/office/drawing/2014/main" val="2811639799"/>
                    </a:ext>
                  </a:extLst>
                </a:gridCol>
              </a:tblGrid>
              <a:tr h="577850">
                <a:tc>
                  <a:txBody>
                    <a:bodyPr/>
                    <a:lstStyle/>
                    <a:p>
                      <a:pPr algn="ctr"/>
                      <a:r>
                        <a:rPr lang="zh-CN" altLang="en-US" sz="2000" dirty="0"/>
                        <a:t>项目</a:t>
                      </a:r>
                    </a:p>
                  </a:txBody>
                  <a:tcPr anchor="ctr"/>
                </a:tc>
                <a:tc>
                  <a:txBody>
                    <a:bodyPr/>
                    <a:lstStyle/>
                    <a:p>
                      <a:pPr algn="ctr"/>
                      <a:r>
                        <a:rPr lang="zh-CN" altLang="en-US" sz="2000" dirty="0"/>
                        <a:t>农场</a:t>
                      </a:r>
                    </a:p>
                  </a:txBody>
                  <a:tcPr anchor="ctr"/>
                </a:tc>
                <a:tc>
                  <a:txBody>
                    <a:bodyPr/>
                    <a:lstStyle/>
                    <a:p>
                      <a:pPr algn="ctr"/>
                      <a:r>
                        <a:rPr lang="zh-CN" altLang="en-US" sz="2000" dirty="0"/>
                        <a:t>面粉厂</a:t>
                      </a:r>
                    </a:p>
                  </a:txBody>
                  <a:tcPr anchor="ctr"/>
                </a:tc>
                <a:tc>
                  <a:txBody>
                    <a:bodyPr/>
                    <a:lstStyle/>
                    <a:p>
                      <a:pPr algn="ctr"/>
                      <a:r>
                        <a:rPr lang="zh-CN" altLang="en-US" sz="2000" dirty="0"/>
                        <a:t>面包厂</a:t>
                      </a:r>
                    </a:p>
                  </a:txBody>
                  <a:tcPr anchor="ctr"/>
                </a:tc>
                <a:tc>
                  <a:txBody>
                    <a:bodyPr/>
                    <a:lstStyle/>
                    <a:p>
                      <a:pPr algn="ctr"/>
                      <a:r>
                        <a:rPr lang="zh-CN" altLang="en-US" sz="2000" dirty="0"/>
                        <a:t>合计</a:t>
                      </a:r>
                    </a:p>
                  </a:txBody>
                  <a:tcPr anchor="ctr"/>
                </a:tc>
                <a:extLst>
                  <a:ext uri="{0D108BD9-81ED-4DB2-BD59-A6C34878D82A}">
                    <a16:rowId xmlns:a16="http://schemas.microsoft.com/office/drawing/2014/main" val="1621521230"/>
                  </a:ext>
                </a:extLst>
              </a:tr>
              <a:tr h="577850">
                <a:tc>
                  <a:txBody>
                    <a:bodyPr/>
                    <a:lstStyle/>
                    <a:p>
                      <a:pPr algn="ctr"/>
                      <a:r>
                        <a:rPr lang="zh-CN" altLang="en-US" sz="2000" dirty="0"/>
                        <a:t>中间投入</a:t>
                      </a:r>
                    </a:p>
                  </a:txBody>
                  <a:tcPr anchor="ctr"/>
                </a:tc>
                <a:tc>
                  <a:txBody>
                    <a:bodyPr/>
                    <a:lstStyle/>
                    <a:p>
                      <a:pPr algn="ctr"/>
                      <a:r>
                        <a:rPr lang="en-US" altLang="zh-CN" sz="2000" dirty="0"/>
                        <a:t>0</a:t>
                      </a:r>
                      <a:endParaRPr lang="zh-CN" altLang="en-US" sz="2000" dirty="0"/>
                    </a:p>
                  </a:txBody>
                  <a:tcPr anchor="ctr"/>
                </a:tc>
                <a:tc>
                  <a:txBody>
                    <a:bodyPr/>
                    <a:lstStyle/>
                    <a:p>
                      <a:pPr algn="ctr"/>
                      <a:r>
                        <a:rPr lang="en-US" altLang="zh-CN" sz="2000" dirty="0"/>
                        <a:t>a</a:t>
                      </a:r>
                      <a:endParaRPr lang="zh-CN" altLang="en-US" sz="2000" dirty="0"/>
                    </a:p>
                  </a:txBody>
                  <a:tcPr anchor="ctr"/>
                </a:tc>
                <a:tc>
                  <a:txBody>
                    <a:bodyPr/>
                    <a:lstStyle/>
                    <a:p>
                      <a:pPr algn="ctr"/>
                      <a:r>
                        <a:rPr lang="en-US" altLang="zh-CN" sz="2000" dirty="0" err="1"/>
                        <a:t>a+b</a:t>
                      </a:r>
                      <a:endParaRPr lang="zh-CN" altLang="en-US" sz="2000" dirty="0"/>
                    </a:p>
                  </a:txBody>
                  <a:tcPr anchor="ctr"/>
                </a:tc>
                <a:tc>
                  <a:txBody>
                    <a:bodyPr/>
                    <a:lstStyle/>
                    <a:p>
                      <a:pPr algn="ctr"/>
                      <a:r>
                        <a:rPr lang="en-US" altLang="zh-CN" sz="2000" dirty="0"/>
                        <a:t>2a+b</a:t>
                      </a:r>
                      <a:endParaRPr lang="zh-CN" altLang="en-US" sz="2000" dirty="0"/>
                    </a:p>
                  </a:txBody>
                  <a:tcPr anchor="ctr"/>
                </a:tc>
                <a:extLst>
                  <a:ext uri="{0D108BD9-81ED-4DB2-BD59-A6C34878D82A}">
                    <a16:rowId xmlns:a16="http://schemas.microsoft.com/office/drawing/2014/main" val="2569953181"/>
                  </a:ext>
                </a:extLst>
              </a:tr>
              <a:tr h="577850">
                <a:tc>
                  <a:txBody>
                    <a:bodyPr/>
                    <a:lstStyle/>
                    <a:p>
                      <a:pPr algn="ctr"/>
                      <a:r>
                        <a:rPr lang="zh-CN" altLang="en-US" sz="2000" dirty="0"/>
                        <a:t>产出</a:t>
                      </a:r>
                    </a:p>
                  </a:txBody>
                  <a:tcPr anchor="ctr"/>
                </a:tc>
                <a:tc>
                  <a:txBody>
                    <a:bodyPr/>
                    <a:lstStyle/>
                    <a:p>
                      <a:pPr algn="ctr"/>
                      <a:r>
                        <a:rPr lang="en-US" altLang="zh-CN" sz="2000" dirty="0"/>
                        <a:t>a</a:t>
                      </a:r>
                      <a:endParaRPr lang="zh-CN" altLang="en-US" sz="2000" dirty="0"/>
                    </a:p>
                  </a:txBody>
                  <a:tcPr anchor="ctr"/>
                </a:tc>
                <a:tc>
                  <a:txBody>
                    <a:bodyPr/>
                    <a:lstStyle/>
                    <a:p>
                      <a:pPr algn="ctr"/>
                      <a:r>
                        <a:rPr lang="en-US" altLang="zh-CN" sz="2000" dirty="0" err="1"/>
                        <a:t>a+b</a:t>
                      </a:r>
                      <a:endParaRPr lang="zh-CN" altLang="en-US" sz="2000" dirty="0"/>
                    </a:p>
                  </a:txBody>
                  <a:tcPr anchor="ctr"/>
                </a:tc>
                <a:tc>
                  <a:txBody>
                    <a:bodyPr/>
                    <a:lstStyle/>
                    <a:p>
                      <a:pPr algn="ctr"/>
                      <a:r>
                        <a:rPr lang="en-US" altLang="zh-CN" sz="2000" dirty="0" err="1"/>
                        <a:t>a+b+c</a:t>
                      </a:r>
                      <a:endParaRPr lang="zh-CN" altLang="en-US" sz="2000" dirty="0"/>
                    </a:p>
                  </a:txBody>
                  <a:tcPr anchor="ctr"/>
                </a:tc>
                <a:tc>
                  <a:txBody>
                    <a:bodyPr/>
                    <a:lstStyle/>
                    <a:p>
                      <a:pPr algn="ctr"/>
                      <a:r>
                        <a:rPr lang="en-US" altLang="zh-CN" sz="2000" dirty="0"/>
                        <a:t>3a+2b+c</a:t>
                      </a:r>
                      <a:endParaRPr lang="zh-CN" altLang="en-US" sz="2000" dirty="0"/>
                    </a:p>
                  </a:txBody>
                  <a:tcPr anchor="ctr"/>
                </a:tc>
                <a:extLst>
                  <a:ext uri="{0D108BD9-81ED-4DB2-BD59-A6C34878D82A}">
                    <a16:rowId xmlns:a16="http://schemas.microsoft.com/office/drawing/2014/main" val="581678894"/>
                  </a:ext>
                </a:extLst>
              </a:tr>
              <a:tr h="577850">
                <a:tc>
                  <a:txBody>
                    <a:bodyPr/>
                    <a:lstStyle/>
                    <a:p>
                      <a:pPr algn="ctr"/>
                      <a:r>
                        <a:rPr lang="zh-CN" altLang="en-US" sz="2000" dirty="0"/>
                        <a:t>增加值</a:t>
                      </a:r>
                    </a:p>
                  </a:txBody>
                  <a:tcPr anchor="ctr"/>
                </a:tc>
                <a:tc>
                  <a:txBody>
                    <a:bodyPr/>
                    <a:lstStyle/>
                    <a:p>
                      <a:pPr algn="ctr"/>
                      <a:r>
                        <a:rPr lang="en-US" altLang="zh-CN" sz="2000" dirty="0"/>
                        <a:t>a</a:t>
                      </a:r>
                      <a:endParaRPr lang="zh-CN" altLang="en-US" sz="2000" dirty="0"/>
                    </a:p>
                  </a:txBody>
                  <a:tcPr anchor="ctr"/>
                </a:tc>
                <a:tc>
                  <a:txBody>
                    <a:bodyPr/>
                    <a:lstStyle/>
                    <a:p>
                      <a:pPr algn="ctr"/>
                      <a:r>
                        <a:rPr lang="en-US" altLang="zh-CN" sz="2000" dirty="0"/>
                        <a:t>b</a:t>
                      </a:r>
                      <a:endParaRPr lang="zh-CN" altLang="en-US" sz="2000" dirty="0"/>
                    </a:p>
                  </a:txBody>
                  <a:tcPr anchor="ctr"/>
                </a:tc>
                <a:tc>
                  <a:txBody>
                    <a:bodyPr/>
                    <a:lstStyle/>
                    <a:p>
                      <a:pPr algn="ctr"/>
                      <a:r>
                        <a:rPr lang="en-US" altLang="zh-CN" sz="2000" dirty="0"/>
                        <a:t>c</a:t>
                      </a:r>
                      <a:endParaRPr lang="zh-CN" altLang="en-US" sz="2000" dirty="0"/>
                    </a:p>
                  </a:txBody>
                  <a:tcPr anchor="ctr"/>
                </a:tc>
                <a:tc>
                  <a:txBody>
                    <a:bodyPr/>
                    <a:lstStyle/>
                    <a:p>
                      <a:pPr algn="ctr"/>
                      <a:r>
                        <a:rPr lang="en-US" altLang="zh-CN" sz="2000" dirty="0" err="1"/>
                        <a:t>a+b+c</a:t>
                      </a:r>
                      <a:endParaRPr lang="zh-CN" altLang="en-US" sz="2000" dirty="0"/>
                    </a:p>
                  </a:txBody>
                  <a:tcPr anchor="ctr"/>
                </a:tc>
                <a:extLst>
                  <a:ext uri="{0D108BD9-81ED-4DB2-BD59-A6C34878D82A}">
                    <a16:rowId xmlns:a16="http://schemas.microsoft.com/office/drawing/2014/main" val="4130375458"/>
                  </a:ext>
                </a:extLst>
              </a:tr>
            </a:tbl>
          </a:graphicData>
        </a:graphic>
      </p:graphicFrame>
      <p:sp>
        <p:nvSpPr>
          <p:cNvPr id="15" name="文本框 14">
            <a:extLst>
              <a:ext uri="{FF2B5EF4-FFF2-40B4-BE49-F238E27FC236}">
                <a16:creationId xmlns:a16="http://schemas.microsoft.com/office/drawing/2014/main" id="{43DD07CE-194F-48EF-897A-81D340A40A6D}"/>
              </a:ext>
            </a:extLst>
          </p:cNvPr>
          <p:cNvSpPr txBox="1"/>
          <p:nvPr/>
        </p:nvSpPr>
        <p:spPr>
          <a:xfrm>
            <a:off x="4759960" y="1316872"/>
            <a:ext cx="2672080" cy="461665"/>
          </a:xfrm>
          <a:prstGeom prst="rect">
            <a:avLst/>
          </a:prstGeom>
          <a:noFill/>
        </p:spPr>
        <p:txBody>
          <a:bodyPr wrap="square" rtlCol="0">
            <a:spAutoFit/>
          </a:bodyPr>
          <a:lstStyle/>
          <a:p>
            <a:r>
              <a:rPr lang="zh-CN" altLang="en-US" sz="2400" b="1" dirty="0"/>
              <a:t>面包的生产增加值</a:t>
            </a:r>
          </a:p>
        </p:txBody>
      </p:sp>
      <p:sp>
        <p:nvSpPr>
          <p:cNvPr id="16" name="文本框 15">
            <a:extLst>
              <a:ext uri="{FF2B5EF4-FFF2-40B4-BE49-F238E27FC236}">
                <a16:creationId xmlns:a16="http://schemas.microsoft.com/office/drawing/2014/main" id="{5DA1781E-F8ED-455B-B294-A9E3669CFED6}"/>
              </a:ext>
            </a:extLst>
          </p:cNvPr>
          <p:cNvSpPr txBox="1"/>
          <p:nvPr/>
        </p:nvSpPr>
        <p:spPr>
          <a:xfrm>
            <a:off x="1403560" y="4511040"/>
            <a:ext cx="9384880" cy="1200329"/>
          </a:xfrm>
          <a:prstGeom prst="rect">
            <a:avLst/>
          </a:prstGeom>
          <a:noFill/>
        </p:spPr>
        <p:txBody>
          <a:bodyPr wrap="square" rtlCol="0">
            <a:spAutoFit/>
          </a:bodyPr>
          <a:lstStyle/>
          <a:p>
            <a:r>
              <a:rPr lang="zh-CN" altLang="en-US" sz="2400" dirty="0">
                <a:solidFill>
                  <a:srgbClr val="00B0F0"/>
                </a:solidFill>
                <a:latin typeface="+mn-ea"/>
                <a:sym typeface="Wingdings 2" panose="05020102010507070707" pitchFamily="18" charset="2"/>
              </a:rPr>
              <a:t></a:t>
            </a:r>
            <a:r>
              <a:rPr lang="zh-CN" altLang="en-US" sz="2400" dirty="0">
                <a:latin typeface="+mn-ea"/>
              </a:rPr>
              <a:t>增加值合计结果</a:t>
            </a:r>
            <a:r>
              <a:rPr lang="en-US" altLang="zh-CN" sz="2400" dirty="0">
                <a:latin typeface="+mn-ea"/>
              </a:rPr>
              <a:t>(</a:t>
            </a:r>
            <a:r>
              <a:rPr lang="en-US" altLang="zh-CN" sz="2400" dirty="0" err="1">
                <a:latin typeface="+mn-ea"/>
              </a:rPr>
              <a:t>a+b+c</a:t>
            </a:r>
            <a:r>
              <a:rPr lang="en-US" altLang="zh-CN" sz="2400" dirty="0">
                <a:latin typeface="+mn-ea"/>
              </a:rPr>
              <a:t>)</a:t>
            </a:r>
            <a:r>
              <a:rPr lang="zh-CN" altLang="en-US" sz="2400" dirty="0">
                <a:latin typeface="+mn-ea"/>
              </a:rPr>
              <a:t>与在面包厂形成的最终产品量</a:t>
            </a:r>
            <a:r>
              <a:rPr lang="en-US" altLang="zh-CN" sz="2400" dirty="0">
                <a:latin typeface="+mn-ea"/>
              </a:rPr>
              <a:t>(</a:t>
            </a:r>
            <a:r>
              <a:rPr lang="en-US" altLang="zh-CN" sz="2400" dirty="0" err="1">
                <a:latin typeface="+mn-ea"/>
              </a:rPr>
              <a:t>a+b+c</a:t>
            </a:r>
            <a:r>
              <a:rPr lang="en-US" altLang="zh-CN" sz="2400" dirty="0">
                <a:latin typeface="+mn-ea"/>
              </a:rPr>
              <a:t>)</a:t>
            </a:r>
            <a:r>
              <a:rPr lang="zh-CN" altLang="en-US" sz="2400" dirty="0">
                <a:latin typeface="+mn-ea"/>
              </a:rPr>
              <a:t>是相同的，而且这一过程不需要区分中间产品与最终产品，解决了最终产品统计的难题。从这个角度说，国内生产总值又可称为总增加值。 </a:t>
            </a:r>
          </a:p>
        </p:txBody>
      </p:sp>
    </p:spTree>
    <p:extLst>
      <p:ext uri="{BB962C8B-B14F-4D97-AF65-F5344CB8AC3E}">
        <p14:creationId xmlns:p14="http://schemas.microsoft.com/office/powerpoint/2010/main" val="2401268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a:extLst>
              <a:ext uri="{FF2B5EF4-FFF2-40B4-BE49-F238E27FC236}">
                <a16:creationId xmlns:a16="http://schemas.microsoft.com/office/drawing/2014/main" id="{641D0BC1-33A9-6F49-8A3B-DEA52C92F5A9}"/>
              </a:ext>
            </a:extLst>
          </p:cNvPr>
          <p:cNvGrpSpPr/>
          <p:nvPr/>
        </p:nvGrpSpPr>
        <p:grpSpPr>
          <a:xfrm>
            <a:off x="3071177" y="4732321"/>
            <a:ext cx="8282073" cy="616177"/>
            <a:chOff x="4774354" y="1713865"/>
            <a:chExt cx="4647919" cy="616177"/>
          </a:xfrm>
        </p:grpSpPr>
        <p:sp>
          <p:nvSpPr>
            <p:cNvPr id="38" name="矩形 37">
              <a:extLst>
                <a:ext uri="{FF2B5EF4-FFF2-40B4-BE49-F238E27FC236}">
                  <a16:creationId xmlns:a16="http://schemas.microsoft.com/office/drawing/2014/main" id="{642F5C40-5C25-7841-920F-0C38F8047799}"/>
                </a:ext>
              </a:extLst>
            </p:cNvPr>
            <p:cNvSpPr/>
            <p:nvPr/>
          </p:nvSpPr>
          <p:spPr>
            <a:xfrm>
              <a:off x="4774354" y="1713865"/>
              <a:ext cx="4647919" cy="616177"/>
            </a:xfrm>
            <a:prstGeom prst="rect">
              <a:avLst/>
            </a:prstGeom>
            <a:solidFill>
              <a:schemeClr val="bg1"/>
            </a:solidFill>
            <a:ln w="12700">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2400"/>
            </a:p>
          </p:txBody>
        </p:sp>
        <p:sp>
          <p:nvSpPr>
            <p:cNvPr id="39" name="직사각형 59">
              <a:extLst>
                <a:ext uri="{FF2B5EF4-FFF2-40B4-BE49-F238E27FC236}">
                  <a16:creationId xmlns:a16="http://schemas.microsoft.com/office/drawing/2014/main" id="{0BD31EA0-635F-204A-9B5C-24082710D9BA}"/>
                </a:ext>
              </a:extLst>
            </p:cNvPr>
            <p:cNvSpPr>
              <a:spLocks noChangeArrowheads="1"/>
            </p:cNvSpPr>
            <p:nvPr/>
          </p:nvSpPr>
          <p:spPr bwMode="auto">
            <a:xfrm>
              <a:off x="5363042" y="1781165"/>
              <a:ext cx="39152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None/>
              </a:pPr>
              <a:r>
                <a:rPr lang="zh-CN" altLang="en-US" sz="2400" b="1" dirty="0">
                  <a:latin typeface="微软雅黑" panose="020B0503020204020204" pitchFamily="34" charset="-122"/>
                  <a:ea typeface="微软雅黑" panose="020B0503020204020204" pitchFamily="34" charset="-122"/>
                  <a:cs typeface="Times New Roman" panose="02020603050405020304" pitchFamily="18" charset="0"/>
                </a:rPr>
                <a:t>第五节 国民经济总量的扩展</a:t>
              </a:r>
            </a:p>
          </p:txBody>
        </p:sp>
      </p:grpSp>
      <p:grpSp>
        <p:nvGrpSpPr>
          <p:cNvPr id="34" name="组合 33">
            <a:extLst>
              <a:ext uri="{FF2B5EF4-FFF2-40B4-BE49-F238E27FC236}">
                <a16:creationId xmlns:a16="http://schemas.microsoft.com/office/drawing/2014/main" id="{6D4942EE-5E74-F845-AF24-1BC769A16B87}"/>
              </a:ext>
            </a:extLst>
          </p:cNvPr>
          <p:cNvGrpSpPr/>
          <p:nvPr/>
        </p:nvGrpSpPr>
        <p:grpSpPr>
          <a:xfrm>
            <a:off x="3071177" y="4001834"/>
            <a:ext cx="8282073" cy="616177"/>
            <a:chOff x="4774354" y="1713865"/>
            <a:chExt cx="4647919" cy="616177"/>
          </a:xfrm>
        </p:grpSpPr>
        <p:sp>
          <p:nvSpPr>
            <p:cNvPr id="35" name="矩形 34">
              <a:extLst>
                <a:ext uri="{FF2B5EF4-FFF2-40B4-BE49-F238E27FC236}">
                  <a16:creationId xmlns:a16="http://schemas.microsoft.com/office/drawing/2014/main" id="{312F4CB2-A20D-F244-B936-2A2C1BAF107C}"/>
                </a:ext>
              </a:extLst>
            </p:cNvPr>
            <p:cNvSpPr/>
            <p:nvPr/>
          </p:nvSpPr>
          <p:spPr>
            <a:xfrm>
              <a:off x="4774354" y="1713865"/>
              <a:ext cx="4647919" cy="616177"/>
            </a:xfrm>
            <a:prstGeom prst="rect">
              <a:avLst/>
            </a:prstGeom>
            <a:solidFill>
              <a:schemeClr val="bg1"/>
            </a:solidFill>
            <a:ln w="12700">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2400"/>
            </a:p>
          </p:txBody>
        </p:sp>
        <p:sp>
          <p:nvSpPr>
            <p:cNvPr id="36" name="직사각형 59">
              <a:extLst>
                <a:ext uri="{FF2B5EF4-FFF2-40B4-BE49-F238E27FC236}">
                  <a16:creationId xmlns:a16="http://schemas.microsoft.com/office/drawing/2014/main" id="{E8C5129A-2FE7-AC4C-A34D-C3A110FFD0EE}"/>
                </a:ext>
              </a:extLst>
            </p:cNvPr>
            <p:cNvSpPr>
              <a:spLocks noChangeArrowheads="1"/>
            </p:cNvSpPr>
            <p:nvPr/>
          </p:nvSpPr>
          <p:spPr bwMode="auto">
            <a:xfrm>
              <a:off x="5363042" y="1781165"/>
              <a:ext cx="39152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None/>
              </a:pPr>
              <a:r>
                <a:rPr lang="zh-CN" altLang="en-US" sz="2400" b="1" dirty="0">
                  <a:latin typeface="微软雅黑" panose="020B0503020204020204" pitchFamily="34" charset="-122"/>
                  <a:ea typeface="微软雅黑" panose="020B0503020204020204" pitchFamily="34" charset="-122"/>
                  <a:cs typeface="Times New Roman" panose="02020603050405020304" pitchFamily="18" charset="0"/>
                </a:rPr>
                <a:t>第四节 国民收入总量统计</a:t>
              </a:r>
            </a:p>
          </p:txBody>
        </p:sp>
      </p:grpSp>
      <p:grpSp>
        <p:nvGrpSpPr>
          <p:cNvPr id="31" name="组合 30">
            <a:extLst>
              <a:ext uri="{FF2B5EF4-FFF2-40B4-BE49-F238E27FC236}">
                <a16:creationId xmlns:a16="http://schemas.microsoft.com/office/drawing/2014/main" id="{2EC7A2BA-C0DC-9241-8F8C-E2B8DC732580}"/>
              </a:ext>
            </a:extLst>
          </p:cNvPr>
          <p:cNvGrpSpPr/>
          <p:nvPr/>
        </p:nvGrpSpPr>
        <p:grpSpPr>
          <a:xfrm>
            <a:off x="3050038" y="3275836"/>
            <a:ext cx="8282073" cy="616177"/>
            <a:chOff x="4774354" y="1713865"/>
            <a:chExt cx="4647919" cy="616177"/>
          </a:xfrm>
        </p:grpSpPr>
        <p:sp>
          <p:nvSpPr>
            <p:cNvPr id="32" name="矩形 31">
              <a:extLst>
                <a:ext uri="{FF2B5EF4-FFF2-40B4-BE49-F238E27FC236}">
                  <a16:creationId xmlns:a16="http://schemas.microsoft.com/office/drawing/2014/main" id="{0BB2691D-6A8D-4B4C-A0B6-BE13CF2D7B41}"/>
                </a:ext>
              </a:extLst>
            </p:cNvPr>
            <p:cNvSpPr/>
            <p:nvPr/>
          </p:nvSpPr>
          <p:spPr>
            <a:xfrm>
              <a:off x="4774354" y="1713865"/>
              <a:ext cx="4647919" cy="616177"/>
            </a:xfrm>
            <a:prstGeom prst="rect">
              <a:avLst/>
            </a:prstGeom>
            <a:solidFill>
              <a:schemeClr val="bg1"/>
            </a:solidFill>
            <a:ln w="12700">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2400"/>
            </a:p>
          </p:txBody>
        </p:sp>
        <p:sp>
          <p:nvSpPr>
            <p:cNvPr id="33" name="직사각형 59">
              <a:extLst>
                <a:ext uri="{FF2B5EF4-FFF2-40B4-BE49-F238E27FC236}">
                  <a16:creationId xmlns:a16="http://schemas.microsoft.com/office/drawing/2014/main" id="{79926A28-801D-1A44-9E3B-7D683144835E}"/>
                </a:ext>
              </a:extLst>
            </p:cNvPr>
            <p:cNvSpPr>
              <a:spLocks noChangeArrowheads="1"/>
            </p:cNvSpPr>
            <p:nvPr/>
          </p:nvSpPr>
          <p:spPr bwMode="auto">
            <a:xfrm>
              <a:off x="5363042" y="1781165"/>
              <a:ext cx="39152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None/>
              </a:pPr>
              <a:r>
                <a:rPr lang="zh-CN" altLang="en-US" sz="2400" b="1" dirty="0">
                  <a:latin typeface="微软雅黑" panose="020B0503020204020204" pitchFamily="34" charset="-122"/>
                  <a:ea typeface="微软雅黑" panose="020B0503020204020204" pitchFamily="34" charset="-122"/>
                  <a:cs typeface="Times New Roman" panose="02020603050405020304" pitchFamily="18" charset="0"/>
                </a:rPr>
                <a:t>第三节 中国国内生产总值的统计实践</a:t>
              </a:r>
            </a:p>
          </p:txBody>
        </p:sp>
      </p:grpSp>
      <p:grpSp>
        <p:nvGrpSpPr>
          <p:cNvPr id="28" name="组合 27">
            <a:extLst>
              <a:ext uri="{FF2B5EF4-FFF2-40B4-BE49-F238E27FC236}">
                <a16:creationId xmlns:a16="http://schemas.microsoft.com/office/drawing/2014/main" id="{665B8483-7229-A348-9FCC-AE176B008B86}"/>
              </a:ext>
            </a:extLst>
          </p:cNvPr>
          <p:cNvGrpSpPr/>
          <p:nvPr/>
        </p:nvGrpSpPr>
        <p:grpSpPr>
          <a:xfrm>
            <a:off x="3028302" y="2545894"/>
            <a:ext cx="8282073" cy="616177"/>
            <a:chOff x="4774354" y="1713865"/>
            <a:chExt cx="4647919" cy="616177"/>
          </a:xfrm>
        </p:grpSpPr>
        <p:sp>
          <p:nvSpPr>
            <p:cNvPr id="29" name="矩形 28">
              <a:extLst>
                <a:ext uri="{FF2B5EF4-FFF2-40B4-BE49-F238E27FC236}">
                  <a16:creationId xmlns:a16="http://schemas.microsoft.com/office/drawing/2014/main" id="{9AFA8613-CC3F-2B40-8F19-033CE692563D}"/>
                </a:ext>
              </a:extLst>
            </p:cNvPr>
            <p:cNvSpPr/>
            <p:nvPr/>
          </p:nvSpPr>
          <p:spPr>
            <a:xfrm>
              <a:off x="4774354" y="1713865"/>
              <a:ext cx="4647919" cy="616177"/>
            </a:xfrm>
            <a:prstGeom prst="rect">
              <a:avLst/>
            </a:prstGeom>
            <a:solidFill>
              <a:schemeClr val="bg1"/>
            </a:solidFill>
            <a:ln w="12700">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2400"/>
            </a:p>
          </p:txBody>
        </p:sp>
        <p:sp>
          <p:nvSpPr>
            <p:cNvPr id="30" name="직사각형 59">
              <a:extLst>
                <a:ext uri="{FF2B5EF4-FFF2-40B4-BE49-F238E27FC236}">
                  <a16:creationId xmlns:a16="http://schemas.microsoft.com/office/drawing/2014/main" id="{DFF54E98-2055-8848-95C9-E3818A597D29}"/>
                </a:ext>
              </a:extLst>
            </p:cNvPr>
            <p:cNvSpPr>
              <a:spLocks noChangeArrowheads="1"/>
            </p:cNvSpPr>
            <p:nvPr/>
          </p:nvSpPr>
          <p:spPr bwMode="auto">
            <a:xfrm>
              <a:off x="5363042" y="1781165"/>
              <a:ext cx="39152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None/>
              </a:pPr>
              <a:r>
                <a:rPr lang="zh-CN" altLang="en-US" sz="2400" b="1" dirty="0">
                  <a:latin typeface="微软雅黑" panose="020B0503020204020204" pitchFamily="34" charset="-122"/>
                  <a:ea typeface="微软雅黑" panose="020B0503020204020204" pitchFamily="34" charset="-122"/>
                  <a:cs typeface="Times New Roman" panose="02020603050405020304" pitchFamily="18" charset="0"/>
                </a:rPr>
                <a:t>第二节 国内生产总值的统计理论</a:t>
              </a:r>
            </a:p>
          </p:txBody>
        </p:sp>
      </p:grpSp>
      <p:sp>
        <p:nvSpPr>
          <p:cNvPr id="24" name="矩形 5">
            <a:extLst>
              <a:ext uri="{FF2B5EF4-FFF2-40B4-BE49-F238E27FC236}">
                <a16:creationId xmlns:a16="http://schemas.microsoft.com/office/drawing/2014/main" id="{310C58B3-A029-4FD2-8E45-A914D0D1EAAC}"/>
              </a:ext>
            </a:extLst>
          </p:cNvPr>
          <p:cNvSpPr/>
          <p:nvPr/>
        </p:nvSpPr>
        <p:spPr>
          <a:xfrm flipV="1">
            <a:off x="3305452" y="5411043"/>
            <a:ext cx="188326" cy="877261"/>
          </a:xfrm>
          <a:custGeom>
            <a:avLst/>
            <a:gdLst>
              <a:gd name="connsiteX0" fmla="*/ 0 w 144016"/>
              <a:gd name="connsiteY0" fmla="*/ 0 h 216024"/>
              <a:gd name="connsiteX1" fmla="*/ 144016 w 144016"/>
              <a:gd name="connsiteY1" fmla="*/ 0 h 216024"/>
              <a:gd name="connsiteX2" fmla="*/ 144016 w 144016"/>
              <a:gd name="connsiteY2" fmla="*/ 216024 h 216024"/>
              <a:gd name="connsiteX3" fmla="*/ 0 w 144016"/>
              <a:gd name="connsiteY3" fmla="*/ 216024 h 216024"/>
              <a:gd name="connsiteX4" fmla="*/ 0 w 144016"/>
              <a:gd name="connsiteY4" fmla="*/ 0 h 216024"/>
              <a:gd name="connsiteX0-1" fmla="*/ 0 w 144016"/>
              <a:gd name="connsiteY0-2" fmla="*/ 110169 h 216024"/>
              <a:gd name="connsiteX1-3" fmla="*/ 144016 w 144016"/>
              <a:gd name="connsiteY1-4" fmla="*/ 0 h 216024"/>
              <a:gd name="connsiteX2-5" fmla="*/ 144016 w 144016"/>
              <a:gd name="connsiteY2-6" fmla="*/ 216024 h 216024"/>
              <a:gd name="connsiteX3-7" fmla="*/ 0 w 144016"/>
              <a:gd name="connsiteY3-8" fmla="*/ 216024 h 216024"/>
              <a:gd name="connsiteX4-9" fmla="*/ 0 w 144016"/>
              <a:gd name="connsiteY4-10" fmla="*/ 110169 h 216024"/>
              <a:gd name="connsiteX0-11" fmla="*/ 0 w 144016"/>
              <a:gd name="connsiteY0-12" fmla="*/ 110169 h 364752"/>
              <a:gd name="connsiteX1-13" fmla="*/ 144016 w 144016"/>
              <a:gd name="connsiteY1-14" fmla="*/ 0 h 364752"/>
              <a:gd name="connsiteX2-15" fmla="*/ 144016 w 144016"/>
              <a:gd name="connsiteY2-16" fmla="*/ 216024 h 364752"/>
              <a:gd name="connsiteX3-17" fmla="*/ 11017 w 144016"/>
              <a:gd name="connsiteY3-18" fmla="*/ 364752 h 364752"/>
              <a:gd name="connsiteX4-19" fmla="*/ 0 w 144016"/>
              <a:gd name="connsiteY4-20" fmla="*/ 110169 h 364752"/>
              <a:gd name="connsiteX0-21" fmla="*/ 8263 w 132999"/>
              <a:gd name="connsiteY0-22" fmla="*/ 99152 h 364752"/>
              <a:gd name="connsiteX1-23" fmla="*/ 132999 w 132999"/>
              <a:gd name="connsiteY1-24" fmla="*/ 0 h 364752"/>
              <a:gd name="connsiteX2-25" fmla="*/ 132999 w 132999"/>
              <a:gd name="connsiteY2-26" fmla="*/ 216024 h 364752"/>
              <a:gd name="connsiteX3-27" fmla="*/ 0 w 132999"/>
              <a:gd name="connsiteY3-28" fmla="*/ 364752 h 364752"/>
              <a:gd name="connsiteX4-29" fmla="*/ 8263 w 132999"/>
              <a:gd name="connsiteY4-30" fmla="*/ 99152 h 364752"/>
              <a:gd name="connsiteX0-31" fmla="*/ 0 w 124736"/>
              <a:gd name="connsiteY0-32" fmla="*/ 99152 h 364752"/>
              <a:gd name="connsiteX1-33" fmla="*/ 124736 w 124736"/>
              <a:gd name="connsiteY1-34" fmla="*/ 0 h 364752"/>
              <a:gd name="connsiteX2-35" fmla="*/ 124736 w 124736"/>
              <a:gd name="connsiteY2-36" fmla="*/ 216024 h 364752"/>
              <a:gd name="connsiteX3-37" fmla="*/ 2754 w 124736"/>
              <a:gd name="connsiteY3-38" fmla="*/ 364752 h 364752"/>
              <a:gd name="connsiteX4-39" fmla="*/ 0 w 124736"/>
              <a:gd name="connsiteY4-40" fmla="*/ 99152 h 364752"/>
              <a:gd name="connsiteX0-41" fmla="*/ 0 w 127490"/>
              <a:gd name="connsiteY0-42" fmla="*/ 99152 h 364752"/>
              <a:gd name="connsiteX1-43" fmla="*/ 124736 w 127490"/>
              <a:gd name="connsiteY1-44" fmla="*/ 0 h 364752"/>
              <a:gd name="connsiteX2-45" fmla="*/ 127490 w 127490"/>
              <a:gd name="connsiteY2-46" fmla="*/ 287634 h 364752"/>
              <a:gd name="connsiteX3-47" fmla="*/ 2754 w 127490"/>
              <a:gd name="connsiteY3-48" fmla="*/ 364752 h 364752"/>
              <a:gd name="connsiteX4-49" fmla="*/ 0 w 127490"/>
              <a:gd name="connsiteY4-50" fmla="*/ 99152 h 364752"/>
              <a:gd name="connsiteX0-51" fmla="*/ 0 w 127490"/>
              <a:gd name="connsiteY0-52" fmla="*/ 99152 h 474921"/>
              <a:gd name="connsiteX1-53" fmla="*/ 124736 w 127490"/>
              <a:gd name="connsiteY1-54" fmla="*/ 0 h 474921"/>
              <a:gd name="connsiteX2-55" fmla="*/ 127490 w 127490"/>
              <a:gd name="connsiteY2-56" fmla="*/ 287634 h 474921"/>
              <a:gd name="connsiteX3-57" fmla="*/ 2754 w 127490"/>
              <a:gd name="connsiteY3-58" fmla="*/ 474921 h 474921"/>
              <a:gd name="connsiteX4-59" fmla="*/ 0 w 127490"/>
              <a:gd name="connsiteY4-60" fmla="*/ 99152 h 474921"/>
              <a:gd name="connsiteX0-61" fmla="*/ 0 w 124736"/>
              <a:gd name="connsiteY0-62" fmla="*/ 239617 h 474921"/>
              <a:gd name="connsiteX1-63" fmla="*/ 121982 w 124736"/>
              <a:gd name="connsiteY1-64" fmla="*/ 0 h 474921"/>
              <a:gd name="connsiteX2-65" fmla="*/ 124736 w 124736"/>
              <a:gd name="connsiteY2-66" fmla="*/ 287634 h 474921"/>
              <a:gd name="connsiteX3-67" fmla="*/ 0 w 124736"/>
              <a:gd name="connsiteY3-68" fmla="*/ 474921 h 474921"/>
              <a:gd name="connsiteX4-69" fmla="*/ 0 w 124736"/>
              <a:gd name="connsiteY4-70" fmla="*/ 239617 h 474921"/>
              <a:gd name="connsiteX0-71" fmla="*/ 0 w 127490"/>
              <a:gd name="connsiteY0-72" fmla="*/ 239617 h 474921"/>
              <a:gd name="connsiteX1-73" fmla="*/ 121982 w 127490"/>
              <a:gd name="connsiteY1-74" fmla="*/ 0 h 474921"/>
              <a:gd name="connsiteX2-75" fmla="*/ 127490 w 127490"/>
              <a:gd name="connsiteY2-76" fmla="*/ 284879 h 474921"/>
              <a:gd name="connsiteX3-77" fmla="*/ 0 w 127490"/>
              <a:gd name="connsiteY3-78" fmla="*/ 474921 h 474921"/>
              <a:gd name="connsiteX4-79" fmla="*/ 0 w 127490"/>
              <a:gd name="connsiteY4-80" fmla="*/ 239617 h 474921"/>
              <a:gd name="connsiteX0-81" fmla="*/ 0 w 127490"/>
              <a:gd name="connsiteY0-82" fmla="*/ 239617 h 474921"/>
              <a:gd name="connsiteX1-83" fmla="*/ 121982 w 127490"/>
              <a:gd name="connsiteY1-84" fmla="*/ 0 h 474921"/>
              <a:gd name="connsiteX2-85" fmla="*/ 127490 w 127490"/>
              <a:gd name="connsiteY2-86" fmla="*/ 284879 h 474921"/>
              <a:gd name="connsiteX3-87" fmla="*/ 0 w 127490"/>
              <a:gd name="connsiteY3-88" fmla="*/ 474921 h 474921"/>
              <a:gd name="connsiteX4-89" fmla="*/ 0 w 127490"/>
              <a:gd name="connsiteY4-90" fmla="*/ 239617 h 474921"/>
              <a:gd name="connsiteX0-91" fmla="*/ 0 w 127490"/>
              <a:gd name="connsiteY0-92" fmla="*/ 239617 h 474921"/>
              <a:gd name="connsiteX1-93" fmla="*/ 121982 w 127490"/>
              <a:gd name="connsiteY1-94" fmla="*/ 0 h 474921"/>
              <a:gd name="connsiteX2-95" fmla="*/ 127490 w 127490"/>
              <a:gd name="connsiteY2-96" fmla="*/ 284879 h 474921"/>
              <a:gd name="connsiteX3-97" fmla="*/ 0 w 127490"/>
              <a:gd name="connsiteY3-98" fmla="*/ 474921 h 474921"/>
              <a:gd name="connsiteX4-99" fmla="*/ 0 w 127490"/>
              <a:gd name="connsiteY4-100" fmla="*/ 239617 h 474921"/>
              <a:gd name="connsiteX0-101" fmla="*/ 0 w 129871"/>
              <a:gd name="connsiteY0-102" fmla="*/ 225330 h 474921"/>
              <a:gd name="connsiteX1-103" fmla="*/ 124363 w 129871"/>
              <a:gd name="connsiteY1-104" fmla="*/ 0 h 474921"/>
              <a:gd name="connsiteX2-105" fmla="*/ 129871 w 129871"/>
              <a:gd name="connsiteY2-106" fmla="*/ 284879 h 474921"/>
              <a:gd name="connsiteX3-107" fmla="*/ 2381 w 129871"/>
              <a:gd name="connsiteY3-108" fmla="*/ 474921 h 474921"/>
              <a:gd name="connsiteX4-109" fmla="*/ 0 w 129871"/>
              <a:gd name="connsiteY4-110" fmla="*/ 225330 h 474921"/>
              <a:gd name="connsiteX0-111" fmla="*/ 0 w 129871"/>
              <a:gd name="connsiteY0-112" fmla="*/ 225330 h 493971"/>
              <a:gd name="connsiteX1-113" fmla="*/ 124363 w 129871"/>
              <a:gd name="connsiteY1-114" fmla="*/ 0 h 493971"/>
              <a:gd name="connsiteX2-115" fmla="*/ 129871 w 129871"/>
              <a:gd name="connsiteY2-116" fmla="*/ 284879 h 493971"/>
              <a:gd name="connsiteX3-117" fmla="*/ 9525 w 129871"/>
              <a:gd name="connsiteY3-118" fmla="*/ 493971 h 493971"/>
              <a:gd name="connsiteX4-119" fmla="*/ 0 w 129871"/>
              <a:gd name="connsiteY4-120" fmla="*/ 225330 h 493971"/>
              <a:gd name="connsiteX0-121" fmla="*/ 0 w 125108"/>
              <a:gd name="connsiteY0-122" fmla="*/ 218186 h 493971"/>
              <a:gd name="connsiteX1-123" fmla="*/ 119600 w 125108"/>
              <a:gd name="connsiteY1-124" fmla="*/ 0 h 493971"/>
              <a:gd name="connsiteX2-125" fmla="*/ 125108 w 125108"/>
              <a:gd name="connsiteY2-126" fmla="*/ 284879 h 493971"/>
              <a:gd name="connsiteX3-127" fmla="*/ 4762 w 125108"/>
              <a:gd name="connsiteY3-128" fmla="*/ 493971 h 493971"/>
              <a:gd name="connsiteX4-129" fmla="*/ 0 w 125108"/>
              <a:gd name="connsiteY4-130" fmla="*/ 218186 h 493971"/>
              <a:gd name="connsiteX0-131" fmla="*/ 0 w 122727"/>
              <a:gd name="connsiteY0-132" fmla="*/ 213424 h 493971"/>
              <a:gd name="connsiteX1-133" fmla="*/ 117219 w 122727"/>
              <a:gd name="connsiteY1-134" fmla="*/ 0 h 493971"/>
              <a:gd name="connsiteX2-135" fmla="*/ 122727 w 122727"/>
              <a:gd name="connsiteY2-136" fmla="*/ 284879 h 493971"/>
              <a:gd name="connsiteX3-137" fmla="*/ 2381 w 122727"/>
              <a:gd name="connsiteY3-138" fmla="*/ 493971 h 493971"/>
              <a:gd name="connsiteX4-139" fmla="*/ 0 w 122727"/>
              <a:gd name="connsiteY4-140" fmla="*/ 213424 h 493971"/>
              <a:gd name="connsiteX0-141" fmla="*/ 229 w 122956"/>
              <a:gd name="connsiteY0-142" fmla="*/ 213424 h 491590"/>
              <a:gd name="connsiteX1-143" fmla="*/ 117448 w 122956"/>
              <a:gd name="connsiteY1-144" fmla="*/ 0 h 491590"/>
              <a:gd name="connsiteX2-145" fmla="*/ 122956 w 122956"/>
              <a:gd name="connsiteY2-146" fmla="*/ 284879 h 491590"/>
              <a:gd name="connsiteX3-147" fmla="*/ 229 w 122956"/>
              <a:gd name="connsiteY3-148" fmla="*/ 491590 h 491590"/>
              <a:gd name="connsiteX4-149" fmla="*/ 229 w 122956"/>
              <a:gd name="connsiteY4-150" fmla="*/ 213424 h 491590"/>
              <a:gd name="connsiteX0-151" fmla="*/ 229 w 122956"/>
              <a:gd name="connsiteY0-152" fmla="*/ 215805 h 493971"/>
              <a:gd name="connsiteX1-153" fmla="*/ 117448 w 122956"/>
              <a:gd name="connsiteY1-154" fmla="*/ 0 h 493971"/>
              <a:gd name="connsiteX2-155" fmla="*/ 122956 w 122956"/>
              <a:gd name="connsiteY2-156" fmla="*/ 287260 h 493971"/>
              <a:gd name="connsiteX3-157" fmla="*/ 229 w 122956"/>
              <a:gd name="connsiteY3-158" fmla="*/ 493971 h 493971"/>
              <a:gd name="connsiteX4-159" fmla="*/ 229 w 122956"/>
              <a:gd name="connsiteY4-160" fmla="*/ 215805 h 493971"/>
              <a:gd name="connsiteX0-161" fmla="*/ 229 w 124984"/>
              <a:gd name="connsiteY0-162" fmla="*/ 211043 h 489209"/>
              <a:gd name="connsiteX1-163" fmla="*/ 124592 w 124984"/>
              <a:gd name="connsiteY1-164" fmla="*/ 0 h 489209"/>
              <a:gd name="connsiteX2-165" fmla="*/ 122956 w 124984"/>
              <a:gd name="connsiteY2-166" fmla="*/ 282498 h 489209"/>
              <a:gd name="connsiteX3-167" fmla="*/ 229 w 124984"/>
              <a:gd name="connsiteY3-168" fmla="*/ 489209 h 489209"/>
              <a:gd name="connsiteX4-169" fmla="*/ 229 w 124984"/>
              <a:gd name="connsiteY4-170" fmla="*/ 211043 h 489209"/>
              <a:gd name="connsiteX0-171" fmla="*/ 229 w 122956"/>
              <a:gd name="connsiteY0-172" fmla="*/ 211043 h 489209"/>
              <a:gd name="connsiteX1-173" fmla="*/ 117448 w 122956"/>
              <a:gd name="connsiteY1-174" fmla="*/ 0 h 489209"/>
              <a:gd name="connsiteX2-175" fmla="*/ 122956 w 122956"/>
              <a:gd name="connsiteY2-176" fmla="*/ 282498 h 489209"/>
              <a:gd name="connsiteX3-177" fmla="*/ 229 w 122956"/>
              <a:gd name="connsiteY3-178" fmla="*/ 489209 h 489209"/>
              <a:gd name="connsiteX4-179" fmla="*/ 229 w 122956"/>
              <a:gd name="connsiteY4-180" fmla="*/ 211043 h 489209"/>
              <a:gd name="connsiteX0-181" fmla="*/ 229 w 120575"/>
              <a:gd name="connsiteY0-182" fmla="*/ 211043 h 489209"/>
              <a:gd name="connsiteX1-183" fmla="*/ 117448 w 120575"/>
              <a:gd name="connsiteY1-184" fmla="*/ 0 h 489209"/>
              <a:gd name="connsiteX2-185" fmla="*/ 120575 w 120575"/>
              <a:gd name="connsiteY2-186" fmla="*/ 284879 h 489209"/>
              <a:gd name="connsiteX3-187" fmla="*/ 229 w 120575"/>
              <a:gd name="connsiteY3-188" fmla="*/ 489209 h 489209"/>
              <a:gd name="connsiteX4-189" fmla="*/ 229 w 120575"/>
              <a:gd name="connsiteY4-190" fmla="*/ 211043 h 489209"/>
              <a:gd name="connsiteX0-191" fmla="*/ 229 w 120575"/>
              <a:gd name="connsiteY0-192" fmla="*/ 218187 h 496353"/>
              <a:gd name="connsiteX1-193" fmla="*/ 117448 w 120575"/>
              <a:gd name="connsiteY1-194" fmla="*/ 0 h 496353"/>
              <a:gd name="connsiteX2-195" fmla="*/ 120575 w 120575"/>
              <a:gd name="connsiteY2-196" fmla="*/ 292023 h 496353"/>
              <a:gd name="connsiteX3-197" fmla="*/ 229 w 120575"/>
              <a:gd name="connsiteY3-198" fmla="*/ 496353 h 496353"/>
              <a:gd name="connsiteX4-199" fmla="*/ 229 w 120575"/>
              <a:gd name="connsiteY4-200" fmla="*/ 218187 h 496353"/>
              <a:gd name="connsiteX0-201" fmla="*/ 229 w 120575"/>
              <a:gd name="connsiteY0-202" fmla="*/ 222950 h 501116"/>
              <a:gd name="connsiteX1-203" fmla="*/ 119829 w 120575"/>
              <a:gd name="connsiteY1-204" fmla="*/ 0 h 501116"/>
              <a:gd name="connsiteX2-205" fmla="*/ 120575 w 120575"/>
              <a:gd name="connsiteY2-206" fmla="*/ 296786 h 501116"/>
              <a:gd name="connsiteX3-207" fmla="*/ 229 w 120575"/>
              <a:gd name="connsiteY3-208" fmla="*/ 501116 h 501116"/>
              <a:gd name="connsiteX4-209" fmla="*/ 229 w 120575"/>
              <a:gd name="connsiteY4-210" fmla="*/ 222950 h 501116"/>
              <a:gd name="connsiteX0-211" fmla="*/ 229 w 120575"/>
              <a:gd name="connsiteY0-212" fmla="*/ 222950 h 501116"/>
              <a:gd name="connsiteX1-213" fmla="*/ 119829 w 120575"/>
              <a:gd name="connsiteY1-214" fmla="*/ 0 h 501116"/>
              <a:gd name="connsiteX2-215" fmla="*/ 120575 w 120575"/>
              <a:gd name="connsiteY2-216" fmla="*/ 429693 h 501116"/>
              <a:gd name="connsiteX3-217" fmla="*/ 229 w 120575"/>
              <a:gd name="connsiteY3-218" fmla="*/ 501116 h 501116"/>
              <a:gd name="connsiteX4-219" fmla="*/ 229 w 120575"/>
              <a:gd name="connsiteY4-220" fmla="*/ 222950 h 501116"/>
              <a:gd name="connsiteX0-221" fmla="*/ 0 w 120346"/>
              <a:gd name="connsiteY0-222" fmla="*/ 222950 h 657946"/>
              <a:gd name="connsiteX1-223" fmla="*/ 119600 w 120346"/>
              <a:gd name="connsiteY1-224" fmla="*/ 0 h 657946"/>
              <a:gd name="connsiteX2-225" fmla="*/ 120346 w 120346"/>
              <a:gd name="connsiteY2-226" fmla="*/ 429693 h 657946"/>
              <a:gd name="connsiteX3-227" fmla="*/ 2658 w 120346"/>
              <a:gd name="connsiteY3-228" fmla="*/ 657946 h 657946"/>
              <a:gd name="connsiteX4-229" fmla="*/ 0 w 120346"/>
              <a:gd name="connsiteY4-230" fmla="*/ 222950 h 65794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0346" h="657946">
                <a:moveTo>
                  <a:pt x="0" y="222950"/>
                </a:moveTo>
                <a:lnTo>
                  <a:pt x="119600" y="0"/>
                </a:lnTo>
                <a:cubicBezTo>
                  <a:pt x="121436" y="94960"/>
                  <a:pt x="118510" y="339496"/>
                  <a:pt x="120346" y="429693"/>
                </a:cubicBezTo>
                <a:lnTo>
                  <a:pt x="2658" y="657946"/>
                </a:lnTo>
                <a:cubicBezTo>
                  <a:pt x="1864" y="574749"/>
                  <a:pt x="794" y="306147"/>
                  <a:pt x="0" y="222950"/>
                </a:cubicBezTo>
                <a:close/>
              </a:path>
            </a:pathLst>
          </a:custGeom>
          <a:solidFill>
            <a:srgbClr val="006592"/>
          </a:solidFill>
          <a:ln>
            <a:no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2400"/>
          </a:p>
        </p:txBody>
      </p:sp>
      <p:grpSp>
        <p:nvGrpSpPr>
          <p:cNvPr id="17" name="组合 16">
            <a:extLst>
              <a:ext uri="{FF2B5EF4-FFF2-40B4-BE49-F238E27FC236}">
                <a16:creationId xmlns:a16="http://schemas.microsoft.com/office/drawing/2014/main" id="{E8CDE5E0-B58F-45A6-A46D-32C956866B09}"/>
              </a:ext>
            </a:extLst>
          </p:cNvPr>
          <p:cNvGrpSpPr/>
          <p:nvPr/>
        </p:nvGrpSpPr>
        <p:grpSpPr>
          <a:xfrm>
            <a:off x="3036096" y="1820145"/>
            <a:ext cx="8282073" cy="616177"/>
            <a:chOff x="4774354" y="1713865"/>
            <a:chExt cx="4647919" cy="616177"/>
          </a:xfrm>
        </p:grpSpPr>
        <p:sp>
          <p:nvSpPr>
            <p:cNvPr id="5" name="矩形 4">
              <a:extLst>
                <a:ext uri="{FF2B5EF4-FFF2-40B4-BE49-F238E27FC236}">
                  <a16:creationId xmlns:a16="http://schemas.microsoft.com/office/drawing/2014/main" id="{CA2E0A5F-30C5-4667-A811-47805DDC5DBD}"/>
                </a:ext>
              </a:extLst>
            </p:cNvPr>
            <p:cNvSpPr/>
            <p:nvPr/>
          </p:nvSpPr>
          <p:spPr>
            <a:xfrm>
              <a:off x="4774354" y="1713865"/>
              <a:ext cx="4647919" cy="616177"/>
            </a:xfrm>
            <a:prstGeom prst="rect">
              <a:avLst/>
            </a:prstGeom>
            <a:solidFill>
              <a:schemeClr val="bg1"/>
            </a:solidFill>
            <a:ln w="12700">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2400"/>
            </a:p>
          </p:txBody>
        </p:sp>
        <p:sp>
          <p:nvSpPr>
            <p:cNvPr id="12" name="직사각형 59">
              <a:extLst>
                <a:ext uri="{FF2B5EF4-FFF2-40B4-BE49-F238E27FC236}">
                  <a16:creationId xmlns:a16="http://schemas.microsoft.com/office/drawing/2014/main" id="{1A287737-3DCB-4832-B669-5967A47115DB}"/>
                </a:ext>
              </a:extLst>
            </p:cNvPr>
            <p:cNvSpPr>
              <a:spLocks noChangeArrowheads="1"/>
            </p:cNvSpPr>
            <p:nvPr/>
          </p:nvSpPr>
          <p:spPr bwMode="auto">
            <a:xfrm>
              <a:off x="5363042" y="1781165"/>
              <a:ext cx="39152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None/>
              </a:pPr>
              <a:r>
                <a:rPr lang="zh-CN" altLang="en-US" sz="2400" b="1" dirty="0">
                  <a:latin typeface="微软雅黑" panose="020B0503020204020204" pitchFamily="34" charset="-122"/>
                  <a:ea typeface="微软雅黑" panose="020B0503020204020204" pitchFamily="34" charset="-122"/>
                  <a:cs typeface="Times New Roman" panose="02020603050405020304" pitchFamily="18" charset="0"/>
                </a:rPr>
                <a:t>第一节 国民经济总量统计的基本问题</a:t>
              </a:r>
              <a:endParaRPr lang="en-US" altLang="zh-CN" sz="2400" b="1" dirty="0">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6" name="矩形 5">
            <a:extLst>
              <a:ext uri="{FF2B5EF4-FFF2-40B4-BE49-F238E27FC236}">
                <a16:creationId xmlns:a16="http://schemas.microsoft.com/office/drawing/2014/main" id="{869199F4-6B20-4CD5-B77F-9A53A20512B1}"/>
              </a:ext>
            </a:extLst>
          </p:cNvPr>
          <p:cNvSpPr/>
          <p:nvPr/>
        </p:nvSpPr>
        <p:spPr>
          <a:xfrm>
            <a:off x="3020642" y="1345480"/>
            <a:ext cx="188326" cy="877261"/>
          </a:xfrm>
          <a:custGeom>
            <a:avLst/>
            <a:gdLst>
              <a:gd name="connsiteX0" fmla="*/ 0 w 144016"/>
              <a:gd name="connsiteY0" fmla="*/ 0 h 216024"/>
              <a:gd name="connsiteX1" fmla="*/ 144016 w 144016"/>
              <a:gd name="connsiteY1" fmla="*/ 0 h 216024"/>
              <a:gd name="connsiteX2" fmla="*/ 144016 w 144016"/>
              <a:gd name="connsiteY2" fmla="*/ 216024 h 216024"/>
              <a:gd name="connsiteX3" fmla="*/ 0 w 144016"/>
              <a:gd name="connsiteY3" fmla="*/ 216024 h 216024"/>
              <a:gd name="connsiteX4" fmla="*/ 0 w 144016"/>
              <a:gd name="connsiteY4" fmla="*/ 0 h 216024"/>
              <a:gd name="connsiteX0-1" fmla="*/ 0 w 144016"/>
              <a:gd name="connsiteY0-2" fmla="*/ 110169 h 216024"/>
              <a:gd name="connsiteX1-3" fmla="*/ 144016 w 144016"/>
              <a:gd name="connsiteY1-4" fmla="*/ 0 h 216024"/>
              <a:gd name="connsiteX2-5" fmla="*/ 144016 w 144016"/>
              <a:gd name="connsiteY2-6" fmla="*/ 216024 h 216024"/>
              <a:gd name="connsiteX3-7" fmla="*/ 0 w 144016"/>
              <a:gd name="connsiteY3-8" fmla="*/ 216024 h 216024"/>
              <a:gd name="connsiteX4-9" fmla="*/ 0 w 144016"/>
              <a:gd name="connsiteY4-10" fmla="*/ 110169 h 216024"/>
              <a:gd name="connsiteX0-11" fmla="*/ 0 w 144016"/>
              <a:gd name="connsiteY0-12" fmla="*/ 110169 h 364752"/>
              <a:gd name="connsiteX1-13" fmla="*/ 144016 w 144016"/>
              <a:gd name="connsiteY1-14" fmla="*/ 0 h 364752"/>
              <a:gd name="connsiteX2-15" fmla="*/ 144016 w 144016"/>
              <a:gd name="connsiteY2-16" fmla="*/ 216024 h 364752"/>
              <a:gd name="connsiteX3-17" fmla="*/ 11017 w 144016"/>
              <a:gd name="connsiteY3-18" fmla="*/ 364752 h 364752"/>
              <a:gd name="connsiteX4-19" fmla="*/ 0 w 144016"/>
              <a:gd name="connsiteY4-20" fmla="*/ 110169 h 364752"/>
              <a:gd name="connsiteX0-21" fmla="*/ 8263 w 132999"/>
              <a:gd name="connsiteY0-22" fmla="*/ 99152 h 364752"/>
              <a:gd name="connsiteX1-23" fmla="*/ 132999 w 132999"/>
              <a:gd name="connsiteY1-24" fmla="*/ 0 h 364752"/>
              <a:gd name="connsiteX2-25" fmla="*/ 132999 w 132999"/>
              <a:gd name="connsiteY2-26" fmla="*/ 216024 h 364752"/>
              <a:gd name="connsiteX3-27" fmla="*/ 0 w 132999"/>
              <a:gd name="connsiteY3-28" fmla="*/ 364752 h 364752"/>
              <a:gd name="connsiteX4-29" fmla="*/ 8263 w 132999"/>
              <a:gd name="connsiteY4-30" fmla="*/ 99152 h 364752"/>
              <a:gd name="connsiteX0-31" fmla="*/ 0 w 124736"/>
              <a:gd name="connsiteY0-32" fmla="*/ 99152 h 364752"/>
              <a:gd name="connsiteX1-33" fmla="*/ 124736 w 124736"/>
              <a:gd name="connsiteY1-34" fmla="*/ 0 h 364752"/>
              <a:gd name="connsiteX2-35" fmla="*/ 124736 w 124736"/>
              <a:gd name="connsiteY2-36" fmla="*/ 216024 h 364752"/>
              <a:gd name="connsiteX3-37" fmla="*/ 2754 w 124736"/>
              <a:gd name="connsiteY3-38" fmla="*/ 364752 h 364752"/>
              <a:gd name="connsiteX4-39" fmla="*/ 0 w 124736"/>
              <a:gd name="connsiteY4-40" fmla="*/ 99152 h 364752"/>
              <a:gd name="connsiteX0-41" fmla="*/ 0 w 127490"/>
              <a:gd name="connsiteY0-42" fmla="*/ 99152 h 364752"/>
              <a:gd name="connsiteX1-43" fmla="*/ 124736 w 127490"/>
              <a:gd name="connsiteY1-44" fmla="*/ 0 h 364752"/>
              <a:gd name="connsiteX2-45" fmla="*/ 127490 w 127490"/>
              <a:gd name="connsiteY2-46" fmla="*/ 287634 h 364752"/>
              <a:gd name="connsiteX3-47" fmla="*/ 2754 w 127490"/>
              <a:gd name="connsiteY3-48" fmla="*/ 364752 h 364752"/>
              <a:gd name="connsiteX4-49" fmla="*/ 0 w 127490"/>
              <a:gd name="connsiteY4-50" fmla="*/ 99152 h 364752"/>
              <a:gd name="connsiteX0-51" fmla="*/ 0 w 127490"/>
              <a:gd name="connsiteY0-52" fmla="*/ 99152 h 474921"/>
              <a:gd name="connsiteX1-53" fmla="*/ 124736 w 127490"/>
              <a:gd name="connsiteY1-54" fmla="*/ 0 h 474921"/>
              <a:gd name="connsiteX2-55" fmla="*/ 127490 w 127490"/>
              <a:gd name="connsiteY2-56" fmla="*/ 287634 h 474921"/>
              <a:gd name="connsiteX3-57" fmla="*/ 2754 w 127490"/>
              <a:gd name="connsiteY3-58" fmla="*/ 474921 h 474921"/>
              <a:gd name="connsiteX4-59" fmla="*/ 0 w 127490"/>
              <a:gd name="connsiteY4-60" fmla="*/ 99152 h 474921"/>
              <a:gd name="connsiteX0-61" fmla="*/ 0 w 124736"/>
              <a:gd name="connsiteY0-62" fmla="*/ 239617 h 474921"/>
              <a:gd name="connsiteX1-63" fmla="*/ 121982 w 124736"/>
              <a:gd name="connsiteY1-64" fmla="*/ 0 h 474921"/>
              <a:gd name="connsiteX2-65" fmla="*/ 124736 w 124736"/>
              <a:gd name="connsiteY2-66" fmla="*/ 287634 h 474921"/>
              <a:gd name="connsiteX3-67" fmla="*/ 0 w 124736"/>
              <a:gd name="connsiteY3-68" fmla="*/ 474921 h 474921"/>
              <a:gd name="connsiteX4-69" fmla="*/ 0 w 124736"/>
              <a:gd name="connsiteY4-70" fmla="*/ 239617 h 474921"/>
              <a:gd name="connsiteX0-71" fmla="*/ 0 w 127490"/>
              <a:gd name="connsiteY0-72" fmla="*/ 239617 h 474921"/>
              <a:gd name="connsiteX1-73" fmla="*/ 121982 w 127490"/>
              <a:gd name="connsiteY1-74" fmla="*/ 0 h 474921"/>
              <a:gd name="connsiteX2-75" fmla="*/ 127490 w 127490"/>
              <a:gd name="connsiteY2-76" fmla="*/ 284879 h 474921"/>
              <a:gd name="connsiteX3-77" fmla="*/ 0 w 127490"/>
              <a:gd name="connsiteY3-78" fmla="*/ 474921 h 474921"/>
              <a:gd name="connsiteX4-79" fmla="*/ 0 w 127490"/>
              <a:gd name="connsiteY4-80" fmla="*/ 239617 h 474921"/>
              <a:gd name="connsiteX0-81" fmla="*/ 0 w 127490"/>
              <a:gd name="connsiteY0-82" fmla="*/ 239617 h 474921"/>
              <a:gd name="connsiteX1-83" fmla="*/ 121982 w 127490"/>
              <a:gd name="connsiteY1-84" fmla="*/ 0 h 474921"/>
              <a:gd name="connsiteX2-85" fmla="*/ 127490 w 127490"/>
              <a:gd name="connsiteY2-86" fmla="*/ 284879 h 474921"/>
              <a:gd name="connsiteX3-87" fmla="*/ 0 w 127490"/>
              <a:gd name="connsiteY3-88" fmla="*/ 474921 h 474921"/>
              <a:gd name="connsiteX4-89" fmla="*/ 0 w 127490"/>
              <a:gd name="connsiteY4-90" fmla="*/ 239617 h 474921"/>
              <a:gd name="connsiteX0-91" fmla="*/ 0 w 127490"/>
              <a:gd name="connsiteY0-92" fmla="*/ 239617 h 474921"/>
              <a:gd name="connsiteX1-93" fmla="*/ 121982 w 127490"/>
              <a:gd name="connsiteY1-94" fmla="*/ 0 h 474921"/>
              <a:gd name="connsiteX2-95" fmla="*/ 127490 w 127490"/>
              <a:gd name="connsiteY2-96" fmla="*/ 284879 h 474921"/>
              <a:gd name="connsiteX3-97" fmla="*/ 0 w 127490"/>
              <a:gd name="connsiteY3-98" fmla="*/ 474921 h 474921"/>
              <a:gd name="connsiteX4-99" fmla="*/ 0 w 127490"/>
              <a:gd name="connsiteY4-100" fmla="*/ 239617 h 474921"/>
              <a:gd name="connsiteX0-101" fmla="*/ 0 w 129871"/>
              <a:gd name="connsiteY0-102" fmla="*/ 225330 h 474921"/>
              <a:gd name="connsiteX1-103" fmla="*/ 124363 w 129871"/>
              <a:gd name="connsiteY1-104" fmla="*/ 0 h 474921"/>
              <a:gd name="connsiteX2-105" fmla="*/ 129871 w 129871"/>
              <a:gd name="connsiteY2-106" fmla="*/ 284879 h 474921"/>
              <a:gd name="connsiteX3-107" fmla="*/ 2381 w 129871"/>
              <a:gd name="connsiteY3-108" fmla="*/ 474921 h 474921"/>
              <a:gd name="connsiteX4-109" fmla="*/ 0 w 129871"/>
              <a:gd name="connsiteY4-110" fmla="*/ 225330 h 474921"/>
              <a:gd name="connsiteX0-111" fmla="*/ 0 w 129871"/>
              <a:gd name="connsiteY0-112" fmla="*/ 225330 h 493971"/>
              <a:gd name="connsiteX1-113" fmla="*/ 124363 w 129871"/>
              <a:gd name="connsiteY1-114" fmla="*/ 0 h 493971"/>
              <a:gd name="connsiteX2-115" fmla="*/ 129871 w 129871"/>
              <a:gd name="connsiteY2-116" fmla="*/ 284879 h 493971"/>
              <a:gd name="connsiteX3-117" fmla="*/ 9525 w 129871"/>
              <a:gd name="connsiteY3-118" fmla="*/ 493971 h 493971"/>
              <a:gd name="connsiteX4-119" fmla="*/ 0 w 129871"/>
              <a:gd name="connsiteY4-120" fmla="*/ 225330 h 493971"/>
              <a:gd name="connsiteX0-121" fmla="*/ 0 w 125108"/>
              <a:gd name="connsiteY0-122" fmla="*/ 218186 h 493971"/>
              <a:gd name="connsiteX1-123" fmla="*/ 119600 w 125108"/>
              <a:gd name="connsiteY1-124" fmla="*/ 0 h 493971"/>
              <a:gd name="connsiteX2-125" fmla="*/ 125108 w 125108"/>
              <a:gd name="connsiteY2-126" fmla="*/ 284879 h 493971"/>
              <a:gd name="connsiteX3-127" fmla="*/ 4762 w 125108"/>
              <a:gd name="connsiteY3-128" fmla="*/ 493971 h 493971"/>
              <a:gd name="connsiteX4-129" fmla="*/ 0 w 125108"/>
              <a:gd name="connsiteY4-130" fmla="*/ 218186 h 493971"/>
              <a:gd name="connsiteX0-131" fmla="*/ 0 w 122727"/>
              <a:gd name="connsiteY0-132" fmla="*/ 213424 h 493971"/>
              <a:gd name="connsiteX1-133" fmla="*/ 117219 w 122727"/>
              <a:gd name="connsiteY1-134" fmla="*/ 0 h 493971"/>
              <a:gd name="connsiteX2-135" fmla="*/ 122727 w 122727"/>
              <a:gd name="connsiteY2-136" fmla="*/ 284879 h 493971"/>
              <a:gd name="connsiteX3-137" fmla="*/ 2381 w 122727"/>
              <a:gd name="connsiteY3-138" fmla="*/ 493971 h 493971"/>
              <a:gd name="connsiteX4-139" fmla="*/ 0 w 122727"/>
              <a:gd name="connsiteY4-140" fmla="*/ 213424 h 493971"/>
              <a:gd name="connsiteX0-141" fmla="*/ 229 w 122956"/>
              <a:gd name="connsiteY0-142" fmla="*/ 213424 h 491590"/>
              <a:gd name="connsiteX1-143" fmla="*/ 117448 w 122956"/>
              <a:gd name="connsiteY1-144" fmla="*/ 0 h 491590"/>
              <a:gd name="connsiteX2-145" fmla="*/ 122956 w 122956"/>
              <a:gd name="connsiteY2-146" fmla="*/ 284879 h 491590"/>
              <a:gd name="connsiteX3-147" fmla="*/ 229 w 122956"/>
              <a:gd name="connsiteY3-148" fmla="*/ 491590 h 491590"/>
              <a:gd name="connsiteX4-149" fmla="*/ 229 w 122956"/>
              <a:gd name="connsiteY4-150" fmla="*/ 213424 h 491590"/>
              <a:gd name="connsiteX0-151" fmla="*/ 229 w 122956"/>
              <a:gd name="connsiteY0-152" fmla="*/ 215805 h 493971"/>
              <a:gd name="connsiteX1-153" fmla="*/ 117448 w 122956"/>
              <a:gd name="connsiteY1-154" fmla="*/ 0 h 493971"/>
              <a:gd name="connsiteX2-155" fmla="*/ 122956 w 122956"/>
              <a:gd name="connsiteY2-156" fmla="*/ 287260 h 493971"/>
              <a:gd name="connsiteX3-157" fmla="*/ 229 w 122956"/>
              <a:gd name="connsiteY3-158" fmla="*/ 493971 h 493971"/>
              <a:gd name="connsiteX4-159" fmla="*/ 229 w 122956"/>
              <a:gd name="connsiteY4-160" fmla="*/ 215805 h 493971"/>
              <a:gd name="connsiteX0-161" fmla="*/ 229 w 124984"/>
              <a:gd name="connsiteY0-162" fmla="*/ 211043 h 489209"/>
              <a:gd name="connsiteX1-163" fmla="*/ 124592 w 124984"/>
              <a:gd name="connsiteY1-164" fmla="*/ 0 h 489209"/>
              <a:gd name="connsiteX2-165" fmla="*/ 122956 w 124984"/>
              <a:gd name="connsiteY2-166" fmla="*/ 282498 h 489209"/>
              <a:gd name="connsiteX3-167" fmla="*/ 229 w 124984"/>
              <a:gd name="connsiteY3-168" fmla="*/ 489209 h 489209"/>
              <a:gd name="connsiteX4-169" fmla="*/ 229 w 124984"/>
              <a:gd name="connsiteY4-170" fmla="*/ 211043 h 489209"/>
              <a:gd name="connsiteX0-171" fmla="*/ 229 w 122956"/>
              <a:gd name="connsiteY0-172" fmla="*/ 211043 h 489209"/>
              <a:gd name="connsiteX1-173" fmla="*/ 117448 w 122956"/>
              <a:gd name="connsiteY1-174" fmla="*/ 0 h 489209"/>
              <a:gd name="connsiteX2-175" fmla="*/ 122956 w 122956"/>
              <a:gd name="connsiteY2-176" fmla="*/ 282498 h 489209"/>
              <a:gd name="connsiteX3-177" fmla="*/ 229 w 122956"/>
              <a:gd name="connsiteY3-178" fmla="*/ 489209 h 489209"/>
              <a:gd name="connsiteX4-179" fmla="*/ 229 w 122956"/>
              <a:gd name="connsiteY4-180" fmla="*/ 211043 h 489209"/>
              <a:gd name="connsiteX0-181" fmla="*/ 229 w 120575"/>
              <a:gd name="connsiteY0-182" fmla="*/ 211043 h 489209"/>
              <a:gd name="connsiteX1-183" fmla="*/ 117448 w 120575"/>
              <a:gd name="connsiteY1-184" fmla="*/ 0 h 489209"/>
              <a:gd name="connsiteX2-185" fmla="*/ 120575 w 120575"/>
              <a:gd name="connsiteY2-186" fmla="*/ 284879 h 489209"/>
              <a:gd name="connsiteX3-187" fmla="*/ 229 w 120575"/>
              <a:gd name="connsiteY3-188" fmla="*/ 489209 h 489209"/>
              <a:gd name="connsiteX4-189" fmla="*/ 229 w 120575"/>
              <a:gd name="connsiteY4-190" fmla="*/ 211043 h 489209"/>
              <a:gd name="connsiteX0-191" fmla="*/ 229 w 120575"/>
              <a:gd name="connsiteY0-192" fmla="*/ 218187 h 496353"/>
              <a:gd name="connsiteX1-193" fmla="*/ 117448 w 120575"/>
              <a:gd name="connsiteY1-194" fmla="*/ 0 h 496353"/>
              <a:gd name="connsiteX2-195" fmla="*/ 120575 w 120575"/>
              <a:gd name="connsiteY2-196" fmla="*/ 292023 h 496353"/>
              <a:gd name="connsiteX3-197" fmla="*/ 229 w 120575"/>
              <a:gd name="connsiteY3-198" fmla="*/ 496353 h 496353"/>
              <a:gd name="connsiteX4-199" fmla="*/ 229 w 120575"/>
              <a:gd name="connsiteY4-200" fmla="*/ 218187 h 496353"/>
              <a:gd name="connsiteX0-201" fmla="*/ 229 w 120575"/>
              <a:gd name="connsiteY0-202" fmla="*/ 222950 h 501116"/>
              <a:gd name="connsiteX1-203" fmla="*/ 119829 w 120575"/>
              <a:gd name="connsiteY1-204" fmla="*/ 0 h 501116"/>
              <a:gd name="connsiteX2-205" fmla="*/ 120575 w 120575"/>
              <a:gd name="connsiteY2-206" fmla="*/ 296786 h 501116"/>
              <a:gd name="connsiteX3-207" fmla="*/ 229 w 120575"/>
              <a:gd name="connsiteY3-208" fmla="*/ 501116 h 501116"/>
              <a:gd name="connsiteX4-209" fmla="*/ 229 w 120575"/>
              <a:gd name="connsiteY4-210" fmla="*/ 222950 h 501116"/>
              <a:gd name="connsiteX0-211" fmla="*/ 229 w 120575"/>
              <a:gd name="connsiteY0-212" fmla="*/ 222950 h 501116"/>
              <a:gd name="connsiteX1-213" fmla="*/ 119829 w 120575"/>
              <a:gd name="connsiteY1-214" fmla="*/ 0 h 501116"/>
              <a:gd name="connsiteX2-215" fmla="*/ 120575 w 120575"/>
              <a:gd name="connsiteY2-216" fmla="*/ 429693 h 501116"/>
              <a:gd name="connsiteX3-217" fmla="*/ 229 w 120575"/>
              <a:gd name="connsiteY3-218" fmla="*/ 501116 h 501116"/>
              <a:gd name="connsiteX4-219" fmla="*/ 229 w 120575"/>
              <a:gd name="connsiteY4-220" fmla="*/ 222950 h 501116"/>
              <a:gd name="connsiteX0-221" fmla="*/ 0 w 120346"/>
              <a:gd name="connsiteY0-222" fmla="*/ 222950 h 657946"/>
              <a:gd name="connsiteX1-223" fmla="*/ 119600 w 120346"/>
              <a:gd name="connsiteY1-224" fmla="*/ 0 h 657946"/>
              <a:gd name="connsiteX2-225" fmla="*/ 120346 w 120346"/>
              <a:gd name="connsiteY2-226" fmla="*/ 429693 h 657946"/>
              <a:gd name="connsiteX3-227" fmla="*/ 2658 w 120346"/>
              <a:gd name="connsiteY3-228" fmla="*/ 657946 h 657946"/>
              <a:gd name="connsiteX4-229" fmla="*/ 0 w 120346"/>
              <a:gd name="connsiteY4-230" fmla="*/ 222950 h 65794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0346" h="657946">
                <a:moveTo>
                  <a:pt x="0" y="222950"/>
                </a:moveTo>
                <a:lnTo>
                  <a:pt x="119600" y="0"/>
                </a:lnTo>
                <a:cubicBezTo>
                  <a:pt x="121436" y="94960"/>
                  <a:pt x="118510" y="339496"/>
                  <a:pt x="120346" y="429693"/>
                </a:cubicBezTo>
                <a:lnTo>
                  <a:pt x="2658" y="657946"/>
                </a:lnTo>
                <a:cubicBezTo>
                  <a:pt x="1864" y="574749"/>
                  <a:pt x="794" y="306147"/>
                  <a:pt x="0" y="222950"/>
                </a:cubicBezTo>
                <a:close/>
              </a:path>
            </a:pathLst>
          </a:custGeom>
          <a:solidFill>
            <a:srgbClr val="006592"/>
          </a:solidFill>
          <a:ln>
            <a:noFill/>
          </a:ln>
          <a:scene3d>
            <a:camera prst="orthographicFront">
              <a:rot lat="0" lon="1080000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2400"/>
          </a:p>
        </p:txBody>
      </p:sp>
      <p:sp>
        <p:nvSpPr>
          <p:cNvPr id="9" name="流程图: 手动输入 8">
            <a:extLst>
              <a:ext uri="{FF2B5EF4-FFF2-40B4-BE49-F238E27FC236}">
                <a16:creationId xmlns:a16="http://schemas.microsoft.com/office/drawing/2014/main" id="{CCF319AC-176F-4219-86C8-EF53F8A45491}"/>
              </a:ext>
            </a:extLst>
          </p:cNvPr>
          <p:cNvSpPr/>
          <p:nvPr/>
        </p:nvSpPr>
        <p:spPr>
          <a:xfrm>
            <a:off x="378479" y="840608"/>
            <a:ext cx="3147535" cy="5175540"/>
          </a:xfrm>
          <a:prstGeom prst="flowChartManualInpu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2400"/>
          </a:p>
        </p:txBody>
      </p:sp>
      <p:sp>
        <p:nvSpPr>
          <p:cNvPr id="10" name="矩形 9">
            <a:extLst>
              <a:ext uri="{FF2B5EF4-FFF2-40B4-BE49-F238E27FC236}">
                <a16:creationId xmlns:a16="http://schemas.microsoft.com/office/drawing/2014/main" id="{9E2319A6-B28E-4351-8219-C2EBB0435DCF}"/>
              </a:ext>
            </a:extLst>
          </p:cNvPr>
          <p:cNvSpPr>
            <a:spLocks noChangeArrowheads="1"/>
          </p:cNvSpPr>
          <p:nvPr/>
        </p:nvSpPr>
        <p:spPr bwMode="auto">
          <a:xfrm>
            <a:off x="1139113" y="2520176"/>
            <a:ext cx="678197" cy="21443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spcBef>
                <a:spcPct val="0"/>
              </a:spcBef>
              <a:buFontTx/>
              <a:buNone/>
            </a:pPr>
            <a:r>
              <a:rPr lang="zh-CN" altLang="en-US" sz="6665" b="1" dirty="0">
                <a:solidFill>
                  <a:schemeClr val="bg1"/>
                </a:solidFill>
                <a:latin typeface="微软雅黑" panose="020B0503020204020204" pitchFamily="34" charset="-122"/>
                <a:ea typeface="微软雅黑" panose="020B0503020204020204" pitchFamily="34" charset="-122"/>
              </a:rPr>
              <a:t>目录</a:t>
            </a:r>
            <a:endParaRPr lang="en-US" altLang="zh-CN" sz="6665" b="1" dirty="0">
              <a:solidFill>
                <a:schemeClr val="bg1"/>
              </a:solidFill>
              <a:latin typeface="微软雅黑" panose="020B0503020204020204" pitchFamily="34" charset="-122"/>
              <a:ea typeface="微软雅黑" panose="020B0503020204020204" pitchFamily="34" charset="-122"/>
            </a:endParaRPr>
          </a:p>
        </p:txBody>
      </p:sp>
      <p:sp>
        <p:nvSpPr>
          <p:cNvPr id="11" name="TextBox 22">
            <a:extLst>
              <a:ext uri="{FF2B5EF4-FFF2-40B4-BE49-F238E27FC236}">
                <a16:creationId xmlns:a16="http://schemas.microsoft.com/office/drawing/2014/main" id="{4349152E-0663-4D20-B805-B6C25AE39894}"/>
              </a:ext>
            </a:extLst>
          </p:cNvPr>
          <p:cNvSpPr txBox="1">
            <a:spLocks noChangeArrowheads="1"/>
          </p:cNvSpPr>
          <p:nvPr/>
        </p:nvSpPr>
        <p:spPr bwMode="auto">
          <a:xfrm rot="5400000">
            <a:off x="1004973" y="3535210"/>
            <a:ext cx="256116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en-US" altLang="zh-CN" dirty="0">
                <a:solidFill>
                  <a:schemeClr val="bg1"/>
                </a:solidFill>
                <a:latin typeface="Britannic Bold" panose="020B0903060703020204" pitchFamily="34" charset="0"/>
              </a:rPr>
              <a:t>CONTENTS</a:t>
            </a:r>
            <a:endParaRPr lang="zh-CN" altLang="en-US" dirty="0">
              <a:solidFill>
                <a:schemeClr val="bg1"/>
              </a:solidFill>
              <a:latin typeface="Britannic Bold" panose="020B0903060703020204" pitchFamily="34" charset="0"/>
            </a:endParaRPr>
          </a:p>
        </p:txBody>
      </p:sp>
      <p:sp>
        <p:nvSpPr>
          <p:cNvPr id="2" name="灯片编号占位符 1">
            <a:extLst>
              <a:ext uri="{FF2B5EF4-FFF2-40B4-BE49-F238E27FC236}">
                <a16:creationId xmlns:a16="http://schemas.microsoft.com/office/drawing/2014/main" id="{AEA1E07F-5F00-4085-9702-6465440C1866}"/>
              </a:ext>
            </a:extLst>
          </p:cNvPr>
          <p:cNvSpPr>
            <a:spLocks noGrp="1"/>
          </p:cNvSpPr>
          <p:nvPr>
            <p:ph type="sldNum" sz="quarter" idx="4"/>
          </p:nvPr>
        </p:nvSpPr>
        <p:spPr/>
        <p:txBody>
          <a:bodyPr/>
          <a:lstStyle/>
          <a:p>
            <a:fld id="{089E6A1B-787B-48C2-89E0-46ED219FD4E0}" type="slidenum">
              <a:rPr lang="zh-CN" altLang="en-US" smtClean="0"/>
              <a:pPr/>
              <a:t>3</a:t>
            </a:fld>
            <a:endParaRPr lang="zh-CN" altLang="en-US" dirty="0"/>
          </a:p>
        </p:txBody>
      </p:sp>
      <p:sp>
        <p:nvSpPr>
          <p:cNvPr id="46" name="文本框 45">
            <a:extLst>
              <a:ext uri="{FF2B5EF4-FFF2-40B4-BE49-F238E27FC236}">
                <a16:creationId xmlns:a16="http://schemas.microsoft.com/office/drawing/2014/main" id="{16A1653D-738B-A747-BDEA-948908D64FB5}"/>
              </a:ext>
            </a:extLst>
          </p:cNvPr>
          <p:cNvSpPr txBox="1"/>
          <p:nvPr/>
        </p:nvSpPr>
        <p:spPr>
          <a:xfrm>
            <a:off x="5432288" y="214768"/>
            <a:ext cx="6610865" cy="461665"/>
          </a:xfrm>
          <a:prstGeom prst="rect">
            <a:avLst/>
          </a:prstGeom>
          <a:noFill/>
        </p:spPr>
        <p:txBody>
          <a:bodyPr wrap="square" rtlCol="0">
            <a:spAutoFit/>
          </a:bodyPr>
          <a:lstStyle/>
          <a:p>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国民经济统计学（第三版）</a:t>
            </a:r>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  主编：邱东</a:t>
            </a:r>
          </a:p>
        </p:txBody>
      </p:sp>
    </p:spTree>
    <p:extLst>
      <p:ext uri="{BB962C8B-B14F-4D97-AF65-F5344CB8AC3E}">
        <p14:creationId xmlns:p14="http://schemas.microsoft.com/office/powerpoint/2010/main" val="28980245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416594" cy="553998"/>
          </a:xfrm>
          <a:prstGeom prst="rect">
            <a:avLst/>
          </a:prstGeom>
        </p:spPr>
        <p:txBody>
          <a:bodyPr wrap="none">
            <a:spAutoFit/>
          </a:bodyPr>
          <a:lstStyle/>
          <a:p>
            <a:r>
              <a:rPr lang="zh-CN" altLang="en-US" sz="3000" b="1" dirty="0">
                <a:solidFill>
                  <a:schemeClr val="bg1"/>
                </a:solidFill>
              </a:rPr>
              <a:t>一、什么是国内生产总值</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30</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9" name="对角圆角矩形 10">
            <a:extLst>
              <a:ext uri="{FF2B5EF4-FFF2-40B4-BE49-F238E27FC236}">
                <a16:creationId xmlns:a16="http://schemas.microsoft.com/office/drawing/2014/main" id="{EC0EA8B4-845D-4942-8D8A-DD192688AB5C}"/>
              </a:ext>
            </a:extLst>
          </p:cNvPr>
          <p:cNvSpPr/>
          <p:nvPr/>
        </p:nvSpPr>
        <p:spPr>
          <a:xfrm>
            <a:off x="479426" y="1425274"/>
            <a:ext cx="4031614"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存在重复计算吗？</a:t>
            </a:r>
          </a:p>
        </p:txBody>
      </p:sp>
      <p:grpSp>
        <p:nvGrpSpPr>
          <p:cNvPr id="10" name="组合 9">
            <a:extLst>
              <a:ext uri="{FF2B5EF4-FFF2-40B4-BE49-F238E27FC236}">
                <a16:creationId xmlns:a16="http://schemas.microsoft.com/office/drawing/2014/main" id="{9E770D68-707D-4BF2-A802-A3329DC4A464}"/>
              </a:ext>
            </a:extLst>
          </p:cNvPr>
          <p:cNvGrpSpPr/>
          <p:nvPr/>
        </p:nvGrpSpPr>
        <p:grpSpPr>
          <a:xfrm>
            <a:off x="5220564" y="1571651"/>
            <a:ext cx="6492010" cy="425300"/>
            <a:chOff x="3294863" y="1438089"/>
            <a:chExt cx="8532012" cy="425300"/>
          </a:xfrm>
        </p:grpSpPr>
        <p:sp>
          <p:nvSpPr>
            <p:cNvPr id="11" name="箭头: V 形 10">
              <a:extLst>
                <a:ext uri="{FF2B5EF4-FFF2-40B4-BE49-F238E27FC236}">
                  <a16:creationId xmlns:a16="http://schemas.microsoft.com/office/drawing/2014/main" id="{FEB00A4E-B01B-465E-9A06-C61D6C21FE21}"/>
                </a:ext>
              </a:extLst>
            </p:cNvPr>
            <p:cNvSpPr/>
            <p:nvPr/>
          </p:nvSpPr>
          <p:spPr>
            <a:xfrm>
              <a:off x="4445869" y="1438089"/>
              <a:ext cx="1278857"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2" name="直接连接符 11">
              <a:extLst>
                <a:ext uri="{FF2B5EF4-FFF2-40B4-BE49-F238E27FC236}">
                  <a16:creationId xmlns:a16="http://schemas.microsoft.com/office/drawing/2014/main" id="{FCCD1C84-C870-405B-A6B6-9F4F58B0C540}"/>
                </a:ext>
              </a:extLst>
            </p:cNvPr>
            <p:cNvCxnSpPr>
              <a:cxnSpLocks/>
            </p:cNvCxnSpPr>
            <p:nvPr/>
          </p:nvCxnSpPr>
          <p:spPr>
            <a:xfrm>
              <a:off x="6260214" y="1619061"/>
              <a:ext cx="5566661"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3" name="箭头: V 形 12">
              <a:extLst>
                <a:ext uri="{FF2B5EF4-FFF2-40B4-BE49-F238E27FC236}">
                  <a16:creationId xmlns:a16="http://schemas.microsoft.com/office/drawing/2014/main" id="{C7352755-66D0-42F6-ADE0-90A02B316276}"/>
                </a:ext>
              </a:extLst>
            </p:cNvPr>
            <p:cNvSpPr/>
            <p:nvPr/>
          </p:nvSpPr>
          <p:spPr>
            <a:xfrm>
              <a:off x="3294863" y="1438089"/>
              <a:ext cx="1213930"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14" name="矩形: 棱台 13">
            <a:extLst>
              <a:ext uri="{FF2B5EF4-FFF2-40B4-BE49-F238E27FC236}">
                <a16:creationId xmlns:a16="http://schemas.microsoft.com/office/drawing/2014/main" id="{7AF0EB7E-E5BB-410D-8DAD-D9F424E677E1}"/>
              </a:ext>
            </a:extLst>
          </p:cNvPr>
          <p:cNvSpPr/>
          <p:nvPr/>
        </p:nvSpPr>
        <p:spPr>
          <a:xfrm>
            <a:off x="1156974" y="2564397"/>
            <a:ext cx="9698532" cy="3564003"/>
          </a:xfrm>
          <a:prstGeom prst="bevel">
            <a:avLst/>
          </a:prstGeom>
          <a:solidFill>
            <a:srgbClr val="00A9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rPr>
              <a:t>国内生产总值这一指标虽然是对最终产品的统计，但这并不是说国内生产总值统计中不存在重复计算问题，因为从经济统计的角度讲，要计算纯粹的增加值，不仅要扣除生产环节中的中间产品，还要扣除生产设备等资产的转移价值（固定资产折旧）。在国内生产总值统计的过程中，没有进一步地扣除这一部分，以计算真正的无重复计算的经济总量指标，主要是出于统计可行性的考虑。 </a:t>
            </a:r>
          </a:p>
        </p:txBody>
      </p:sp>
    </p:spTree>
    <p:extLst>
      <p:ext uri="{BB962C8B-B14F-4D97-AF65-F5344CB8AC3E}">
        <p14:creationId xmlns:p14="http://schemas.microsoft.com/office/powerpoint/2010/main" val="24684011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31</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9" name="对角圆角矩形 10">
            <a:extLst>
              <a:ext uri="{FF2B5EF4-FFF2-40B4-BE49-F238E27FC236}">
                <a16:creationId xmlns:a16="http://schemas.microsoft.com/office/drawing/2014/main" id="{EC0EA8B4-845D-4942-8D8A-DD192688AB5C}"/>
              </a:ext>
            </a:extLst>
          </p:cNvPr>
          <p:cNvSpPr/>
          <p:nvPr/>
        </p:nvSpPr>
        <p:spPr>
          <a:xfrm>
            <a:off x="314960" y="1425274"/>
            <a:ext cx="6754488"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现价国内生产总值统计的三方等价思想</a:t>
            </a:r>
          </a:p>
        </p:txBody>
      </p:sp>
      <p:grpSp>
        <p:nvGrpSpPr>
          <p:cNvPr id="10" name="组合 9">
            <a:extLst>
              <a:ext uri="{FF2B5EF4-FFF2-40B4-BE49-F238E27FC236}">
                <a16:creationId xmlns:a16="http://schemas.microsoft.com/office/drawing/2014/main" id="{9E770D68-707D-4BF2-A802-A3329DC4A464}"/>
              </a:ext>
            </a:extLst>
          </p:cNvPr>
          <p:cNvGrpSpPr/>
          <p:nvPr/>
        </p:nvGrpSpPr>
        <p:grpSpPr>
          <a:xfrm>
            <a:off x="7416800" y="1571651"/>
            <a:ext cx="4295774" cy="425300"/>
            <a:chOff x="3294863" y="1438089"/>
            <a:chExt cx="8532012" cy="425300"/>
          </a:xfrm>
        </p:grpSpPr>
        <p:sp>
          <p:nvSpPr>
            <p:cNvPr id="11" name="箭头: V 形 10">
              <a:extLst>
                <a:ext uri="{FF2B5EF4-FFF2-40B4-BE49-F238E27FC236}">
                  <a16:creationId xmlns:a16="http://schemas.microsoft.com/office/drawing/2014/main" id="{FEB00A4E-B01B-465E-9A06-C61D6C21FE21}"/>
                </a:ext>
              </a:extLst>
            </p:cNvPr>
            <p:cNvSpPr/>
            <p:nvPr/>
          </p:nvSpPr>
          <p:spPr>
            <a:xfrm>
              <a:off x="4445869" y="1438089"/>
              <a:ext cx="1278857"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2" name="直接连接符 11">
              <a:extLst>
                <a:ext uri="{FF2B5EF4-FFF2-40B4-BE49-F238E27FC236}">
                  <a16:creationId xmlns:a16="http://schemas.microsoft.com/office/drawing/2014/main" id="{FCCD1C84-C870-405B-A6B6-9F4F58B0C540}"/>
                </a:ext>
              </a:extLst>
            </p:cNvPr>
            <p:cNvCxnSpPr>
              <a:cxnSpLocks/>
            </p:cNvCxnSpPr>
            <p:nvPr/>
          </p:nvCxnSpPr>
          <p:spPr>
            <a:xfrm>
              <a:off x="6260214" y="1619061"/>
              <a:ext cx="5566661" cy="0"/>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3" name="箭头: V 形 12">
              <a:extLst>
                <a:ext uri="{FF2B5EF4-FFF2-40B4-BE49-F238E27FC236}">
                  <a16:creationId xmlns:a16="http://schemas.microsoft.com/office/drawing/2014/main" id="{C7352755-66D0-42F6-ADE0-90A02B316276}"/>
                </a:ext>
              </a:extLst>
            </p:cNvPr>
            <p:cNvSpPr/>
            <p:nvPr/>
          </p:nvSpPr>
          <p:spPr>
            <a:xfrm>
              <a:off x="3294863" y="1438089"/>
              <a:ext cx="1213930"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5" name="矩形: 圆角 4">
            <a:extLst>
              <a:ext uri="{FF2B5EF4-FFF2-40B4-BE49-F238E27FC236}">
                <a16:creationId xmlns:a16="http://schemas.microsoft.com/office/drawing/2014/main" id="{A39837EF-22DE-4FA0-9629-2522AE900E0B}"/>
              </a:ext>
            </a:extLst>
          </p:cNvPr>
          <p:cNvSpPr/>
          <p:nvPr/>
        </p:nvSpPr>
        <p:spPr>
          <a:xfrm>
            <a:off x="1249680" y="2600960"/>
            <a:ext cx="9577921" cy="3413741"/>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dirty="0"/>
              <a:t>从概念出发，如果把核算期内系统内所有最终产品（产品及服务）的总价值加在一块，也就得到了现价国内生产总值，考虑到在实践中可能难以区分最终产品与中间产品，通常以增加值之和来间接地计算生产环节的经济总量。</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dirty="0"/>
              <a:t>现价国内生产总值产生后，要被分配给各生产要素的提供者，形成他们的收入，这些收入之和显然等于国内生产总值。</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dirty="0"/>
              <a:t>而在收入使用环节，收入被用掉了，而把各种收入使用的支出加总在一起，也可以推知国内生产总值的规模。</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dirty="0"/>
              <a:t>在统计中把这种现象称为</a:t>
            </a:r>
            <a:r>
              <a:rPr lang="zh-CN" altLang="en-US" sz="2000" dirty="0">
                <a:solidFill>
                  <a:srgbClr val="E5782E"/>
                </a:solidFill>
              </a:rPr>
              <a:t>“三方等价原则”</a:t>
            </a:r>
            <a:r>
              <a:rPr lang="zh-CN" altLang="en-US" sz="2000" dirty="0"/>
              <a:t>，即国内生产总值的生产、分配和使用的总量应该是恒等或平衡的。</a:t>
            </a:r>
          </a:p>
        </p:txBody>
      </p:sp>
    </p:spTree>
    <p:extLst>
      <p:ext uri="{BB962C8B-B14F-4D97-AF65-F5344CB8AC3E}">
        <p14:creationId xmlns:p14="http://schemas.microsoft.com/office/powerpoint/2010/main" val="27936844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32</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grpSp>
        <p:nvGrpSpPr>
          <p:cNvPr id="6" name="组合 5">
            <a:extLst>
              <a:ext uri="{FF2B5EF4-FFF2-40B4-BE49-F238E27FC236}">
                <a16:creationId xmlns:a16="http://schemas.microsoft.com/office/drawing/2014/main" id="{19F15573-2532-440C-95EC-9CCEE65AA842}"/>
              </a:ext>
            </a:extLst>
          </p:cNvPr>
          <p:cNvGrpSpPr/>
          <p:nvPr/>
        </p:nvGrpSpPr>
        <p:grpSpPr>
          <a:xfrm>
            <a:off x="4855576" y="1753849"/>
            <a:ext cx="775871" cy="4092315"/>
            <a:chOff x="3161605" y="3783143"/>
            <a:chExt cx="1026311" cy="3861469"/>
          </a:xfrm>
          <a:effectLst>
            <a:outerShdw blurRad="50800" dist="38100" dir="2700000" algn="tl" rotWithShape="0">
              <a:prstClr val="black">
                <a:alpha val="40000"/>
              </a:prstClr>
            </a:outerShdw>
          </a:effectLst>
        </p:grpSpPr>
        <p:grpSp>
          <p:nvGrpSpPr>
            <p:cNvPr id="7" name="组合 16">
              <a:extLst>
                <a:ext uri="{FF2B5EF4-FFF2-40B4-BE49-F238E27FC236}">
                  <a16:creationId xmlns:a16="http://schemas.microsoft.com/office/drawing/2014/main" id="{B4609DEE-F1A2-446C-866F-D35369955145}"/>
                </a:ext>
              </a:extLst>
            </p:cNvPr>
            <p:cNvGrpSpPr/>
            <p:nvPr/>
          </p:nvGrpSpPr>
          <p:grpSpPr>
            <a:xfrm>
              <a:off x="3163398" y="3783143"/>
              <a:ext cx="1024518" cy="3861469"/>
              <a:chOff x="3163398" y="3783143"/>
              <a:chExt cx="1024518" cy="3861469"/>
            </a:xfrm>
          </p:grpSpPr>
          <p:sp>
            <p:nvSpPr>
              <p:cNvPr id="9" name="任意多边形 8">
                <a:extLst>
                  <a:ext uri="{FF2B5EF4-FFF2-40B4-BE49-F238E27FC236}">
                    <a16:creationId xmlns:a16="http://schemas.microsoft.com/office/drawing/2014/main" id="{301D9686-3075-4061-8867-A7F5468B6ADC}"/>
                  </a:ext>
                </a:extLst>
              </p:cNvPr>
              <p:cNvSpPr/>
              <p:nvPr/>
            </p:nvSpPr>
            <p:spPr>
              <a:xfrm>
                <a:off x="3174667" y="5713877"/>
                <a:ext cx="1013249" cy="1930735"/>
              </a:xfrm>
              <a:custGeom>
                <a:avLst/>
                <a:gdLst>
                  <a:gd name="connsiteX0" fmla="*/ 0 w 1013249"/>
                  <a:gd name="connsiteY0" fmla="*/ 0 h 1930735"/>
                  <a:gd name="connsiteX1" fmla="*/ 506624 w 1013249"/>
                  <a:gd name="connsiteY1" fmla="*/ 0 h 1930735"/>
                  <a:gd name="connsiteX2" fmla="*/ 506624 w 1013249"/>
                  <a:gd name="connsiteY2" fmla="*/ 1930735 h 1930735"/>
                  <a:gd name="connsiteX3" fmla="*/ 1013249 w 1013249"/>
                  <a:gd name="connsiteY3" fmla="*/ 1930735 h 1930735"/>
                </a:gdLst>
                <a:ahLst/>
                <a:cxnLst>
                  <a:cxn ang="0">
                    <a:pos x="connsiteX0" y="connsiteY0"/>
                  </a:cxn>
                  <a:cxn ang="0">
                    <a:pos x="connsiteX1" y="connsiteY1"/>
                  </a:cxn>
                  <a:cxn ang="0">
                    <a:pos x="connsiteX2" y="connsiteY2"/>
                  </a:cxn>
                  <a:cxn ang="0">
                    <a:pos x="connsiteX3" y="connsiteY3"/>
                  </a:cxn>
                </a:cxnLst>
                <a:rect l="l" t="t" r="r" b="b"/>
                <a:pathLst>
                  <a:path w="1013249" h="1930735">
                    <a:moveTo>
                      <a:pt x="0" y="0"/>
                    </a:moveTo>
                    <a:lnTo>
                      <a:pt x="506624" y="0"/>
                    </a:lnTo>
                    <a:lnTo>
                      <a:pt x="506624" y="1930735"/>
                    </a:lnTo>
                    <a:lnTo>
                      <a:pt x="1013249" y="1930735"/>
                    </a:lnTo>
                  </a:path>
                </a:pathLst>
              </a:custGeom>
              <a:noFill/>
              <a:ln w="76200"/>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464813" tIns="910856" rIns="464813" bIns="910856" numCol="1" spcCol="1270" anchor="ctr" anchorCtr="0">
                <a:noAutofit/>
              </a:bodyPr>
              <a:lstStyle/>
              <a:p>
                <a:pPr lvl="0" algn="ctr" defTabSz="311150">
                  <a:lnSpc>
                    <a:spcPct val="90000"/>
                  </a:lnSpc>
                  <a:spcBef>
                    <a:spcPct val="0"/>
                  </a:spcBef>
                  <a:spcAft>
                    <a:spcPct val="35000"/>
                  </a:spcAft>
                </a:pPr>
                <a:endParaRPr lang="zh-CN" altLang="en-US" sz="700" kern="1200"/>
              </a:p>
            </p:txBody>
          </p:sp>
          <p:sp>
            <p:nvSpPr>
              <p:cNvPr id="10" name="任意多边形 11">
                <a:extLst>
                  <a:ext uri="{FF2B5EF4-FFF2-40B4-BE49-F238E27FC236}">
                    <a16:creationId xmlns:a16="http://schemas.microsoft.com/office/drawing/2014/main" id="{41B67ED0-4AF8-4055-A0E7-853A98BC8A3F}"/>
                  </a:ext>
                </a:extLst>
              </p:cNvPr>
              <p:cNvSpPr/>
              <p:nvPr/>
            </p:nvSpPr>
            <p:spPr>
              <a:xfrm>
                <a:off x="3163398" y="3783143"/>
                <a:ext cx="1013249" cy="1930735"/>
              </a:xfrm>
              <a:custGeom>
                <a:avLst/>
                <a:gdLst>
                  <a:gd name="connsiteX0" fmla="*/ 0 w 1013249"/>
                  <a:gd name="connsiteY0" fmla="*/ 1930735 h 1930735"/>
                  <a:gd name="connsiteX1" fmla="*/ 506624 w 1013249"/>
                  <a:gd name="connsiteY1" fmla="*/ 1930735 h 1930735"/>
                  <a:gd name="connsiteX2" fmla="*/ 506624 w 1013249"/>
                  <a:gd name="connsiteY2" fmla="*/ 0 h 1930735"/>
                  <a:gd name="connsiteX3" fmla="*/ 1013249 w 1013249"/>
                  <a:gd name="connsiteY3" fmla="*/ 0 h 1930735"/>
                </a:gdLst>
                <a:ahLst/>
                <a:cxnLst>
                  <a:cxn ang="0">
                    <a:pos x="connsiteX0" y="connsiteY0"/>
                  </a:cxn>
                  <a:cxn ang="0">
                    <a:pos x="connsiteX1" y="connsiteY1"/>
                  </a:cxn>
                  <a:cxn ang="0">
                    <a:pos x="connsiteX2" y="connsiteY2"/>
                  </a:cxn>
                  <a:cxn ang="0">
                    <a:pos x="connsiteX3" y="connsiteY3"/>
                  </a:cxn>
                </a:cxnLst>
                <a:rect l="l" t="t" r="r" b="b"/>
                <a:pathLst>
                  <a:path w="1013249" h="1930735">
                    <a:moveTo>
                      <a:pt x="0" y="1930735"/>
                    </a:moveTo>
                    <a:lnTo>
                      <a:pt x="506624" y="1930735"/>
                    </a:lnTo>
                    <a:lnTo>
                      <a:pt x="506624" y="0"/>
                    </a:lnTo>
                    <a:lnTo>
                      <a:pt x="1013249" y="0"/>
                    </a:lnTo>
                  </a:path>
                </a:pathLst>
              </a:custGeom>
              <a:noFill/>
              <a:ln w="76200"/>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464813" tIns="910856" rIns="464813" bIns="910856" numCol="1" spcCol="1270" anchor="ctr" anchorCtr="0">
                <a:noAutofit/>
              </a:bodyPr>
              <a:lstStyle/>
              <a:p>
                <a:pPr lvl="0" algn="ctr" defTabSz="311150">
                  <a:lnSpc>
                    <a:spcPct val="90000"/>
                  </a:lnSpc>
                  <a:spcBef>
                    <a:spcPct val="0"/>
                  </a:spcBef>
                  <a:spcAft>
                    <a:spcPct val="35000"/>
                  </a:spcAft>
                </a:pPr>
                <a:endParaRPr lang="zh-CN" altLang="en-US" sz="700" kern="1200"/>
              </a:p>
            </p:txBody>
          </p:sp>
        </p:grpSp>
        <p:sp>
          <p:nvSpPr>
            <p:cNvPr id="8" name="任意多边形 9">
              <a:extLst>
                <a:ext uri="{FF2B5EF4-FFF2-40B4-BE49-F238E27FC236}">
                  <a16:creationId xmlns:a16="http://schemas.microsoft.com/office/drawing/2014/main" id="{F93F6C4E-3C3E-4F25-8CD2-1AAAABBD1C9C}"/>
                </a:ext>
              </a:extLst>
            </p:cNvPr>
            <p:cNvSpPr/>
            <p:nvPr/>
          </p:nvSpPr>
          <p:spPr>
            <a:xfrm>
              <a:off x="3161605" y="5668157"/>
              <a:ext cx="1013249" cy="91440"/>
            </a:xfrm>
            <a:custGeom>
              <a:avLst/>
              <a:gdLst>
                <a:gd name="connsiteX0" fmla="*/ 0 w 1013249"/>
                <a:gd name="connsiteY0" fmla="*/ 45720 h 91440"/>
                <a:gd name="connsiteX1" fmla="*/ 1013249 w 1013249"/>
                <a:gd name="connsiteY1" fmla="*/ 45720 h 91440"/>
              </a:gdLst>
              <a:ahLst/>
              <a:cxnLst>
                <a:cxn ang="0">
                  <a:pos x="connsiteX0" y="connsiteY0"/>
                </a:cxn>
                <a:cxn ang="0">
                  <a:pos x="connsiteX1" y="connsiteY1"/>
                </a:cxn>
              </a:cxnLst>
              <a:rect l="l" t="t" r="r" b="b"/>
              <a:pathLst>
                <a:path w="1013249" h="91440">
                  <a:moveTo>
                    <a:pt x="0" y="45720"/>
                  </a:moveTo>
                  <a:lnTo>
                    <a:pt x="1013249" y="45720"/>
                  </a:lnTo>
                </a:path>
              </a:pathLst>
            </a:custGeom>
            <a:noFill/>
            <a:ln w="76200"/>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493993" tIns="20389" rIns="493994" bIns="20389" numCol="1" spcCol="1270" anchor="ctr" anchorCtr="0">
              <a:noAutofit/>
            </a:bodyPr>
            <a:lstStyle/>
            <a:p>
              <a:pPr lvl="0" algn="ctr" defTabSz="222250">
                <a:lnSpc>
                  <a:spcPct val="90000"/>
                </a:lnSpc>
                <a:spcBef>
                  <a:spcPct val="0"/>
                </a:spcBef>
                <a:spcAft>
                  <a:spcPct val="35000"/>
                </a:spcAft>
              </a:pPr>
              <a:endParaRPr lang="zh-CN" altLang="en-US" sz="500" kern="1200"/>
            </a:p>
          </p:txBody>
        </p:sp>
      </p:grpSp>
      <p:sp>
        <p:nvSpPr>
          <p:cNvPr id="11" name="椭圆 10">
            <a:extLst>
              <a:ext uri="{FF2B5EF4-FFF2-40B4-BE49-F238E27FC236}">
                <a16:creationId xmlns:a16="http://schemas.microsoft.com/office/drawing/2014/main" id="{8155CE5A-B424-4A25-876B-7DFC7E00735B}"/>
              </a:ext>
            </a:extLst>
          </p:cNvPr>
          <p:cNvSpPr/>
          <p:nvPr/>
        </p:nvSpPr>
        <p:spPr>
          <a:xfrm rot="16200000">
            <a:off x="2074924" y="2568383"/>
            <a:ext cx="2361972" cy="2366340"/>
          </a:xfrm>
          <a:prstGeom prst="ellipse">
            <a:avLst/>
          </a:prstGeom>
          <a:gradFill flip="none" rotWithShape="1">
            <a:gsLst>
              <a:gs pos="0">
                <a:schemeClr val="bg1"/>
              </a:gs>
              <a:gs pos="50000">
                <a:schemeClr val="bg1"/>
              </a:gs>
              <a:gs pos="100000">
                <a:schemeClr val="accent6">
                  <a:lumMod val="40000"/>
                  <a:lumOff val="60000"/>
                </a:schemeClr>
              </a:gs>
            </a:gsLst>
            <a:path path="circle">
              <a:fillToRect l="50000" t="50000" r="50000" b="50000"/>
            </a:path>
            <a:tileRect/>
          </a:gradFill>
          <a:ln w="317500" cap="sq" cmpd="thickThin">
            <a:solidFill>
              <a:srgbClr val="00A9F3"/>
            </a:solidFill>
            <a:prstDash val="solid"/>
            <a:bevel/>
          </a:ln>
          <a:scene3d>
            <a:camera prst="orthographicFront"/>
            <a:lightRig rig="threePt" dir="t"/>
          </a:scene3d>
          <a:sp3d>
            <a:bevelT w="152400" h="50800" prst="softRound"/>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vert" wrap="square" lIns="41274" tIns="41275" rIns="41275" bIns="41274" numCol="1" spcCol="1270" anchor="ctr" anchorCtr="0">
            <a:noAutofit/>
          </a:bodyPr>
          <a:lstStyle/>
          <a:p>
            <a:pPr lvl="0" algn="ctr" defTabSz="2889250">
              <a:lnSpc>
                <a:spcPct val="90000"/>
              </a:lnSpc>
              <a:spcBef>
                <a:spcPct val="0"/>
              </a:spcBef>
              <a:spcAft>
                <a:spcPct val="35000"/>
              </a:spcAft>
            </a:pPr>
            <a:r>
              <a:rPr lang="zh-CN" altLang="en-US" sz="2400" b="1" dirty="0">
                <a:solidFill>
                  <a:srgbClr val="00A9F3"/>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三种现价国内生产总值计算方法</a:t>
            </a:r>
            <a:endParaRPr lang="zh-CN" altLang="en-US" sz="2400" kern="1200" dirty="0">
              <a:solidFill>
                <a:srgbClr val="00A9F3"/>
              </a:solidFill>
              <a:effectLst>
                <a:outerShdw blurRad="38100" dist="38100" dir="2700000" algn="tl">
                  <a:srgbClr val="000000">
                    <a:alpha val="43137"/>
                  </a:srgbClr>
                </a:outerShdw>
              </a:effectLst>
            </a:endParaRPr>
          </a:p>
        </p:txBody>
      </p:sp>
      <p:sp>
        <p:nvSpPr>
          <p:cNvPr id="12" name="圆角矩形 13">
            <a:extLst>
              <a:ext uri="{FF2B5EF4-FFF2-40B4-BE49-F238E27FC236}">
                <a16:creationId xmlns:a16="http://schemas.microsoft.com/office/drawing/2014/main" id="{19873649-CE3C-4B42-B44D-4F3328D5B7AE}"/>
              </a:ext>
            </a:extLst>
          </p:cNvPr>
          <p:cNvSpPr/>
          <p:nvPr/>
        </p:nvSpPr>
        <p:spPr>
          <a:xfrm>
            <a:off x="5868822" y="1362141"/>
            <a:ext cx="4279519" cy="720000"/>
          </a:xfrm>
          <a:prstGeom prst="round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275" tIns="41275" rIns="41275" bIns="41275" numCol="1" spcCol="1270" anchor="ctr" anchorCtr="0">
            <a:noAutofit/>
          </a:bodyPr>
          <a:lstStyle/>
          <a:p>
            <a:pPr algn="ctr" defTabSz="2889250">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生产法</a:t>
            </a:r>
          </a:p>
        </p:txBody>
      </p:sp>
      <p:sp>
        <p:nvSpPr>
          <p:cNvPr id="14" name="圆角矩形 15">
            <a:extLst>
              <a:ext uri="{FF2B5EF4-FFF2-40B4-BE49-F238E27FC236}">
                <a16:creationId xmlns:a16="http://schemas.microsoft.com/office/drawing/2014/main" id="{0908EB1A-6671-4115-B2B8-7BEC13F85405}"/>
              </a:ext>
            </a:extLst>
          </p:cNvPr>
          <p:cNvSpPr/>
          <p:nvPr/>
        </p:nvSpPr>
        <p:spPr>
          <a:xfrm>
            <a:off x="5868821" y="3366153"/>
            <a:ext cx="4279520" cy="720000"/>
          </a:xfrm>
          <a:prstGeom prst="round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275" tIns="41275" rIns="41275" bIns="41275" numCol="1" spcCol="1270" anchor="ctr" anchorCtr="0">
            <a:noAutofit/>
          </a:bodyPr>
          <a:lstStyle/>
          <a:p>
            <a:pPr algn="ctr" defTabSz="2889250">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收入法</a:t>
            </a:r>
          </a:p>
        </p:txBody>
      </p:sp>
      <p:sp>
        <p:nvSpPr>
          <p:cNvPr id="16" name="圆角矩形 14">
            <a:extLst>
              <a:ext uri="{FF2B5EF4-FFF2-40B4-BE49-F238E27FC236}">
                <a16:creationId xmlns:a16="http://schemas.microsoft.com/office/drawing/2014/main" id="{F8B3335B-CBAB-4762-BDC7-2BDB47BE5C1B}"/>
              </a:ext>
            </a:extLst>
          </p:cNvPr>
          <p:cNvSpPr/>
          <p:nvPr/>
        </p:nvSpPr>
        <p:spPr>
          <a:xfrm>
            <a:off x="5883812" y="5445451"/>
            <a:ext cx="4279520" cy="720000"/>
          </a:xfrm>
          <a:prstGeom prst="roundRect">
            <a:avLst/>
          </a:prstGeom>
          <a:solidFill>
            <a:srgbClr val="5B9BD5"/>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275" tIns="41275" rIns="41275" bIns="41275" numCol="1" spcCol="1270" anchor="ctr" anchorCtr="0">
            <a:noAutofit/>
          </a:bodyPr>
          <a:lstStyle/>
          <a:p>
            <a:pPr algn="ctr" defTabSz="2889250">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支出法</a:t>
            </a:r>
          </a:p>
        </p:txBody>
      </p:sp>
    </p:spTree>
    <p:extLst>
      <p:ext uri="{BB962C8B-B14F-4D97-AF65-F5344CB8AC3E}">
        <p14:creationId xmlns:p14="http://schemas.microsoft.com/office/powerpoint/2010/main" val="4223349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33</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5" name="对角圆角矩形 10">
            <a:extLst>
              <a:ext uri="{FF2B5EF4-FFF2-40B4-BE49-F238E27FC236}">
                <a16:creationId xmlns:a16="http://schemas.microsoft.com/office/drawing/2014/main" id="{6BBC0D30-9805-4BB8-977E-032A8B95ECA1}"/>
              </a:ext>
            </a:extLst>
          </p:cNvPr>
          <p:cNvSpPr/>
          <p:nvPr/>
        </p:nvSpPr>
        <p:spPr>
          <a:xfrm>
            <a:off x="314960" y="1425274"/>
            <a:ext cx="3566160" cy="720000"/>
          </a:xfrm>
          <a:prstGeom prst="round2DiagRect">
            <a:avLst/>
          </a:prstGeom>
          <a:solidFill>
            <a:schemeClr val="accent5">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生产法（增加值法）</a:t>
            </a:r>
          </a:p>
        </p:txBody>
      </p:sp>
      <p:grpSp>
        <p:nvGrpSpPr>
          <p:cNvPr id="17" name="组合 16">
            <a:extLst>
              <a:ext uri="{FF2B5EF4-FFF2-40B4-BE49-F238E27FC236}">
                <a16:creationId xmlns:a16="http://schemas.microsoft.com/office/drawing/2014/main" id="{E49B8ACE-5DC3-487E-8953-13169EDF8D35}"/>
              </a:ext>
            </a:extLst>
          </p:cNvPr>
          <p:cNvGrpSpPr/>
          <p:nvPr/>
        </p:nvGrpSpPr>
        <p:grpSpPr>
          <a:xfrm>
            <a:off x="4246880" y="1571651"/>
            <a:ext cx="7465694" cy="425300"/>
            <a:chOff x="3294863" y="1438089"/>
            <a:chExt cx="8532012" cy="425300"/>
          </a:xfrm>
          <a:solidFill>
            <a:schemeClr val="accent5">
              <a:lumMod val="60000"/>
              <a:lumOff val="40000"/>
            </a:schemeClr>
          </a:solidFill>
        </p:grpSpPr>
        <p:sp>
          <p:nvSpPr>
            <p:cNvPr id="18" name="箭头: V 形 17">
              <a:extLst>
                <a:ext uri="{FF2B5EF4-FFF2-40B4-BE49-F238E27FC236}">
                  <a16:creationId xmlns:a16="http://schemas.microsoft.com/office/drawing/2014/main" id="{897CA215-DAE2-493A-8AD7-8516E1EC694D}"/>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9" name="直接连接符 18">
              <a:extLst>
                <a:ext uri="{FF2B5EF4-FFF2-40B4-BE49-F238E27FC236}">
                  <a16:creationId xmlns:a16="http://schemas.microsoft.com/office/drawing/2014/main" id="{6617962F-AA25-4ABB-8BFC-D7E2F0CE31CF}"/>
                </a:ext>
              </a:extLst>
            </p:cNvPr>
            <p:cNvCxnSpPr>
              <a:cxnSpLocks/>
            </p:cNvCxnSpPr>
            <p:nvPr/>
          </p:nvCxnSpPr>
          <p:spPr>
            <a:xfrm>
              <a:off x="6260214" y="1639381"/>
              <a:ext cx="5566661" cy="0"/>
            </a:xfrm>
            <a:prstGeom prst="line">
              <a:avLst/>
            </a:prstGeom>
            <a:grpFill/>
            <a:ln w="19050">
              <a:solidFill>
                <a:schemeClr val="accent5">
                  <a:lumMod val="60000"/>
                  <a:lumOff val="40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0" name="箭头: V 形 19">
              <a:extLst>
                <a:ext uri="{FF2B5EF4-FFF2-40B4-BE49-F238E27FC236}">
                  <a16:creationId xmlns:a16="http://schemas.microsoft.com/office/drawing/2014/main" id="{E51A4334-B6E7-4F32-BC6B-4AABF18AE881}"/>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21" name="矩形: 圆角 20">
            <a:extLst>
              <a:ext uri="{FF2B5EF4-FFF2-40B4-BE49-F238E27FC236}">
                <a16:creationId xmlns:a16="http://schemas.microsoft.com/office/drawing/2014/main" id="{E0532AFB-34FE-4C99-850A-9F0BF336A046}"/>
              </a:ext>
            </a:extLst>
          </p:cNvPr>
          <p:cNvSpPr/>
          <p:nvPr/>
        </p:nvSpPr>
        <p:spPr>
          <a:xfrm>
            <a:off x="1249680" y="2600960"/>
            <a:ext cx="9577921" cy="3413741"/>
          </a:xfrm>
          <a:prstGeom prst="roundRect">
            <a:avLst/>
          </a:prstGeom>
          <a:solidFill>
            <a:schemeClr val="accent5">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dirty="0"/>
              <a:t>从价值形成的角度来衡量现价国内生产总值，首先计算在生产活动中形成的总产出，然后减去生产活动中消耗的货物和服务，也就是中间投入，得到增加值。</a:t>
            </a:r>
            <a:endParaRPr lang="en-US" altLang="zh-CN" sz="2000" dirty="0"/>
          </a:p>
          <a:p>
            <a:pPr algn="ctr">
              <a:spcBef>
                <a:spcPts val="1800"/>
              </a:spcBef>
              <a:buClr>
                <a:srgbClr val="546E7A"/>
              </a:buClr>
            </a:pPr>
            <a:r>
              <a:rPr lang="zh-CN" altLang="en-US" sz="2400" b="1" dirty="0">
                <a:solidFill>
                  <a:schemeClr val="accent5">
                    <a:lumMod val="50000"/>
                  </a:schemeClr>
                </a:solidFill>
              </a:rPr>
              <a:t>生产法国内生产总值</a:t>
            </a:r>
            <a:r>
              <a:rPr lang="en-US" altLang="zh-CN" sz="2400" b="1" dirty="0">
                <a:solidFill>
                  <a:schemeClr val="accent5">
                    <a:lumMod val="50000"/>
                  </a:schemeClr>
                </a:solidFill>
              </a:rPr>
              <a:t>=</a:t>
            </a:r>
            <a:r>
              <a:rPr lang="zh-CN" altLang="en-US" sz="2400" b="1" dirty="0">
                <a:solidFill>
                  <a:schemeClr val="accent5">
                    <a:lumMod val="50000"/>
                  </a:schemeClr>
                </a:solidFill>
              </a:rPr>
              <a:t>总产出</a:t>
            </a:r>
            <a:r>
              <a:rPr lang="en-US" altLang="zh-CN" sz="2400" b="1" dirty="0">
                <a:solidFill>
                  <a:schemeClr val="accent5">
                    <a:lumMod val="50000"/>
                  </a:schemeClr>
                </a:solidFill>
              </a:rPr>
              <a:t>-</a:t>
            </a:r>
            <a:r>
              <a:rPr lang="zh-CN" altLang="en-US" sz="2400" b="1" dirty="0">
                <a:solidFill>
                  <a:schemeClr val="accent5">
                    <a:lumMod val="50000"/>
                  </a:schemeClr>
                </a:solidFill>
              </a:rPr>
              <a:t>中间投入</a:t>
            </a:r>
            <a:r>
              <a:rPr lang="en-US" altLang="zh-CN" sz="2400" b="1" dirty="0">
                <a:solidFill>
                  <a:schemeClr val="accent5">
                    <a:lumMod val="50000"/>
                  </a:schemeClr>
                </a:solidFill>
              </a:rPr>
              <a:t>=</a:t>
            </a:r>
            <a:r>
              <a:rPr lang="zh-CN" altLang="en-US" sz="2400" b="1" dirty="0">
                <a:solidFill>
                  <a:schemeClr val="accent5">
                    <a:lumMod val="50000"/>
                  </a:schemeClr>
                </a:solidFill>
              </a:rPr>
              <a:t>增加值</a:t>
            </a:r>
          </a:p>
        </p:txBody>
      </p:sp>
    </p:spTree>
    <p:extLst>
      <p:ext uri="{BB962C8B-B14F-4D97-AF65-F5344CB8AC3E}">
        <p14:creationId xmlns:p14="http://schemas.microsoft.com/office/powerpoint/2010/main" val="16286695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34</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5" name="对角圆角矩形 10">
            <a:extLst>
              <a:ext uri="{FF2B5EF4-FFF2-40B4-BE49-F238E27FC236}">
                <a16:creationId xmlns:a16="http://schemas.microsoft.com/office/drawing/2014/main" id="{6BBC0D30-9805-4BB8-977E-032A8B95ECA1}"/>
              </a:ext>
            </a:extLst>
          </p:cNvPr>
          <p:cNvSpPr/>
          <p:nvPr/>
        </p:nvSpPr>
        <p:spPr>
          <a:xfrm>
            <a:off x="314960" y="1425274"/>
            <a:ext cx="3566160" cy="720000"/>
          </a:xfrm>
          <a:prstGeom prst="round2DiagRect">
            <a:avLst/>
          </a:prstGeom>
          <a:solidFill>
            <a:schemeClr val="accent5">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accent5">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总产出</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的计算方法</a:t>
            </a:r>
          </a:p>
        </p:txBody>
      </p:sp>
      <p:sp>
        <p:nvSpPr>
          <p:cNvPr id="21" name="矩形: 圆角 20">
            <a:extLst>
              <a:ext uri="{FF2B5EF4-FFF2-40B4-BE49-F238E27FC236}">
                <a16:creationId xmlns:a16="http://schemas.microsoft.com/office/drawing/2014/main" id="{E0532AFB-34FE-4C99-850A-9F0BF336A046}"/>
              </a:ext>
            </a:extLst>
          </p:cNvPr>
          <p:cNvSpPr/>
          <p:nvPr/>
        </p:nvSpPr>
        <p:spPr>
          <a:xfrm>
            <a:off x="1249680" y="2600960"/>
            <a:ext cx="9577921" cy="3413741"/>
          </a:xfrm>
          <a:prstGeom prst="roundRect">
            <a:avLst/>
          </a:prstGeom>
          <a:solidFill>
            <a:schemeClr val="accent5">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b="1" dirty="0"/>
              <a:t>产品产量法：</a:t>
            </a:r>
            <a:r>
              <a:rPr lang="zh-CN" altLang="en-US" dirty="0"/>
              <a:t>直接通过所生产的各种产品的实物量乘以其相应的价格来计算产品产出价值的一种方法。适用于产品品种较少且容易计量的生产部门，如农业和小型建筑企业。</a:t>
            </a:r>
            <a:endParaRPr lang="en-US" altLang="zh-CN" dirty="0"/>
          </a:p>
          <a:p>
            <a:pPr marL="285750" indent="-285750">
              <a:spcBef>
                <a:spcPts val="600"/>
              </a:spcBef>
              <a:buClr>
                <a:srgbClr val="546E7A"/>
              </a:buClr>
              <a:buFont typeface="Wingdings" panose="05000000000000000000" pitchFamily="2" charset="2"/>
              <a:buChar char="u"/>
            </a:pPr>
            <a:r>
              <a:rPr lang="zh-CN" altLang="en-US" b="1" dirty="0"/>
              <a:t>企业法：</a:t>
            </a:r>
            <a:r>
              <a:rPr lang="zh-CN" altLang="en-US" dirty="0"/>
              <a:t>以单个企业为总体单位按其生产经营活动的最终成果计算总产出。适用于产品种类繁多、质量等级差异大、更新换代快、生产周期长短参差不齐的生产部门，如大多数工业企业和大型建筑企业。</a:t>
            </a:r>
            <a:endParaRPr lang="en-US" altLang="zh-CN" dirty="0"/>
          </a:p>
          <a:p>
            <a:pPr marL="285750" indent="-285750">
              <a:spcBef>
                <a:spcPts val="600"/>
              </a:spcBef>
              <a:buClr>
                <a:srgbClr val="546E7A"/>
              </a:buClr>
              <a:buFont typeface="Wingdings" panose="05000000000000000000" pitchFamily="2" charset="2"/>
              <a:buChar char="u"/>
            </a:pPr>
            <a:r>
              <a:rPr lang="zh-CN" altLang="en-US" b="1" dirty="0"/>
              <a:t>总收入替代法：</a:t>
            </a:r>
            <a:r>
              <a:rPr lang="zh-CN" altLang="en-US" dirty="0"/>
              <a:t>用部门总收入来代替总产出的一种计算方法。适用于营利性的服务生产部门，如交通运输业、商业、餐饮业、房地产业等。</a:t>
            </a:r>
            <a:endParaRPr lang="en-US" altLang="zh-CN" dirty="0"/>
          </a:p>
          <a:p>
            <a:pPr marL="285750" indent="-285750">
              <a:spcBef>
                <a:spcPts val="600"/>
              </a:spcBef>
              <a:buClr>
                <a:srgbClr val="546E7A"/>
              </a:buClr>
              <a:buFont typeface="Wingdings" panose="05000000000000000000" pitchFamily="2" charset="2"/>
              <a:buChar char="u"/>
            </a:pPr>
            <a:r>
              <a:rPr lang="zh-CN" altLang="en-US" b="1" dirty="0"/>
              <a:t>总费用替代法：</a:t>
            </a:r>
            <a:r>
              <a:rPr lang="zh-CN" altLang="en-US" dirty="0"/>
              <a:t>用部门发生的经常性业务支出、固定资产折旧等总费用来替代总产出的一种计算方法。适用于非营利性的服务生产部门，如政府机关、社会团体、教科文卫体、社会福利业等。</a:t>
            </a:r>
            <a:endParaRPr lang="en-US" altLang="zh-CN" dirty="0"/>
          </a:p>
        </p:txBody>
      </p:sp>
      <p:sp>
        <p:nvSpPr>
          <p:cNvPr id="12" name="矩形 11">
            <a:extLst>
              <a:ext uri="{FF2B5EF4-FFF2-40B4-BE49-F238E27FC236}">
                <a16:creationId xmlns:a16="http://schemas.microsoft.com/office/drawing/2014/main" id="{5B1915B9-4971-4238-8AEB-D457DA3D17F1}"/>
              </a:ext>
            </a:extLst>
          </p:cNvPr>
          <p:cNvSpPr/>
          <p:nvPr/>
        </p:nvSpPr>
        <p:spPr>
          <a:xfrm>
            <a:off x="4074160" y="1441507"/>
            <a:ext cx="7687497" cy="707886"/>
          </a:xfrm>
          <a:prstGeom prst="rect">
            <a:avLst/>
          </a:prstGeom>
        </p:spPr>
        <p:txBody>
          <a:bodyPr wrap="square">
            <a:spAutoFit/>
          </a:bodyPr>
          <a:lstStyle/>
          <a:p>
            <a:r>
              <a:rPr lang="zh-CN" altLang="en-US" sz="2000" dirty="0"/>
              <a:t>常住单位在一定时期内生产的所有货物和服务的价值，既包括新增价值，也包括转移价值。</a:t>
            </a:r>
          </a:p>
        </p:txBody>
      </p:sp>
    </p:spTree>
    <p:extLst>
      <p:ext uri="{BB962C8B-B14F-4D97-AF65-F5344CB8AC3E}">
        <p14:creationId xmlns:p14="http://schemas.microsoft.com/office/powerpoint/2010/main" val="32003474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35</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5" name="对角圆角矩形 10">
            <a:extLst>
              <a:ext uri="{FF2B5EF4-FFF2-40B4-BE49-F238E27FC236}">
                <a16:creationId xmlns:a16="http://schemas.microsoft.com/office/drawing/2014/main" id="{6BBC0D30-9805-4BB8-977E-032A8B95ECA1}"/>
              </a:ext>
            </a:extLst>
          </p:cNvPr>
          <p:cNvSpPr/>
          <p:nvPr/>
        </p:nvSpPr>
        <p:spPr>
          <a:xfrm>
            <a:off x="314960" y="1425274"/>
            <a:ext cx="3931920" cy="720000"/>
          </a:xfrm>
          <a:prstGeom prst="round2DiagRect">
            <a:avLst/>
          </a:prstGeom>
          <a:solidFill>
            <a:schemeClr val="accent5">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中间投入（中间消耗）</a:t>
            </a:r>
          </a:p>
        </p:txBody>
      </p:sp>
      <p:sp>
        <p:nvSpPr>
          <p:cNvPr id="21" name="矩形: 圆角 20">
            <a:extLst>
              <a:ext uri="{FF2B5EF4-FFF2-40B4-BE49-F238E27FC236}">
                <a16:creationId xmlns:a16="http://schemas.microsoft.com/office/drawing/2014/main" id="{E0532AFB-34FE-4C99-850A-9F0BF336A046}"/>
              </a:ext>
            </a:extLst>
          </p:cNvPr>
          <p:cNvSpPr/>
          <p:nvPr/>
        </p:nvSpPr>
        <p:spPr>
          <a:xfrm>
            <a:off x="1249680" y="2600960"/>
            <a:ext cx="9577921" cy="3413741"/>
          </a:xfrm>
          <a:prstGeom prst="roundRect">
            <a:avLst/>
          </a:prstGeom>
          <a:solidFill>
            <a:schemeClr val="accent5">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dirty="0"/>
              <a:t>实际核算一般从行业入手，首先计算出行业的总产出和中间投入，从总产出中扣除中间投入得到行业增加值，然后汇总国民经济中所有行业的增加值，就可得到生产法国内生产总值。</a:t>
            </a:r>
            <a:endParaRPr lang="en-US" altLang="zh-CN" sz="2000" dirty="0"/>
          </a:p>
          <a:p>
            <a:pPr>
              <a:spcBef>
                <a:spcPts val="1800"/>
              </a:spcBef>
              <a:buClr>
                <a:srgbClr val="546E7A"/>
              </a:buClr>
            </a:pPr>
            <a:r>
              <a:rPr lang="zh-CN" altLang="en-US" sz="2400" b="1" dirty="0">
                <a:solidFill>
                  <a:schemeClr val="accent5">
                    <a:lumMod val="50000"/>
                  </a:schemeClr>
                </a:solidFill>
              </a:rPr>
              <a:t>                生产法国内生产总值</a:t>
            </a:r>
            <a:r>
              <a:rPr lang="en-US" altLang="zh-CN" sz="2400" b="1" dirty="0">
                <a:solidFill>
                  <a:schemeClr val="accent5">
                    <a:lumMod val="50000"/>
                  </a:schemeClr>
                </a:solidFill>
              </a:rPr>
              <a:t>=Σ</a:t>
            </a:r>
            <a:r>
              <a:rPr lang="zh-CN" altLang="en-US" sz="2400" b="1" dirty="0">
                <a:solidFill>
                  <a:schemeClr val="accent5">
                    <a:lumMod val="50000"/>
                  </a:schemeClr>
                </a:solidFill>
              </a:rPr>
              <a:t>各行业增加值</a:t>
            </a:r>
            <a:endParaRPr lang="en-US" altLang="zh-CN" sz="2400" b="1" dirty="0">
              <a:solidFill>
                <a:schemeClr val="accent5">
                  <a:lumMod val="50000"/>
                </a:schemeClr>
              </a:solidFill>
            </a:endParaRPr>
          </a:p>
          <a:p>
            <a:pPr>
              <a:spcBef>
                <a:spcPts val="600"/>
              </a:spcBef>
              <a:buClr>
                <a:srgbClr val="546E7A"/>
              </a:buClr>
            </a:pPr>
            <a:r>
              <a:rPr lang="en-US" altLang="zh-CN" sz="2400" b="1" dirty="0">
                <a:solidFill>
                  <a:schemeClr val="accent5">
                    <a:lumMod val="50000"/>
                  </a:schemeClr>
                </a:solidFill>
              </a:rPr>
              <a:t>                                              =Σ</a:t>
            </a:r>
            <a:r>
              <a:rPr lang="zh-CN" altLang="en-US" sz="2400" b="1" dirty="0">
                <a:solidFill>
                  <a:schemeClr val="accent5">
                    <a:lumMod val="50000"/>
                  </a:schemeClr>
                </a:solidFill>
              </a:rPr>
              <a:t>（各行业总产出</a:t>
            </a:r>
            <a:r>
              <a:rPr lang="en-US" altLang="zh-CN" sz="2400" b="1" dirty="0">
                <a:solidFill>
                  <a:schemeClr val="accent5">
                    <a:lumMod val="50000"/>
                  </a:schemeClr>
                </a:solidFill>
              </a:rPr>
              <a:t>-</a:t>
            </a:r>
            <a:r>
              <a:rPr lang="zh-CN" altLang="en-US" sz="2400" b="1" dirty="0">
                <a:solidFill>
                  <a:schemeClr val="accent5">
                    <a:lumMod val="50000"/>
                  </a:schemeClr>
                </a:solidFill>
              </a:rPr>
              <a:t>各行业中间消耗）</a:t>
            </a:r>
          </a:p>
        </p:txBody>
      </p:sp>
      <p:sp>
        <p:nvSpPr>
          <p:cNvPr id="12" name="矩形 11">
            <a:extLst>
              <a:ext uri="{FF2B5EF4-FFF2-40B4-BE49-F238E27FC236}">
                <a16:creationId xmlns:a16="http://schemas.microsoft.com/office/drawing/2014/main" id="{FF782004-BD4F-4641-B4C3-5096E2E63523}"/>
              </a:ext>
            </a:extLst>
          </p:cNvPr>
          <p:cNvSpPr/>
          <p:nvPr/>
        </p:nvSpPr>
        <p:spPr>
          <a:xfrm>
            <a:off x="4480560" y="1468309"/>
            <a:ext cx="7281097" cy="646331"/>
          </a:xfrm>
          <a:prstGeom prst="rect">
            <a:avLst/>
          </a:prstGeom>
        </p:spPr>
        <p:txBody>
          <a:bodyPr wrap="square">
            <a:spAutoFit/>
          </a:bodyPr>
          <a:lstStyle/>
          <a:p>
            <a:r>
              <a:rPr lang="zh-CN" altLang="en-US" dirty="0"/>
              <a:t>常住单位在一定时期的生产过程中消耗和使用的非固定资产货物和服务的价值。它反映用于生产过程中的转移价值，一般按购买者价格计算。</a:t>
            </a:r>
          </a:p>
        </p:txBody>
      </p:sp>
    </p:spTree>
    <p:extLst>
      <p:ext uri="{BB962C8B-B14F-4D97-AF65-F5344CB8AC3E}">
        <p14:creationId xmlns:p14="http://schemas.microsoft.com/office/powerpoint/2010/main" val="8747656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36</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5" name="对角圆角矩形 10">
            <a:extLst>
              <a:ext uri="{FF2B5EF4-FFF2-40B4-BE49-F238E27FC236}">
                <a16:creationId xmlns:a16="http://schemas.microsoft.com/office/drawing/2014/main" id="{6BBC0D30-9805-4BB8-977E-032A8B95ECA1}"/>
              </a:ext>
            </a:extLst>
          </p:cNvPr>
          <p:cNvSpPr/>
          <p:nvPr/>
        </p:nvSpPr>
        <p:spPr>
          <a:xfrm>
            <a:off x="314960" y="1425274"/>
            <a:ext cx="3271520" cy="720000"/>
          </a:xfrm>
          <a:prstGeom prst="round2DiagRect">
            <a:avLst/>
          </a:prstGeom>
          <a:solidFill>
            <a:schemeClr val="accent2">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收入法（分配法）</a:t>
            </a:r>
          </a:p>
        </p:txBody>
      </p:sp>
      <p:sp>
        <p:nvSpPr>
          <p:cNvPr id="21" name="矩形: 圆角 20">
            <a:extLst>
              <a:ext uri="{FF2B5EF4-FFF2-40B4-BE49-F238E27FC236}">
                <a16:creationId xmlns:a16="http://schemas.microsoft.com/office/drawing/2014/main" id="{E0532AFB-34FE-4C99-850A-9F0BF336A046}"/>
              </a:ext>
            </a:extLst>
          </p:cNvPr>
          <p:cNvSpPr/>
          <p:nvPr/>
        </p:nvSpPr>
        <p:spPr>
          <a:xfrm>
            <a:off x="1249680" y="2600960"/>
            <a:ext cx="9577921" cy="3413741"/>
          </a:xfrm>
          <a:prstGeom prst="roundRect">
            <a:avLst/>
          </a:prstGeom>
          <a:solidFill>
            <a:schemeClr val="accent2">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dirty="0"/>
              <a:t>计算生产单位所拥有的生产要素在生产中得到的市场价格收入。这些生产要素归纳起来有劳动、政府服务、固定资产及企业管理等，在中国现行国民经济核算体系中，它们分别对应于劳动者报酬、生产税净额、固定资产折旧和营业盈余四个部分。</a:t>
            </a:r>
            <a:endParaRPr lang="en-US" altLang="zh-CN" sz="2000" dirty="0"/>
          </a:p>
          <a:p>
            <a:pPr>
              <a:spcBef>
                <a:spcPts val="600"/>
              </a:spcBef>
              <a:buClr>
                <a:srgbClr val="546E7A"/>
              </a:buClr>
            </a:pPr>
            <a:endParaRPr lang="en-US" altLang="zh-CN" sz="2000" dirty="0"/>
          </a:p>
          <a:p>
            <a:pPr algn="ctr">
              <a:spcBef>
                <a:spcPts val="600"/>
              </a:spcBef>
              <a:buClr>
                <a:srgbClr val="546E7A"/>
              </a:buClr>
            </a:pPr>
            <a:r>
              <a:rPr lang="zh-CN" altLang="en-US" sz="2000" b="1" dirty="0">
                <a:solidFill>
                  <a:schemeClr val="accent5">
                    <a:lumMod val="50000"/>
                  </a:schemeClr>
                </a:solidFill>
              </a:rPr>
              <a:t>收入法国内生产总值</a:t>
            </a:r>
            <a:r>
              <a:rPr lang="en-US" altLang="zh-CN" sz="2000" b="1" dirty="0">
                <a:solidFill>
                  <a:schemeClr val="accent5">
                    <a:lumMod val="50000"/>
                  </a:schemeClr>
                </a:solidFill>
              </a:rPr>
              <a:t>=</a:t>
            </a:r>
            <a:r>
              <a:rPr lang="zh-CN" altLang="en-US" sz="2000" b="1" dirty="0">
                <a:solidFill>
                  <a:schemeClr val="accent5">
                    <a:lumMod val="50000"/>
                  </a:schemeClr>
                </a:solidFill>
              </a:rPr>
              <a:t>劳动者报酬</a:t>
            </a:r>
            <a:r>
              <a:rPr lang="en-US" altLang="zh-CN" sz="2000" b="1" dirty="0">
                <a:solidFill>
                  <a:schemeClr val="accent5">
                    <a:lumMod val="50000"/>
                  </a:schemeClr>
                </a:solidFill>
              </a:rPr>
              <a:t>+</a:t>
            </a:r>
            <a:r>
              <a:rPr lang="zh-CN" altLang="en-US" sz="2000" b="1" dirty="0">
                <a:solidFill>
                  <a:schemeClr val="accent5">
                    <a:lumMod val="50000"/>
                  </a:schemeClr>
                </a:solidFill>
              </a:rPr>
              <a:t>生产税净额</a:t>
            </a:r>
            <a:r>
              <a:rPr lang="en-US" altLang="zh-CN" sz="2000" b="1" dirty="0">
                <a:solidFill>
                  <a:schemeClr val="accent5">
                    <a:lumMod val="50000"/>
                  </a:schemeClr>
                </a:solidFill>
              </a:rPr>
              <a:t>+</a:t>
            </a:r>
            <a:r>
              <a:rPr lang="zh-CN" altLang="en-US" sz="2000" b="1" dirty="0">
                <a:solidFill>
                  <a:schemeClr val="accent5">
                    <a:lumMod val="50000"/>
                  </a:schemeClr>
                </a:solidFill>
              </a:rPr>
              <a:t>固定资产折旧</a:t>
            </a:r>
            <a:r>
              <a:rPr lang="en-US" altLang="zh-CN" sz="2000" b="1" dirty="0">
                <a:solidFill>
                  <a:schemeClr val="accent5">
                    <a:lumMod val="50000"/>
                  </a:schemeClr>
                </a:solidFill>
              </a:rPr>
              <a:t>+</a:t>
            </a:r>
            <a:r>
              <a:rPr lang="zh-CN" altLang="en-US" sz="2000" b="1" dirty="0">
                <a:solidFill>
                  <a:schemeClr val="accent5">
                    <a:lumMod val="50000"/>
                  </a:schemeClr>
                </a:solidFill>
              </a:rPr>
              <a:t>营业盈余</a:t>
            </a:r>
            <a:endParaRPr lang="en-US" altLang="zh-CN" sz="2000" b="1" dirty="0">
              <a:solidFill>
                <a:schemeClr val="accent5">
                  <a:lumMod val="50000"/>
                </a:schemeClr>
              </a:solidFill>
            </a:endParaRPr>
          </a:p>
        </p:txBody>
      </p:sp>
      <p:grpSp>
        <p:nvGrpSpPr>
          <p:cNvPr id="9" name="组合 8">
            <a:extLst>
              <a:ext uri="{FF2B5EF4-FFF2-40B4-BE49-F238E27FC236}">
                <a16:creationId xmlns:a16="http://schemas.microsoft.com/office/drawing/2014/main" id="{6EC0AB51-0896-4D95-B303-6AA3E00FAF8B}"/>
              </a:ext>
            </a:extLst>
          </p:cNvPr>
          <p:cNvGrpSpPr/>
          <p:nvPr/>
        </p:nvGrpSpPr>
        <p:grpSpPr>
          <a:xfrm>
            <a:off x="4094480" y="1571651"/>
            <a:ext cx="7618094" cy="425300"/>
            <a:chOff x="3294863" y="1438089"/>
            <a:chExt cx="8532012" cy="425300"/>
          </a:xfrm>
          <a:solidFill>
            <a:schemeClr val="accent2">
              <a:lumMod val="60000"/>
              <a:lumOff val="40000"/>
            </a:schemeClr>
          </a:solidFill>
        </p:grpSpPr>
        <p:sp>
          <p:nvSpPr>
            <p:cNvPr id="10" name="箭头: V 形 9">
              <a:extLst>
                <a:ext uri="{FF2B5EF4-FFF2-40B4-BE49-F238E27FC236}">
                  <a16:creationId xmlns:a16="http://schemas.microsoft.com/office/drawing/2014/main" id="{42BC8404-50FB-49BC-AFFC-D151BFC5656E}"/>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8DFD5B18-49C1-4441-A164-201022AA4D07}"/>
                </a:ext>
              </a:extLst>
            </p:cNvPr>
            <p:cNvCxnSpPr>
              <a:cxnSpLocks/>
            </p:cNvCxnSpPr>
            <p:nvPr/>
          </p:nvCxnSpPr>
          <p:spPr>
            <a:xfrm>
              <a:off x="6260214" y="1639381"/>
              <a:ext cx="5566661" cy="0"/>
            </a:xfrm>
            <a:prstGeom prst="line">
              <a:avLst/>
            </a:prstGeom>
            <a:grpFill/>
            <a:ln w="19050">
              <a:solidFill>
                <a:srgbClr val="F4B183"/>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3" name="箭头: V 形 12">
              <a:extLst>
                <a:ext uri="{FF2B5EF4-FFF2-40B4-BE49-F238E27FC236}">
                  <a16:creationId xmlns:a16="http://schemas.microsoft.com/office/drawing/2014/main" id="{AF9D5941-D404-4657-9813-14C5F4CE23D4}"/>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38881782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37</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5" name="对角圆角矩形 10">
            <a:extLst>
              <a:ext uri="{FF2B5EF4-FFF2-40B4-BE49-F238E27FC236}">
                <a16:creationId xmlns:a16="http://schemas.microsoft.com/office/drawing/2014/main" id="{6BBC0D30-9805-4BB8-977E-032A8B95ECA1}"/>
              </a:ext>
            </a:extLst>
          </p:cNvPr>
          <p:cNvSpPr/>
          <p:nvPr/>
        </p:nvSpPr>
        <p:spPr>
          <a:xfrm>
            <a:off x="375920" y="1425274"/>
            <a:ext cx="2509520" cy="720000"/>
          </a:xfrm>
          <a:prstGeom prst="round2DiagRect">
            <a:avLst/>
          </a:prstGeom>
          <a:solidFill>
            <a:schemeClr val="accent2">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劳动者报酬</a:t>
            </a:r>
          </a:p>
        </p:txBody>
      </p:sp>
      <p:sp>
        <p:nvSpPr>
          <p:cNvPr id="21" name="矩形: 圆角 20">
            <a:extLst>
              <a:ext uri="{FF2B5EF4-FFF2-40B4-BE49-F238E27FC236}">
                <a16:creationId xmlns:a16="http://schemas.microsoft.com/office/drawing/2014/main" id="{E0532AFB-34FE-4C99-850A-9F0BF336A046}"/>
              </a:ext>
            </a:extLst>
          </p:cNvPr>
          <p:cNvSpPr/>
          <p:nvPr/>
        </p:nvSpPr>
        <p:spPr>
          <a:xfrm>
            <a:off x="1240999" y="2620237"/>
            <a:ext cx="9710001" cy="3413741"/>
          </a:xfrm>
          <a:prstGeom prst="roundRect">
            <a:avLst/>
          </a:prstGeom>
          <a:solidFill>
            <a:schemeClr val="accent2">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dirty="0"/>
              <a:t>我国的劳动者类型主要有单位就业人员、个体经营户和农户三类。</a:t>
            </a:r>
            <a:endParaRPr lang="en-US" altLang="zh-CN" dirty="0"/>
          </a:p>
          <a:p>
            <a:pPr marL="285750" indent="-285750">
              <a:spcBef>
                <a:spcPts val="600"/>
              </a:spcBef>
              <a:buClr>
                <a:srgbClr val="546E7A"/>
              </a:buClr>
              <a:buFont typeface="Wingdings" panose="05000000000000000000" pitchFamily="2" charset="2"/>
              <a:buChar char="u"/>
            </a:pPr>
            <a:r>
              <a:rPr lang="zh-CN" altLang="en-US" dirty="0"/>
              <a:t>我国劳动者报酬的核算口径在</a:t>
            </a:r>
            <a:r>
              <a:rPr lang="en-US" altLang="zh-CN" dirty="0"/>
              <a:t>2004</a:t>
            </a:r>
            <a:r>
              <a:rPr lang="zh-CN" altLang="en-US" dirty="0"/>
              <a:t>年和</a:t>
            </a:r>
            <a:r>
              <a:rPr lang="en-US" altLang="zh-CN" dirty="0"/>
              <a:t>2008</a:t>
            </a:r>
            <a:r>
              <a:rPr lang="zh-CN" altLang="en-US" dirty="0"/>
              <a:t>年两次全国经济普查前后发生两次重大变更。</a:t>
            </a:r>
            <a:endParaRPr lang="en-US" altLang="zh-CN" dirty="0"/>
          </a:p>
          <a:p>
            <a:pPr marL="285750" indent="-285750">
              <a:spcBef>
                <a:spcPts val="600"/>
              </a:spcBef>
              <a:buClr>
                <a:srgbClr val="546E7A"/>
              </a:buClr>
              <a:buFont typeface="Wingdings" panose="05000000000000000000" pitchFamily="2" charset="2"/>
              <a:buChar char="u"/>
            </a:pPr>
            <a:r>
              <a:rPr lang="en-US" altLang="zh-CN" dirty="0"/>
              <a:t>2004</a:t>
            </a:r>
            <a:r>
              <a:rPr lang="zh-CN" altLang="en-US" dirty="0"/>
              <a:t>年之前将个体经营户和农户的劳动报酬和经营利润全部计入。</a:t>
            </a:r>
            <a:endParaRPr lang="en-US" altLang="zh-CN" dirty="0"/>
          </a:p>
          <a:p>
            <a:pPr marL="285750" indent="-285750">
              <a:spcBef>
                <a:spcPts val="600"/>
              </a:spcBef>
              <a:buClr>
                <a:srgbClr val="546E7A"/>
              </a:buClr>
              <a:buFont typeface="Wingdings" panose="05000000000000000000" pitchFamily="2" charset="2"/>
              <a:buChar char="u"/>
            </a:pPr>
            <a:r>
              <a:rPr lang="en-US" altLang="zh-CN" dirty="0"/>
              <a:t>2004</a:t>
            </a:r>
            <a:r>
              <a:rPr lang="zh-CN" altLang="en-US" dirty="0"/>
              <a:t>年第一次全国经济普查后的第一次变更是将除个体经营户的雇员报酬之外的部分从劳动者报酬中剔除出去，同时将国有和集体农场营业盈余列入。</a:t>
            </a:r>
            <a:endParaRPr lang="en-US" altLang="zh-CN" dirty="0"/>
          </a:p>
          <a:p>
            <a:pPr marL="285750" indent="-285750">
              <a:spcBef>
                <a:spcPts val="600"/>
              </a:spcBef>
              <a:buClr>
                <a:srgbClr val="546E7A"/>
              </a:buClr>
              <a:buFont typeface="Wingdings" panose="05000000000000000000" pitchFamily="2" charset="2"/>
              <a:buChar char="u"/>
            </a:pPr>
            <a:r>
              <a:rPr lang="en-US" altLang="zh-CN" dirty="0"/>
              <a:t>2008</a:t>
            </a:r>
            <a:r>
              <a:rPr lang="zh-CN" altLang="en-US" dirty="0"/>
              <a:t>年第二次全国经济普查后的第二次变更是将个体经营户的业主劳动报酬计入劳动者报酬中。</a:t>
            </a:r>
            <a:endParaRPr lang="en-US" altLang="zh-CN" dirty="0"/>
          </a:p>
          <a:p>
            <a:pPr algn="ctr">
              <a:spcBef>
                <a:spcPts val="600"/>
              </a:spcBef>
              <a:buClr>
                <a:srgbClr val="546E7A"/>
              </a:buClr>
            </a:pPr>
            <a:r>
              <a:rPr lang="zh-CN" altLang="en-US" sz="2000" b="1" dirty="0">
                <a:solidFill>
                  <a:schemeClr val="accent5">
                    <a:lumMod val="50000"/>
                  </a:schemeClr>
                </a:solidFill>
              </a:rPr>
              <a:t>劳动者报酬</a:t>
            </a:r>
            <a:r>
              <a:rPr lang="en-US" altLang="zh-CN" sz="2000" b="1" dirty="0">
                <a:solidFill>
                  <a:schemeClr val="accent5">
                    <a:lumMod val="50000"/>
                  </a:schemeClr>
                </a:solidFill>
              </a:rPr>
              <a:t>=</a:t>
            </a:r>
            <a:r>
              <a:rPr lang="zh-CN" altLang="en-US" sz="2000" b="1" dirty="0">
                <a:solidFill>
                  <a:schemeClr val="accent5">
                    <a:lumMod val="50000"/>
                  </a:schemeClr>
                </a:solidFill>
              </a:rPr>
              <a:t>单位就业人员劳动报酬</a:t>
            </a:r>
            <a:r>
              <a:rPr lang="en-US" altLang="zh-CN" sz="2000" b="1" dirty="0">
                <a:solidFill>
                  <a:schemeClr val="accent5">
                    <a:lumMod val="50000"/>
                  </a:schemeClr>
                </a:solidFill>
              </a:rPr>
              <a:t>+</a:t>
            </a:r>
            <a:r>
              <a:rPr lang="zh-CN" altLang="en-US" sz="2000" b="1" dirty="0">
                <a:solidFill>
                  <a:schemeClr val="accent5">
                    <a:lumMod val="50000"/>
                  </a:schemeClr>
                </a:solidFill>
              </a:rPr>
              <a:t>农户劳动报酬</a:t>
            </a:r>
            <a:r>
              <a:rPr lang="en-US" altLang="zh-CN" sz="2000" b="1" dirty="0">
                <a:solidFill>
                  <a:schemeClr val="accent5">
                    <a:lumMod val="50000"/>
                  </a:schemeClr>
                </a:solidFill>
              </a:rPr>
              <a:t>+</a:t>
            </a:r>
            <a:r>
              <a:rPr lang="zh-CN" altLang="en-US" sz="2000" b="1" dirty="0">
                <a:solidFill>
                  <a:schemeClr val="accent5">
                    <a:lumMod val="50000"/>
                  </a:schemeClr>
                </a:solidFill>
              </a:rPr>
              <a:t>农户营业盈余</a:t>
            </a:r>
            <a:r>
              <a:rPr lang="en-US" altLang="zh-CN" sz="2000" b="1" dirty="0">
                <a:solidFill>
                  <a:schemeClr val="accent5">
                    <a:lumMod val="50000"/>
                  </a:schemeClr>
                </a:solidFill>
              </a:rPr>
              <a:t>+</a:t>
            </a:r>
          </a:p>
          <a:p>
            <a:pPr algn="ctr">
              <a:spcBef>
                <a:spcPts val="600"/>
              </a:spcBef>
              <a:buClr>
                <a:srgbClr val="546E7A"/>
              </a:buClr>
            </a:pPr>
            <a:r>
              <a:rPr lang="zh-CN" altLang="en-US" sz="2000" b="1" dirty="0">
                <a:solidFill>
                  <a:schemeClr val="accent5">
                    <a:lumMod val="50000"/>
                  </a:schemeClr>
                </a:solidFill>
              </a:rPr>
              <a:t>国有和集体农场盈余</a:t>
            </a:r>
            <a:r>
              <a:rPr lang="en-US" altLang="zh-CN" sz="2000" b="1" dirty="0">
                <a:solidFill>
                  <a:schemeClr val="accent5">
                    <a:lumMod val="50000"/>
                  </a:schemeClr>
                </a:solidFill>
              </a:rPr>
              <a:t>+</a:t>
            </a:r>
            <a:r>
              <a:rPr lang="zh-CN" altLang="en-US" sz="2000" b="1" dirty="0">
                <a:solidFill>
                  <a:schemeClr val="accent5">
                    <a:lumMod val="50000"/>
                  </a:schemeClr>
                </a:solidFill>
              </a:rPr>
              <a:t>个体经营户业主报酬</a:t>
            </a:r>
            <a:r>
              <a:rPr lang="en-US" altLang="zh-CN" sz="2000" b="1" dirty="0">
                <a:solidFill>
                  <a:schemeClr val="accent5">
                    <a:lumMod val="50000"/>
                  </a:schemeClr>
                </a:solidFill>
              </a:rPr>
              <a:t>+</a:t>
            </a:r>
            <a:r>
              <a:rPr lang="zh-CN" altLang="en-US" sz="2000" b="1" dirty="0">
                <a:solidFill>
                  <a:schemeClr val="accent5">
                    <a:lumMod val="50000"/>
                  </a:schemeClr>
                </a:solidFill>
              </a:rPr>
              <a:t>个体经营户雇员报酬</a:t>
            </a:r>
            <a:endParaRPr lang="en-US" altLang="zh-CN" sz="2000" b="1" dirty="0">
              <a:solidFill>
                <a:schemeClr val="accent5">
                  <a:lumMod val="50000"/>
                </a:schemeClr>
              </a:solidFill>
            </a:endParaRPr>
          </a:p>
        </p:txBody>
      </p:sp>
      <p:sp>
        <p:nvSpPr>
          <p:cNvPr id="12" name="矩形 11">
            <a:extLst>
              <a:ext uri="{FF2B5EF4-FFF2-40B4-BE49-F238E27FC236}">
                <a16:creationId xmlns:a16="http://schemas.microsoft.com/office/drawing/2014/main" id="{67579AC9-53A7-45FE-A99B-5FE125931D7B}"/>
              </a:ext>
            </a:extLst>
          </p:cNvPr>
          <p:cNvSpPr/>
          <p:nvPr/>
        </p:nvSpPr>
        <p:spPr>
          <a:xfrm>
            <a:off x="3190241" y="1425274"/>
            <a:ext cx="7617040" cy="707886"/>
          </a:xfrm>
          <a:prstGeom prst="rect">
            <a:avLst/>
          </a:prstGeom>
        </p:spPr>
        <p:txBody>
          <a:bodyPr wrap="square">
            <a:spAutoFit/>
          </a:bodyPr>
          <a:lstStyle/>
          <a:p>
            <a:r>
              <a:rPr lang="zh-CN" altLang="en-US" sz="2000" dirty="0"/>
              <a:t>劳动者从事生产活动所获得的全部报酬，既包括货币形式的报酬， 也包括实物形式的报酬。</a:t>
            </a:r>
          </a:p>
        </p:txBody>
      </p:sp>
    </p:spTree>
    <p:extLst>
      <p:ext uri="{BB962C8B-B14F-4D97-AF65-F5344CB8AC3E}">
        <p14:creationId xmlns:p14="http://schemas.microsoft.com/office/powerpoint/2010/main" val="5501088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38</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grpSp>
        <p:nvGrpSpPr>
          <p:cNvPr id="9" name="组合 4">
            <a:extLst>
              <a:ext uri="{FF2B5EF4-FFF2-40B4-BE49-F238E27FC236}">
                <a16:creationId xmlns:a16="http://schemas.microsoft.com/office/drawing/2014/main" id="{9C5FBF7E-9D17-459C-9447-FE669F11AA61}"/>
              </a:ext>
            </a:extLst>
          </p:cNvPr>
          <p:cNvGrpSpPr/>
          <p:nvPr/>
        </p:nvGrpSpPr>
        <p:grpSpPr>
          <a:xfrm>
            <a:off x="615436" y="1630658"/>
            <a:ext cx="10932520" cy="1865334"/>
            <a:chOff x="4795103" y="332656"/>
            <a:chExt cx="13776116" cy="2350515"/>
          </a:xfrm>
        </p:grpSpPr>
        <p:grpSp>
          <p:nvGrpSpPr>
            <p:cNvPr id="10" name="组合 5">
              <a:extLst>
                <a:ext uri="{FF2B5EF4-FFF2-40B4-BE49-F238E27FC236}">
                  <a16:creationId xmlns:a16="http://schemas.microsoft.com/office/drawing/2014/main" id="{DB9A1F39-B7B8-49C2-B6DF-ADDBD7103309}"/>
                </a:ext>
              </a:extLst>
            </p:cNvPr>
            <p:cNvGrpSpPr/>
            <p:nvPr/>
          </p:nvGrpSpPr>
          <p:grpSpPr>
            <a:xfrm>
              <a:off x="4795103" y="332656"/>
              <a:ext cx="2100288" cy="2350515"/>
              <a:chOff x="2369424" y="2522567"/>
              <a:chExt cx="2473215" cy="2767872"/>
            </a:xfrm>
          </p:grpSpPr>
          <p:sp>
            <p:nvSpPr>
              <p:cNvPr id="14" name="泪滴形 1">
                <a:extLst>
                  <a:ext uri="{FF2B5EF4-FFF2-40B4-BE49-F238E27FC236}">
                    <a16:creationId xmlns:a16="http://schemas.microsoft.com/office/drawing/2014/main" id="{7180CF26-D16C-47B4-9727-FEBC86B00E86}"/>
                  </a:ext>
                </a:extLst>
              </p:cNvPr>
              <p:cNvSpPr/>
              <p:nvPr/>
            </p:nvSpPr>
            <p:spPr>
              <a:xfrm rot="8194362">
                <a:off x="2810532" y="3321029"/>
                <a:ext cx="2032107" cy="1969410"/>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gradFill flip="none" rotWithShape="1">
                <a:gsLst>
                  <a:gs pos="0">
                    <a:sysClr val="windowText" lastClr="000000">
                      <a:lumMod val="65000"/>
                      <a:lumOff val="35000"/>
                      <a:shade val="30000"/>
                      <a:satMod val="115000"/>
                    </a:sysClr>
                  </a:gs>
                  <a:gs pos="77000">
                    <a:sysClr val="windowText" lastClr="000000">
                      <a:lumMod val="65000"/>
                      <a:lumOff val="35000"/>
                      <a:shade val="100000"/>
                      <a:satMod val="115000"/>
                      <a:alpha val="0"/>
                    </a:sysClr>
                  </a:gs>
                </a:gsLst>
                <a:lin ang="8400000" scaled="0"/>
                <a:tileRect/>
              </a:gradFill>
              <a:ln w="25400" cap="flat" cmpd="sng" algn="ctr">
                <a:noFill/>
                <a:prstDash val="solid"/>
              </a:ln>
              <a:effectLst/>
              <a:scene3d>
                <a:camera prst="isometricOffAxis1Top">
                  <a:rot lat="19138283" lon="19960832" rev="21342385"/>
                </a:camera>
                <a:lightRig rig="threePt" dir="t"/>
              </a:scene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6" name="泪滴形 1">
                <a:extLst>
                  <a:ext uri="{FF2B5EF4-FFF2-40B4-BE49-F238E27FC236}">
                    <a16:creationId xmlns:a16="http://schemas.microsoft.com/office/drawing/2014/main" id="{CD1A0633-218F-4AA2-986D-2E91D122FA94}"/>
                  </a:ext>
                </a:extLst>
              </p:cNvPr>
              <p:cNvSpPr/>
              <p:nvPr/>
            </p:nvSpPr>
            <p:spPr>
              <a:xfrm rot="8194362">
                <a:off x="2369424" y="2522567"/>
                <a:ext cx="2232247" cy="2232248"/>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solidFill>
                <a:sysClr val="window" lastClr="FFFFFF">
                  <a:lumMod val="95000"/>
                </a:sysClr>
              </a:solidFill>
              <a:ln w="25400" cap="flat" cmpd="sng" algn="ctr">
                <a:solidFill>
                  <a:sysClr val="window" lastClr="FFFFFF"/>
                </a:solidFill>
                <a:prstDash val="solid"/>
              </a:ln>
              <a:effectLst>
                <a:outerShdw blurRad="241300" sx="104000" sy="104000" algn="ctr" rotWithShape="0">
                  <a:prstClr val="black">
                    <a:alpha val="17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7" name="椭圆 16">
                <a:extLst>
                  <a:ext uri="{FF2B5EF4-FFF2-40B4-BE49-F238E27FC236}">
                    <a16:creationId xmlns:a16="http://schemas.microsoft.com/office/drawing/2014/main" id="{DE476E0F-C73E-4699-954E-3412CDAA5B6F}"/>
                  </a:ext>
                </a:extLst>
              </p:cNvPr>
              <p:cNvSpPr/>
              <p:nvPr/>
            </p:nvSpPr>
            <p:spPr>
              <a:xfrm>
                <a:off x="2549444" y="2636912"/>
                <a:ext cx="1872208" cy="1872208"/>
              </a:xfrm>
              <a:prstGeom prst="ellipse">
                <a:avLst/>
              </a:prstGeom>
              <a:solidFill>
                <a:srgbClr val="3DC7B0"/>
              </a:solidFill>
              <a:ln w="25400" cap="flat" cmpd="sng" algn="ctr">
                <a:solidFill>
                  <a:sysClr val="window" lastClr="FFFFFF"/>
                </a:solidFill>
                <a:prstDash val="solid"/>
              </a:ln>
              <a:effectLst>
                <a:innerShdw blurRad="63500" dist="50800" dir="54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11" name="TextBox 40">
              <a:extLst>
                <a:ext uri="{FF2B5EF4-FFF2-40B4-BE49-F238E27FC236}">
                  <a16:creationId xmlns:a16="http://schemas.microsoft.com/office/drawing/2014/main" id="{3A54E309-9282-4B47-BBD7-4F734C0DFE8F}"/>
                </a:ext>
              </a:extLst>
            </p:cNvPr>
            <p:cNvSpPr txBox="1"/>
            <p:nvPr/>
          </p:nvSpPr>
          <p:spPr>
            <a:xfrm rot="1701029" flipH="1">
              <a:off x="4898864" y="864265"/>
              <a:ext cx="1590972" cy="860984"/>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lang="zh-CN" altLang="en-US" sz="2400" dirty="0">
                  <a:solidFill>
                    <a:sysClr val="window" lastClr="FFFFFF"/>
                  </a:solidFill>
                  <a:latin typeface="Arial Narrow" pitchFamily="34" charset="0"/>
                  <a:cs typeface="Times New Roman" pitchFamily="18" charset="0"/>
                </a:rPr>
                <a:t>生产税净额</a:t>
              </a:r>
              <a:endParaRPr kumimoji="0" lang="en-US" altLang="zh-CN" sz="2400" b="1" i="0" u="none" strike="noStrike" kern="0" cap="none" spc="0" normalizeH="0" baseline="0" noProof="0" dirty="0">
                <a:ln w="18415" cmpd="sng">
                  <a:noFill/>
                  <a:prstDash val="solid"/>
                </a:ln>
                <a:solidFill>
                  <a:sysClr val="window" lastClr="FFFFFF"/>
                </a:solidFill>
                <a:effectLst/>
                <a:uLnTx/>
                <a:uFillTx/>
                <a:latin typeface="Arial Narrow" pitchFamily="34" charset="0"/>
                <a:ea typeface="微软雅黑" pitchFamily="34" charset="-122"/>
                <a:cs typeface="Times New Roman" pitchFamily="18" charset="0"/>
              </a:endParaRPr>
            </a:p>
          </p:txBody>
        </p:sp>
        <p:sp>
          <p:nvSpPr>
            <p:cNvPr id="13" name="TextBox 49">
              <a:extLst>
                <a:ext uri="{FF2B5EF4-FFF2-40B4-BE49-F238E27FC236}">
                  <a16:creationId xmlns:a16="http://schemas.microsoft.com/office/drawing/2014/main" id="{DDF67D63-D297-44D3-BFCB-85A05A1030E8}"/>
                </a:ext>
              </a:extLst>
            </p:cNvPr>
            <p:cNvSpPr txBox="1"/>
            <p:nvPr/>
          </p:nvSpPr>
          <p:spPr>
            <a:xfrm>
              <a:off x="6905041" y="416094"/>
              <a:ext cx="11666178" cy="1745238"/>
            </a:xfrm>
            <a:prstGeom prst="rect">
              <a:avLst/>
            </a:prstGeom>
            <a:noFill/>
          </p:spPr>
          <p:txBody>
            <a:bodyPr wrap="square" rtlCol="0">
              <a:spAutoFit/>
            </a:bodyPr>
            <a:lstStyle/>
            <a:p>
              <a:pPr lvl="0">
                <a:defRPr/>
              </a:pPr>
              <a:r>
                <a:rPr lang="zh-CN" altLang="en-US" sz="2400" b="1" kern="0" dirty="0">
                  <a:solidFill>
                    <a:sysClr val="windowText" lastClr="000000">
                      <a:lumMod val="65000"/>
                      <a:lumOff val="35000"/>
                    </a:sysClr>
                  </a:solidFill>
                  <a:ea typeface="微软雅黑" pitchFamily="34" charset="-122"/>
                  <a:cs typeface="Arial" pitchFamily="34" charset="0"/>
                </a:rPr>
                <a:t>生产税减生产补贴后的差额：</a:t>
              </a:r>
              <a:r>
                <a:rPr lang="zh-CN" altLang="en-US" sz="2000" kern="0" dirty="0">
                  <a:solidFill>
                    <a:sysClr val="windowText" lastClr="000000">
                      <a:lumMod val="65000"/>
                      <a:lumOff val="35000"/>
                    </a:sysClr>
                  </a:solidFill>
                  <a:ea typeface="微软雅黑" pitchFamily="34" charset="-122"/>
                  <a:cs typeface="Arial" pitchFamily="34" charset="0"/>
                </a:rPr>
                <a:t>生产税指政府对生产单位从事生产、销售和经营活动，以及因从事生产活动使用某些生产要素（如固定资产和土地等）所征收的各种税收、附加费和其他规费；生产补贴与生产税相反，是指政府为影响生产单位的生产、销售及定价等生产活动而对其提供的无偿支付。</a:t>
              </a:r>
              <a:endParaRPr lang="zh-CN" altLang="en-US" sz="2400" kern="0" dirty="0">
                <a:solidFill>
                  <a:sysClr val="windowText" lastClr="000000">
                    <a:lumMod val="65000"/>
                    <a:lumOff val="35000"/>
                  </a:sysClr>
                </a:solidFill>
                <a:ea typeface="微软雅黑" pitchFamily="34" charset="-122"/>
                <a:cs typeface="Arial" pitchFamily="34" charset="0"/>
              </a:endParaRPr>
            </a:p>
          </p:txBody>
        </p:sp>
      </p:grpSp>
      <p:grpSp>
        <p:nvGrpSpPr>
          <p:cNvPr id="18" name="组合 13">
            <a:extLst>
              <a:ext uri="{FF2B5EF4-FFF2-40B4-BE49-F238E27FC236}">
                <a16:creationId xmlns:a16="http://schemas.microsoft.com/office/drawing/2014/main" id="{8F086831-F9AD-44D1-9CFC-FC8F2B5C3853}"/>
              </a:ext>
            </a:extLst>
          </p:cNvPr>
          <p:cNvGrpSpPr/>
          <p:nvPr/>
        </p:nvGrpSpPr>
        <p:grpSpPr>
          <a:xfrm>
            <a:off x="1986562" y="3065323"/>
            <a:ext cx="9447632" cy="1865331"/>
            <a:chOff x="4795102" y="332656"/>
            <a:chExt cx="11905001" cy="2350514"/>
          </a:xfrm>
        </p:grpSpPr>
        <p:grpSp>
          <p:nvGrpSpPr>
            <p:cNvPr id="19" name="组合 14">
              <a:extLst>
                <a:ext uri="{FF2B5EF4-FFF2-40B4-BE49-F238E27FC236}">
                  <a16:creationId xmlns:a16="http://schemas.microsoft.com/office/drawing/2014/main" id="{7460AD42-5E7F-485C-96EE-5EDF382F3468}"/>
                </a:ext>
              </a:extLst>
            </p:cNvPr>
            <p:cNvGrpSpPr/>
            <p:nvPr/>
          </p:nvGrpSpPr>
          <p:grpSpPr>
            <a:xfrm>
              <a:off x="4795102" y="332656"/>
              <a:ext cx="2100289" cy="2350514"/>
              <a:chOff x="2369423" y="2522568"/>
              <a:chExt cx="2473216" cy="2767871"/>
            </a:xfrm>
          </p:grpSpPr>
          <p:sp>
            <p:nvSpPr>
              <p:cNvPr id="23" name="泪滴形 1">
                <a:extLst>
                  <a:ext uri="{FF2B5EF4-FFF2-40B4-BE49-F238E27FC236}">
                    <a16:creationId xmlns:a16="http://schemas.microsoft.com/office/drawing/2014/main" id="{B5149BA2-64F2-429E-95B3-F764221C75C4}"/>
                  </a:ext>
                </a:extLst>
              </p:cNvPr>
              <p:cNvSpPr/>
              <p:nvPr/>
            </p:nvSpPr>
            <p:spPr>
              <a:xfrm rot="8194362">
                <a:off x="2810532" y="3321029"/>
                <a:ext cx="2032107" cy="1969410"/>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gradFill flip="none" rotWithShape="1">
                <a:gsLst>
                  <a:gs pos="0">
                    <a:sysClr val="windowText" lastClr="000000">
                      <a:lumMod val="65000"/>
                      <a:lumOff val="35000"/>
                      <a:shade val="30000"/>
                      <a:satMod val="115000"/>
                    </a:sysClr>
                  </a:gs>
                  <a:gs pos="77000">
                    <a:sysClr val="windowText" lastClr="000000">
                      <a:lumMod val="65000"/>
                      <a:lumOff val="35000"/>
                      <a:shade val="100000"/>
                      <a:satMod val="115000"/>
                      <a:alpha val="0"/>
                    </a:sysClr>
                  </a:gs>
                </a:gsLst>
                <a:lin ang="8400000" scaled="0"/>
                <a:tileRect/>
              </a:gradFill>
              <a:ln w="25400" cap="flat" cmpd="sng" algn="ctr">
                <a:noFill/>
                <a:prstDash val="solid"/>
              </a:ln>
              <a:effectLst/>
              <a:scene3d>
                <a:camera prst="isometricOffAxis1Top">
                  <a:rot lat="19138283" lon="19960832" rev="21342385"/>
                </a:camera>
                <a:lightRig rig="threePt" dir="t"/>
              </a:scene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4" name="泪滴形 1">
                <a:extLst>
                  <a:ext uri="{FF2B5EF4-FFF2-40B4-BE49-F238E27FC236}">
                    <a16:creationId xmlns:a16="http://schemas.microsoft.com/office/drawing/2014/main" id="{23929237-525D-4123-8347-E6AAAE2D887F}"/>
                  </a:ext>
                </a:extLst>
              </p:cNvPr>
              <p:cNvSpPr/>
              <p:nvPr/>
            </p:nvSpPr>
            <p:spPr>
              <a:xfrm rot="8194362">
                <a:off x="2369423" y="2522568"/>
                <a:ext cx="2232248" cy="2232248"/>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solidFill>
                <a:sysClr val="window" lastClr="FFFFFF">
                  <a:lumMod val="95000"/>
                </a:sysClr>
              </a:solidFill>
              <a:ln w="25400" cap="flat" cmpd="sng" algn="ctr">
                <a:solidFill>
                  <a:sysClr val="window" lastClr="FFFFFF"/>
                </a:solidFill>
                <a:prstDash val="solid"/>
              </a:ln>
              <a:effectLst>
                <a:outerShdw blurRad="241300" sx="104000" sy="104000" algn="ctr" rotWithShape="0">
                  <a:prstClr val="black">
                    <a:alpha val="17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5" name="椭圆 24">
                <a:extLst>
                  <a:ext uri="{FF2B5EF4-FFF2-40B4-BE49-F238E27FC236}">
                    <a16:creationId xmlns:a16="http://schemas.microsoft.com/office/drawing/2014/main" id="{BD041EE8-F012-488D-AFD5-1B60C5E294A7}"/>
                  </a:ext>
                </a:extLst>
              </p:cNvPr>
              <p:cNvSpPr/>
              <p:nvPr/>
            </p:nvSpPr>
            <p:spPr>
              <a:xfrm>
                <a:off x="2549446" y="2636913"/>
                <a:ext cx="1872207" cy="1872207"/>
              </a:xfrm>
              <a:prstGeom prst="ellipse">
                <a:avLst/>
              </a:prstGeom>
              <a:solidFill>
                <a:srgbClr val="546B79"/>
              </a:solidFill>
              <a:ln w="25400" cap="flat" cmpd="sng" algn="ctr">
                <a:solidFill>
                  <a:sysClr val="window" lastClr="FFFFFF"/>
                </a:solidFill>
                <a:prstDash val="solid"/>
              </a:ln>
              <a:effectLst>
                <a:innerShdw blurRad="63500" dist="50800" dir="54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20" name="TextBox 40">
              <a:extLst>
                <a:ext uri="{FF2B5EF4-FFF2-40B4-BE49-F238E27FC236}">
                  <a16:creationId xmlns:a16="http://schemas.microsoft.com/office/drawing/2014/main" id="{4E81E171-7903-4A6D-A247-3CC64B36A8B7}"/>
                </a:ext>
              </a:extLst>
            </p:cNvPr>
            <p:cNvSpPr txBox="1"/>
            <p:nvPr/>
          </p:nvSpPr>
          <p:spPr>
            <a:xfrm rot="1701029" flipH="1">
              <a:off x="4822811" y="839623"/>
              <a:ext cx="1757660" cy="86098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lang="zh-CN" altLang="en-US" sz="2400" dirty="0">
                  <a:solidFill>
                    <a:sysClr val="window" lastClr="FFFFFF"/>
                  </a:solidFill>
                  <a:latin typeface="Arial Narrow" pitchFamily="34" charset="0"/>
                  <a:cs typeface="Times New Roman" pitchFamily="18" charset="0"/>
                </a:rPr>
                <a:t>固定资产折旧</a:t>
              </a:r>
              <a:endParaRPr kumimoji="0" lang="en-US" altLang="zh-CN" sz="2400" b="1" i="0" u="none" strike="noStrike" kern="0" cap="none" spc="0" normalizeH="0" baseline="0" noProof="0" dirty="0">
                <a:ln w="18415" cmpd="sng">
                  <a:noFill/>
                  <a:prstDash val="solid"/>
                </a:ln>
                <a:solidFill>
                  <a:sysClr val="window" lastClr="FFFFFF"/>
                </a:solidFill>
                <a:effectLst/>
                <a:uLnTx/>
                <a:uFillTx/>
                <a:latin typeface="Arial Narrow" pitchFamily="34" charset="0"/>
                <a:ea typeface="微软雅黑" pitchFamily="34" charset="-122"/>
                <a:cs typeface="Times New Roman" pitchFamily="18" charset="0"/>
              </a:endParaRPr>
            </a:p>
          </p:txBody>
        </p:sp>
        <p:sp>
          <p:nvSpPr>
            <p:cNvPr id="22" name="TextBox 49">
              <a:extLst>
                <a:ext uri="{FF2B5EF4-FFF2-40B4-BE49-F238E27FC236}">
                  <a16:creationId xmlns:a16="http://schemas.microsoft.com/office/drawing/2014/main" id="{1075F422-CD85-4EE6-B8B8-3DF0C7D10F69}"/>
                </a:ext>
              </a:extLst>
            </p:cNvPr>
            <p:cNvSpPr txBox="1"/>
            <p:nvPr/>
          </p:nvSpPr>
          <p:spPr>
            <a:xfrm>
              <a:off x="6884432" y="620212"/>
              <a:ext cx="9815671" cy="1512541"/>
            </a:xfrm>
            <a:prstGeom prst="rect">
              <a:avLst/>
            </a:prstGeom>
            <a:noFill/>
          </p:spPr>
          <p:txBody>
            <a:bodyPr wrap="square" rtlCol="0">
              <a:spAutoFit/>
            </a:bodyPr>
            <a:lstStyle/>
            <a:p>
              <a:pPr lvl="0" algn="just">
                <a:defRPr/>
              </a:pPr>
              <a:r>
                <a:rPr lang="zh-CN" altLang="en-US" sz="2400" b="1" kern="0" dirty="0">
                  <a:solidFill>
                    <a:sysClr val="windowText" lastClr="000000">
                      <a:lumMod val="65000"/>
                      <a:lumOff val="35000"/>
                    </a:sysClr>
                  </a:solidFill>
                  <a:ea typeface="微软雅黑" pitchFamily="34" charset="-122"/>
                  <a:cs typeface="Arial" pitchFamily="34" charset="0"/>
                </a:rPr>
                <a:t>一定时期内为弥补固定资产损耗而按照核定的固定资产折旧率提取的固定资产折旧，或按国民经济核算统一规定的折旧率虚拟计算的固定资产折旧。</a:t>
              </a:r>
            </a:p>
          </p:txBody>
        </p:sp>
      </p:grpSp>
      <p:grpSp>
        <p:nvGrpSpPr>
          <p:cNvPr id="26" name="组合 21">
            <a:extLst>
              <a:ext uri="{FF2B5EF4-FFF2-40B4-BE49-F238E27FC236}">
                <a16:creationId xmlns:a16="http://schemas.microsoft.com/office/drawing/2014/main" id="{E9F76E22-B21F-4601-8550-295D2E3A25F5}"/>
              </a:ext>
            </a:extLst>
          </p:cNvPr>
          <p:cNvGrpSpPr/>
          <p:nvPr/>
        </p:nvGrpSpPr>
        <p:grpSpPr>
          <a:xfrm>
            <a:off x="578305" y="4100305"/>
            <a:ext cx="11149377" cy="1865336"/>
            <a:chOff x="4750871" y="332656"/>
            <a:chExt cx="14049377" cy="2350515"/>
          </a:xfrm>
        </p:grpSpPr>
        <p:grpSp>
          <p:nvGrpSpPr>
            <p:cNvPr id="27" name="组合 22">
              <a:extLst>
                <a:ext uri="{FF2B5EF4-FFF2-40B4-BE49-F238E27FC236}">
                  <a16:creationId xmlns:a16="http://schemas.microsoft.com/office/drawing/2014/main" id="{EF75A992-6FA1-4379-A4C3-EB72352B35A2}"/>
                </a:ext>
              </a:extLst>
            </p:cNvPr>
            <p:cNvGrpSpPr/>
            <p:nvPr/>
          </p:nvGrpSpPr>
          <p:grpSpPr>
            <a:xfrm>
              <a:off x="4795103" y="332656"/>
              <a:ext cx="2100288" cy="2350515"/>
              <a:chOff x="2369424" y="2522567"/>
              <a:chExt cx="2473215" cy="2767872"/>
            </a:xfrm>
          </p:grpSpPr>
          <p:sp>
            <p:nvSpPr>
              <p:cNvPr id="30" name="泪滴形 1">
                <a:extLst>
                  <a:ext uri="{FF2B5EF4-FFF2-40B4-BE49-F238E27FC236}">
                    <a16:creationId xmlns:a16="http://schemas.microsoft.com/office/drawing/2014/main" id="{1C1BF54E-AA79-4E36-8194-75C539C75AE6}"/>
                  </a:ext>
                </a:extLst>
              </p:cNvPr>
              <p:cNvSpPr/>
              <p:nvPr/>
            </p:nvSpPr>
            <p:spPr>
              <a:xfrm rot="8194362">
                <a:off x="2810532" y="3321029"/>
                <a:ext cx="2032107" cy="1969410"/>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gradFill flip="none" rotWithShape="1">
                <a:gsLst>
                  <a:gs pos="0">
                    <a:sysClr val="windowText" lastClr="000000">
                      <a:lumMod val="65000"/>
                      <a:lumOff val="35000"/>
                      <a:shade val="30000"/>
                      <a:satMod val="115000"/>
                    </a:sysClr>
                  </a:gs>
                  <a:gs pos="77000">
                    <a:sysClr val="windowText" lastClr="000000">
                      <a:lumMod val="65000"/>
                      <a:lumOff val="35000"/>
                      <a:shade val="100000"/>
                      <a:satMod val="115000"/>
                      <a:alpha val="0"/>
                    </a:sysClr>
                  </a:gs>
                </a:gsLst>
                <a:lin ang="8400000" scaled="0"/>
                <a:tileRect/>
              </a:gradFill>
              <a:ln w="25400" cap="flat" cmpd="sng" algn="ctr">
                <a:noFill/>
                <a:prstDash val="solid"/>
              </a:ln>
              <a:effectLst/>
              <a:scene3d>
                <a:camera prst="isometricOffAxis1Top">
                  <a:rot lat="19138283" lon="19960832" rev="21342385"/>
                </a:camera>
                <a:lightRig rig="threePt" dir="t"/>
              </a:scene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1" name="泪滴形 1">
                <a:extLst>
                  <a:ext uri="{FF2B5EF4-FFF2-40B4-BE49-F238E27FC236}">
                    <a16:creationId xmlns:a16="http://schemas.microsoft.com/office/drawing/2014/main" id="{EFAAA906-456F-4E2F-9235-8E0E3E24867B}"/>
                  </a:ext>
                </a:extLst>
              </p:cNvPr>
              <p:cNvSpPr/>
              <p:nvPr/>
            </p:nvSpPr>
            <p:spPr>
              <a:xfrm rot="8194362">
                <a:off x="2369424" y="2522567"/>
                <a:ext cx="2232248" cy="2232248"/>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solidFill>
                <a:sysClr val="window" lastClr="FFFFFF">
                  <a:lumMod val="95000"/>
                </a:sysClr>
              </a:solidFill>
              <a:ln w="25400" cap="flat" cmpd="sng" algn="ctr">
                <a:solidFill>
                  <a:sysClr val="window" lastClr="FFFFFF"/>
                </a:solidFill>
                <a:prstDash val="solid"/>
              </a:ln>
              <a:effectLst>
                <a:outerShdw blurRad="241300" sx="104000" sy="104000" algn="ctr" rotWithShape="0">
                  <a:prstClr val="black">
                    <a:alpha val="17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2" name="椭圆 31">
                <a:extLst>
                  <a:ext uri="{FF2B5EF4-FFF2-40B4-BE49-F238E27FC236}">
                    <a16:creationId xmlns:a16="http://schemas.microsoft.com/office/drawing/2014/main" id="{21E62082-2150-435E-B7B4-2ECA847E9B86}"/>
                  </a:ext>
                </a:extLst>
              </p:cNvPr>
              <p:cNvSpPr/>
              <p:nvPr/>
            </p:nvSpPr>
            <p:spPr>
              <a:xfrm>
                <a:off x="2549444" y="2636912"/>
                <a:ext cx="1872208" cy="1872208"/>
              </a:xfrm>
              <a:prstGeom prst="ellipse">
                <a:avLst/>
              </a:prstGeom>
              <a:solidFill>
                <a:srgbClr val="F6821B"/>
              </a:solidFill>
              <a:ln w="25400" cap="flat" cmpd="sng" algn="ctr">
                <a:solidFill>
                  <a:sysClr val="window" lastClr="FFFFFF"/>
                </a:solidFill>
                <a:prstDash val="solid"/>
              </a:ln>
              <a:effectLst>
                <a:innerShdw blurRad="63500" dist="50800" dir="54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28" name="TextBox 40">
              <a:extLst>
                <a:ext uri="{FF2B5EF4-FFF2-40B4-BE49-F238E27FC236}">
                  <a16:creationId xmlns:a16="http://schemas.microsoft.com/office/drawing/2014/main" id="{F38F7F57-4B78-410A-B58B-BD8322E99AD9}"/>
                </a:ext>
              </a:extLst>
            </p:cNvPr>
            <p:cNvSpPr txBox="1"/>
            <p:nvPr/>
          </p:nvSpPr>
          <p:spPr>
            <a:xfrm rot="1701029" flipH="1">
              <a:off x="4750871" y="1054375"/>
              <a:ext cx="1892072" cy="48866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lang="zh-CN" altLang="en-US" sz="2400" dirty="0">
                  <a:solidFill>
                    <a:sysClr val="window" lastClr="FFFFFF"/>
                  </a:solidFill>
                  <a:latin typeface="Arial Narrow" pitchFamily="34" charset="0"/>
                  <a:cs typeface="Times New Roman" pitchFamily="18" charset="0"/>
                </a:rPr>
                <a:t>营业盈余</a:t>
              </a:r>
              <a:endParaRPr kumimoji="0" lang="en-US" altLang="zh-CN" sz="2400" b="1" i="0" u="none" strike="noStrike" kern="0" cap="none" spc="0" normalizeH="0" baseline="0" noProof="0" dirty="0">
                <a:ln w="18415" cmpd="sng">
                  <a:noFill/>
                  <a:prstDash val="solid"/>
                </a:ln>
                <a:solidFill>
                  <a:sysClr val="window" lastClr="FFFFFF"/>
                </a:solidFill>
                <a:effectLst/>
                <a:uLnTx/>
                <a:uFillTx/>
                <a:latin typeface="Arial Narrow" pitchFamily="34" charset="0"/>
                <a:ea typeface="微软雅黑" pitchFamily="34" charset="-122"/>
                <a:cs typeface="Times New Roman" pitchFamily="18" charset="0"/>
              </a:endParaRPr>
            </a:p>
          </p:txBody>
        </p:sp>
        <p:sp>
          <p:nvSpPr>
            <p:cNvPr id="29" name="TextBox 49">
              <a:extLst>
                <a:ext uri="{FF2B5EF4-FFF2-40B4-BE49-F238E27FC236}">
                  <a16:creationId xmlns:a16="http://schemas.microsoft.com/office/drawing/2014/main" id="{52BAAA93-ECF5-42A1-BF3B-7E853EC7BDB7}"/>
                </a:ext>
              </a:extLst>
            </p:cNvPr>
            <p:cNvSpPr txBox="1"/>
            <p:nvPr/>
          </p:nvSpPr>
          <p:spPr>
            <a:xfrm>
              <a:off x="7232964" y="1516617"/>
              <a:ext cx="11567284" cy="1047142"/>
            </a:xfrm>
            <a:prstGeom prst="rect">
              <a:avLst/>
            </a:prstGeom>
            <a:noFill/>
          </p:spPr>
          <p:txBody>
            <a:bodyPr wrap="square" rtlCol="0">
              <a:spAutoFit/>
            </a:bodyPr>
            <a:lstStyle/>
            <a:p>
              <a:pPr lvl="0" algn="just">
                <a:defRPr/>
              </a:pPr>
              <a:r>
                <a:rPr lang="zh-CN" altLang="en-US" sz="2400" b="1" kern="0" dirty="0">
                  <a:solidFill>
                    <a:sysClr val="windowText" lastClr="000000">
                      <a:lumMod val="65000"/>
                      <a:lumOff val="35000"/>
                    </a:sysClr>
                  </a:solidFill>
                  <a:ea typeface="微软雅黑" pitchFamily="34" charset="-122"/>
                  <a:cs typeface="Arial" pitchFamily="34" charset="0"/>
                </a:rPr>
                <a:t>企业的营业净利润，相当于常住单位创造的增加值扣除劳动者报酬、生产税净额和固定资产折旧后的余额。</a:t>
              </a:r>
            </a:p>
          </p:txBody>
        </p:sp>
      </p:grpSp>
    </p:spTree>
    <p:extLst>
      <p:ext uri="{BB962C8B-B14F-4D97-AF65-F5344CB8AC3E}">
        <p14:creationId xmlns:p14="http://schemas.microsoft.com/office/powerpoint/2010/main" val="31136342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39</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33" name="对角圆角矩形 10">
            <a:extLst>
              <a:ext uri="{FF2B5EF4-FFF2-40B4-BE49-F238E27FC236}">
                <a16:creationId xmlns:a16="http://schemas.microsoft.com/office/drawing/2014/main" id="{72D6CD5D-0CF1-48CE-B3E0-9880F17B4A5D}"/>
              </a:ext>
            </a:extLst>
          </p:cNvPr>
          <p:cNvSpPr/>
          <p:nvPr/>
        </p:nvSpPr>
        <p:spPr>
          <a:xfrm>
            <a:off x="314960" y="1425274"/>
            <a:ext cx="3931920" cy="720000"/>
          </a:xfrm>
          <a:prstGeom prst="round2DiagRect">
            <a:avLst/>
          </a:prstGeom>
          <a:solidFill>
            <a:schemeClr val="accent1">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支出法（最终使用法）</a:t>
            </a:r>
          </a:p>
        </p:txBody>
      </p:sp>
      <p:sp>
        <p:nvSpPr>
          <p:cNvPr id="34" name="矩形: 圆角 33">
            <a:extLst>
              <a:ext uri="{FF2B5EF4-FFF2-40B4-BE49-F238E27FC236}">
                <a16:creationId xmlns:a16="http://schemas.microsoft.com/office/drawing/2014/main" id="{5D62EA60-334A-421D-A62C-2A106AB3E471}"/>
              </a:ext>
            </a:extLst>
          </p:cNvPr>
          <p:cNvSpPr/>
          <p:nvPr/>
        </p:nvSpPr>
        <p:spPr>
          <a:xfrm>
            <a:off x="1307039" y="2765241"/>
            <a:ext cx="9577921" cy="2763516"/>
          </a:xfrm>
          <a:prstGeom prst="roundRect">
            <a:avLst/>
          </a:prstGeom>
          <a:solidFill>
            <a:schemeClr val="accent1">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dirty="0"/>
              <a:t>从最终使用的角度反映一个国家或地区一定时期内生产活动最终成果的一种方法。最终使用包括最终消费、资本形成总额及净出口三部分。</a:t>
            </a:r>
            <a:endParaRPr lang="en-US" altLang="zh-CN" sz="2000" dirty="0"/>
          </a:p>
          <a:p>
            <a:pPr>
              <a:spcBef>
                <a:spcPts val="600"/>
              </a:spcBef>
              <a:buClr>
                <a:srgbClr val="546E7A"/>
              </a:buClr>
            </a:pPr>
            <a:endParaRPr lang="en-US" altLang="zh-CN" sz="2000" dirty="0"/>
          </a:p>
          <a:p>
            <a:pPr algn="ctr">
              <a:spcBef>
                <a:spcPts val="600"/>
              </a:spcBef>
              <a:buClr>
                <a:srgbClr val="546E7A"/>
              </a:buClr>
            </a:pPr>
            <a:r>
              <a:rPr lang="zh-CN" altLang="en-US" sz="2000" b="1" dirty="0">
                <a:solidFill>
                  <a:schemeClr val="accent5">
                    <a:lumMod val="50000"/>
                  </a:schemeClr>
                </a:solidFill>
              </a:rPr>
              <a:t>支出法国内生产总值</a:t>
            </a:r>
            <a:r>
              <a:rPr lang="en-US" altLang="zh-CN" sz="2000" b="1" dirty="0">
                <a:solidFill>
                  <a:schemeClr val="accent5">
                    <a:lumMod val="50000"/>
                  </a:schemeClr>
                </a:solidFill>
              </a:rPr>
              <a:t>=</a:t>
            </a:r>
            <a:r>
              <a:rPr lang="zh-CN" altLang="en-US" sz="2000" b="1" dirty="0">
                <a:solidFill>
                  <a:schemeClr val="accent5">
                    <a:lumMod val="50000"/>
                  </a:schemeClr>
                </a:solidFill>
              </a:rPr>
              <a:t>最终消费支出</a:t>
            </a:r>
            <a:r>
              <a:rPr lang="en-US" altLang="zh-CN" sz="2000" b="1" dirty="0">
                <a:solidFill>
                  <a:schemeClr val="accent5">
                    <a:lumMod val="50000"/>
                  </a:schemeClr>
                </a:solidFill>
              </a:rPr>
              <a:t>+</a:t>
            </a:r>
            <a:r>
              <a:rPr lang="zh-CN" altLang="en-US" sz="2000" b="1" dirty="0">
                <a:solidFill>
                  <a:schemeClr val="accent5">
                    <a:lumMod val="50000"/>
                  </a:schemeClr>
                </a:solidFill>
              </a:rPr>
              <a:t>资本形成总额</a:t>
            </a:r>
            <a:r>
              <a:rPr lang="en-US" altLang="zh-CN" sz="2000" b="1" dirty="0">
                <a:solidFill>
                  <a:schemeClr val="accent5">
                    <a:lumMod val="50000"/>
                  </a:schemeClr>
                </a:solidFill>
              </a:rPr>
              <a:t>+</a:t>
            </a:r>
            <a:r>
              <a:rPr lang="zh-CN" altLang="en-US" sz="2000" b="1" dirty="0">
                <a:solidFill>
                  <a:schemeClr val="accent5">
                    <a:lumMod val="50000"/>
                  </a:schemeClr>
                </a:solidFill>
              </a:rPr>
              <a:t>货物和服务净出口</a:t>
            </a:r>
            <a:endParaRPr lang="en-US" altLang="zh-CN" sz="2000" b="1" dirty="0">
              <a:solidFill>
                <a:schemeClr val="accent5">
                  <a:lumMod val="50000"/>
                </a:schemeClr>
              </a:solidFill>
            </a:endParaRPr>
          </a:p>
        </p:txBody>
      </p:sp>
      <p:grpSp>
        <p:nvGrpSpPr>
          <p:cNvPr id="35" name="组合 34">
            <a:extLst>
              <a:ext uri="{FF2B5EF4-FFF2-40B4-BE49-F238E27FC236}">
                <a16:creationId xmlns:a16="http://schemas.microsoft.com/office/drawing/2014/main" id="{619BFE2A-9874-40B8-98FF-FA97003B0F48}"/>
              </a:ext>
            </a:extLst>
          </p:cNvPr>
          <p:cNvGrpSpPr/>
          <p:nvPr/>
        </p:nvGrpSpPr>
        <p:grpSpPr>
          <a:xfrm>
            <a:off x="4683760" y="1571651"/>
            <a:ext cx="7028814" cy="425300"/>
            <a:chOff x="3294863" y="1438089"/>
            <a:chExt cx="8532012" cy="425300"/>
          </a:xfrm>
          <a:solidFill>
            <a:schemeClr val="accent1">
              <a:lumMod val="60000"/>
              <a:lumOff val="40000"/>
            </a:schemeClr>
          </a:solidFill>
        </p:grpSpPr>
        <p:sp>
          <p:nvSpPr>
            <p:cNvPr id="36" name="箭头: V 形 35">
              <a:extLst>
                <a:ext uri="{FF2B5EF4-FFF2-40B4-BE49-F238E27FC236}">
                  <a16:creationId xmlns:a16="http://schemas.microsoft.com/office/drawing/2014/main" id="{581B9626-4FBB-4A2B-A4FC-226A363AB149}"/>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37" name="直接连接符 36">
              <a:extLst>
                <a:ext uri="{FF2B5EF4-FFF2-40B4-BE49-F238E27FC236}">
                  <a16:creationId xmlns:a16="http://schemas.microsoft.com/office/drawing/2014/main" id="{8DB0CB15-DE7C-41DB-B25B-6D86E6627195}"/>
                </a:ext>
              </a:extLst>
            </p:cNvPr>
            <p:cNvCxnSpPr>
              <a:cxnSpLocks/>
            </p:cNvCxnSpPr>
            <p:nvPr/>
          </p:nvCxnSpPr>
          <p:spPr>
            <a:xfrm>
              <a:off x="6260214" y="1639381"/>
              <a:ext cx="5566661" cy="0"/>
            </a:xfrm>
            <a:prstGeom prst="line">
              <a:avLst/>
            </a:prstGeom>
            <a:grpFill/>
            <a:ln w="19050">
              <a:solidFill>
                <a:schemeClr val="accent5">
                  <a:lumMod val="60000"/>
                  <a:lumOff val="40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38" name="箭头: V 形 37">
              <a:extLst>
                <a:ext uri="{FF2B5EF4-FFF2-40B4-BE49-F238E27FC236}">
                  <a16:creationId xmlns:a16="http://schemas.microsoft.com/office/drawing/2014/main" id="{BC721F47-5822-4EA6-A61B-5130F67247A0}"/>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4093476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8" name="组合 67">
            <a:extLst>
              <a:ext uri="{FF2B5EF4-FFF2-40B4-BE49-F238E27FC236}">
                <a16:creationId xmlns:a16="http://schemas.microsoft.com/office/drawing/2014/main" id="{62EFF0B4-D973-45ED-AFF9-2AAE64E669A3}"/>
              </a:ext>
            </a:extLst>
          </p:cNvPr>
          <p:cNvGrpSpPr/>
          <p:nvPr/>
        </p:nvGrpSpPr>
        <p:grpSpPr>
          <a:xfrm>
            <a:off x="792792" y="2031024"/>
            <a:ext cx="3044882" cy="3154297"/>
            <a:chOff x="1328641" y="1989474"/>
            <a:chExt cx="4105275" cy="3134455"/>
          </a:xfrm>
        </p:grpSpPr>
        <p:sp>
          <p:nvSpPr>
            <p:cNvPr id="66" name="矩形 65">
              <a:extLst>
                <a:ext uri="{FF2B5EF4-FFF2-40B4-BE49-F238E27FC236}">
                  <a16:creationId xmlns:a16="http://schemas.microsoft.com/office/drawing/2014/main" id="{57E49F87-C462-4897-A5FE-325A0ECDF4A1}"/>
                </a:ext>
              </a:extLst>
            </p:cNvPr>
            <p:cNvSpPr/>
            <p:nvPr/>
          </p:nvSpPr>
          <p:spPr>
            <a:xfrm>
              <a:off x="1328641" y="1989474"/>
              <a:ext cx="4105275" cy="3134455"/>
            </a:xfrm>
            <a:prstGeom prst="rect">
              <a:avLst/>
            </a:prstGeom>
            <a:solidFill>
              <a:schemeClr val="bg1"/>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Freeform 7">
              <a:extLst>
                <a:ext uri="{FF2B5EF4-FFF2-40B4-BE49-F238E27FC236}">
                  <a16:creationId xmlns:a16="http://schemas.microsoft.com/office/drawing/2014/main" id="{200A1D12-1F0C-4A40-B8DA-FFEA2CA4A381}"/>
                </a:ext>
              </a:extLst>
            </p:cNvPr>
            <p:cNvSpPr>
              <a:spLocks noEditPoints="1"/>
            </p:cNvSpPr>
            <p:nvPr/>
          </p:nvSpPr>
          <p:spPr bwMode="auto">
            <a:xfrm>
              <a:off x="2313471" y="2391004"/>
              <a:ext cx="2085566" cy="2073382"/>
            </a:xfrm>
            <a:custGeom>
              <a:avLst/>
              <a:gdLst>
                <a:gd name="T0" fmla="*/ 870 w 1809"/>
                <a:gd name="T1" fmla="*/ 879 h 2152"/>
                <a:gd name="T2" fmla="*/ 870 w 1809"/>
                <a:gd name="T3" fmla="*/ 2152 h 2152"/>
                <a:gd name="T4" fmla="*/ 1809 w 1809"/>
                <a:gd name="T5" fmla="*/ 1820 h 2152"/>
                <a:gd name="T6" fmla="*/ 1809 w 1809"/>
                <a:gd name="T7" fmla="*/ 547 h 2152"/>
                <a:gd name="T8" fmla="*/ 870 w 1809"/>
                <a:gd name="T9" fmla="*/ 879 h 2152"/>
                <a:gd name="T10" fmla="*/ 785 w 1809"/>
                <a:gd name="T11" fmla="*/ 961 h 2152"/>
                <a:gd name="T12" fmla="*/ 785 w 1809"/>
                <a:gd name="T13" fmla="*/ 1138 h 2152"/>
                <a:gd name="T14" fmla="*/ 613 w 1809"/>
                <a:gd name="T15" fmla="*/ 1053 h 2152"/>
                <a:gd name="T16" fmla="*/ 613 w 1809"/>
                <a:gd name="T17" fmla="*/ 864 h 2152"/>
                <a:gd name="T18" fmla="*/ 785 w 1809"/>
                <a:gd name="T19" fmla="*/ 961 h 2152"/>
                <a:gd name="T20" fmla="*/ 1555 w 1809"/>
                <a:gd name="T21" fmla="*/ 410 h 2152"/>
                <a:gd name="T22" fmla="*/ 1507 w 1809"/>
                <a:gd name="T23" fmla="*/ 386 h 2152"/>
                <a:gd name="T24" fmla="*/ 602 w 1809"/>
                <a:gd name="T25" fmla="*/ 700 h 2152"/>
                <a:gd name="T26" fmla="*/ 576 w 1809"/>
                <a:gd name="T27" fmla="*/ 724 h 2152"/>
                <a:gd name="T28" fmla="*/ 576 w 1809"/>
                <a:gd name="T29" fmla="*/ 2017 h 2152"/>
                <a:gd name="T30" fmla="*/ 822 w 1809"/>
                <a:gd name="T31" fmla="*/ 2149 h 2152"/>
                <a:gd name="T32" fmla="*/ 822 w 1809"/>
                <a:gd name="T33" fmla="*/ 879 h 2152"/>
                <a:gd name="T34" fmla="*/ 622 w 1809"/>
                <a:gd name="T35" fmla="*/ 772 h 2152"/>
                <a:gd name="T36" fmla="*/ 625 w 1809"/>
                <a:gd name="T37" fmla="*/ 772 h 2152"/>
                <a:gd name="T38" fmla="*/ 1531 w 1809"/>
                <a:gd name="T39" fmla="*/ 457 h 2152"/>
                <a:gd name="T40" fmla="*/ 1555 w 1809"/>
                <a:gd name="T41" fmla="*/ 410 h 2152"/>
                <a:gd name="T42" fmla="*/ 209 w 1809"/>
                <a:gd name="T43" fmla="*/ 581 h 2152"/>
                <a:gd name="T44" fmla="*/ 209 w 1809"/>
                <a:gd name="T45" fmla="*/ 758 h 2152"/>
                <a:gd name="T46" fmla="*/ 37 w 1809"/>
                <a:gd name="T47" fmla="*/ 673 h 2152"/>
                <a:gd name="T48" fmla="*/ 37 w 1809"/>
                <a:gd name="T49" fmla="*/ 484 h 2152"/>
                <a:gd name="T50" fmla="*/ 209 w 1809"/>
                <a:gd name="T51" fmla="*/ 581 h 2152"/>
                <a:gd name="T52" fmla="*/ 978 w 1809"/>
                <a:gd name="T53" fmla="*/ 30 h 2152"/>
                <a:gd name="T54" fmla="*/ 931 w 1809"/>
                <a:gd name="T55" fmla="*/ 6 h 2152"/>
                <a:gd name="T56" fmla="*/ 25 w 1809"/>
                <a:gd name="T57" fmla="*/ 321 h 2152"/>
                <a:gd name="T58" fmla="*/ 0 w 1809"/>
                <a:gd name="T59" fmla="*/ 344 h 2152"/>
                <a:gd name="T60" fmla="*/ 0 w 1809"/>
                <a:gd name="T61" fmla="*/ 1638 h 2152"/>
                <a:gd name="T62" fmla="*/ 246 w 1809"/>
                <a:gd name="T63" fmla="*/ 1770 h 2152"/>
                <a:gd name="T64" fmla="*/ 246 w 1809"/>
                <a:gd name="T65" fmla="*/ 500 h 2152"/>
                <a:gd name="T66" fmla="*/ 46 w 1809"/>
                <a:gd name="T67" fmla="*/ 393 h 2152"/>
                <a:gd name="T68" fmla="*/ 49 w 1809"/>
                <a:gd name="T69" fmla="*/ 392 h 2152"/>
                <a:gd name="T70" fmla="*/ 954 w 1809"/>
                <a:gd name="T71" fmla="*/ 77 h 2152"/>
                <a:gd name="T72" fmla="*/ 978 w 1809"/>
                <a:gd name="T73" fmla="*/ 30 h 2152"/>
                <a:gd name="T74" fmla="*/ 497 w 1809"/>
                <a:gd name="T75" fmla="*/ 781 h 2152"/>
                <a:gd name="T76" fmla="*/ 497 w 1809"/>
                <a:gd name="T77" fmla="*/ 958 h 2152"/>
                <a:gd name="T78" fmla="*/ 325 w 1809"/>
                <a:gd name="T79" fmla="*/ 873 h 2152"/>
                <a:gd name="T80" fmla="*/ 325 w 1809"/>
                <a:gd name="T81" fmla="*/ 684 h 2152"/>
                <a:gd name="T82" fmla="*/ 497 w 1809"/>
                <a:gd name="T83" fmla="*/ 781 h 2152"/>
                <a:gd name="T84" fmla="*/ 1266 w 1809"/>
                <a:gd name="T85" fmla="*/ 230 h 2152"/>
                <a:gd name="T86" fmla="*/ 1219 w 1809"/>
                <a:gd name="T87" fmla="*/ 206 h 2152"/>
                <a:gd name="T88" fmla="*/ 313 w 1809"/>
                <a:gd name="T89" fmla="*/ 520 h 2152"/>
                <a:gd name="T90" fmla="*/ 288 w 1809"/>
                <a:gd name="T91" fmla="*/ 544 h 2152"/>
                <a:gd name="T92" fmla="*/ 288 w 1809"/>
                <a:gd name="T93" fmla="*/ 1837 h 2152"/>
                <a:gd name="T94" fmla="*/ 534 w 1809"/>
                <a:gd name="T95" fmla="*/ 1969 h 2152"/>
                <a:gd name="T96" fmla="*/ 534 w 1809"/>
                <a:gd name="T97" fmla="*/ 699 h 2152"/>
                <a:gd name="T98" fmla="*/ 334 w 1809"/>
                <a:gd name="T99" fmla="*/ 592 h 2152"/>
                <a:gd name="T100" fmla="*/ 337 w 1809"/>
                <a:gd name="T101" fmla="*/ 592 h 2152"/>
                <a:gd name="T102" fmla="*/ 1243 w 1809"/>
                <a:gd name="T103" fmla="*/ 277 h 2152"/>
                <a:gd name="T104" fmla="*/ 1266 w 1809"/>
                <a:gd name="T105" fmla="*/ 23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09" h="2152">
                  <a:moveTo>
                    <a:pt x="870" y="879"/>
                  </a:moveTo>
                  <a:lnTo>
                    <a:pt x="870" y="2152"/>
                  </a:lnTo>
                  <a:lnTo>
                    <a:pt x="1809" y="1820"/>
                  </a:lnTo>
                  <a:lnTo>
                    <a:pt x="1809" y="547"/>
                  </a:lnTo>
                  <a:lnTo>
                    <a:pt x="870" y="879"/>
                  </a:lnTo>
                  <a:close/>
                  <a:moveTo>
                    <a:pt x="785" y="961"/>
                  </a:moveTo>
                  <a:lnTo>
                    <a:pt x="785" y="1138"/>
                  </a:lnTo>
                  <a:cubicBezTo>
                    <a:pt x="699" y="1121"/>
                    <a:pt x="613" y="1053"/>
                    <a:pt x="613" y="1053"/>
                  </a:cubicBezTo>
                  <a:lnTo>
                    <a:pt x="613" y="864"/>
                  </a:lnTo>
                  <a:cubicBezTo>
                    <a:pt x="719" y="950"/>
                    <a:pt x="785" y="961"/>
                    <a:pt x="785" y="961"/>
                  </a:cubicBezTo>
                  <a:close/>
                  <a:moveTo>
                    <a:pt x="1555" y="410"/>
                  </a:moveTo>
                  <a:cubicBezTo>
                    <a:pt x="1548" y="390"/>
                    <a:pt x="1527" y="379"/>
                    <a:pt x="1507" y="386"/>
                  </a:cubicBezTo>
                  <a:lnTo>
                    <a:pt x="602" y="700"/>
                  </a:lnTo>
                  <a:cubicBezTo>
                    <a:pt x="590" y="704"/>
                    <a:pt x="580" y="713"/>
                    <a:pt x="576" y="724"/>
                  </a:cubicBezTo>
                  <a:lnTo>
                    <a:pt x="576" y="2017"/>
                  </a:lnTo>
                  <a:cubicBezTo>
                    <a:pt x="608" y="2080"/>
                    <a:pt x="741" y="2149"/>
                    <a:pt x="822" y="2149"/>
                  </a:cubicBezTo>
                  <a:lnTo>
                    <a:pt x="822" y="879"/>
                  </a:lnTo>
                  <a:cubicBezTo>
                    <a:pt x="779" y="873"/>
                    <a:pt x="682" y="822"/>
                    <a:pt x="622" y="772"/>
                  </a:cubicBezTo>
                  <a:cubicBezTo>
                    <a:pt x="623" y="772"/>
                    <a:pt x="624" y="772"/>
                    <a:pt x="625" y="772"/>
                  </a:cubicBezTo>
                  <a:lnTo>
                    <a:pt x="1531" y="457"/>
                  </a:lnTo>
                  <a:cubicBezTo>
                    <a:pt x="1550" y="450"/>
                    <a:pt x="1561" y="429"/>
                    <a:pt x="1555" y="410"/>
                  </a:cubicBezTo>
                  <a:close/>
                  <a:moveTo>
                    <a:pt x="209" y="581"/>
                  </a:moveTo>
                  <a:lnTo>
                    <a:pt x="209" y="758"/>
                  </a:lnTo>
                  <a:cubicBezTo>
                    <a:pt x="123" y="742"/>
                    <a:pt x="37" y="673"/>
                    <a:pt x="37" y="673"/>
                  </a:cubicBezTo>
                  <a:lnTo>
                    <a:pt x="37" y="484"/>
                  </a:lnTo>
                  <a:cubicBezTo>
                    <a:pt x="143" y="570"/>
                    <a:pt x="209" y="581"/>
                    <a:pt x="209" y="581"/>
                  </a:cubicBezTo>
                  <a:close/>
                  <a:moveTo>
                    <a:pt x="978" y="30"/>
                  </a:moveTo>
                  <a:cubicBezTo>
                    <a:pt x="972" y="11"/>
                    <a:pt x="951" y="0"/>
                    <a:pt x="931" y="6"/>
                  </a:cubicBezTo>
                  <a:lnTo>
                    <a:pt x="25" y="321"/>
                  </a:lnTo>
                  <a:cubicBezTo>
                    <a:pt x="14" y="325"/>
                    <a:pt x="3" y="334"/>
                    <a:pt x="0" y="344"/>
                  </a:cubicBezTo>
                  <a:lnTo>
                    <a:pt x="0" y="1638"/>
                  </a:lnTo>
                  <a:cubicBezTo>
                    <a:pt x="32" y="1700"/>
                    <a:pt x="165" y="1770"/>
                    <a:pt x="246" y="1770"/>
                  </a:cubicBezTo>
                  <a:lnTo>
                    <a:pt x="246" y="500"/>
                  </a:lnTo>
                  <a:cubicBezTo>
                    <a:pt x="203" y="493"/>
                    <a:pt x="106" y="443"/>
                    <a:pt x="46" y="393"/>
                  </a:cubicBezTo>
                  <a:cubicBezTo>
                    <a:pt x="47" y="393"/>
                    <a:pt x="48" y="392"/>
                    <a:pt x="49" y="392"/>
                  </a:cubicBezTo>
                  <a:lnTo>
                    <a:pt x="954" y="77"/>
                  </a:lnTo>
                  <a:cubicBezTo>
                    <a:pt x="974" y="71"/>
                    <a:pt x="985" y="50"/>
                    <a:pt x="978" y="30"/>
                  </a:cubicBezTo>
                  <a:close/>
                  <a:moveTo>
                    <a:pt x="497" y="781"/>
                  </a:moveTo>
                  <a:lnTo>
                    <a:pt x="497" y="958"/>
                  </a:lnTo>
                  <a:cubicBezTo>
                    <a:pt x="411" y="941"/>
                    <a:pt x="325" y="873"/>
                    <a:pt x="325" y="873"/>
                  </a:cubicBezTo>
                  <a:lnTo>
                    <a:pt x="325" y="684"/>
                  </a:lnTo>
                  <a:cubicBezTo>
                    <a:pt x="431" y="770"/>
                    <a:pt x="497" y="781"/>
                    <a:pt x="497" y="781"/>
                  </a:cubicBezTo>
                  <a:close/>
                  <a:moveTo>
                    <a:pt x="1266" y="230"/>
                  </a:moveTo>
                  <a:cubicBezTo>
                    <a:pt x="1260" y="210"/>
                    <a:pt x="1239" y="199"/>
                    <a:pt x="1219" y="206"/>
                  </a:cubicBezTo>
                  <a:lnTo>
                    <a:pt x="313" y="520"/>
                  </a:lnTo>
                  <a:cubicBezTo>
                    <a:pt x="302" y="524"/>
                    <a:pt x="291" y="533"/>
                    <a:pt x="288" y="544"/>
                  </a:cubicBezTo>
                  <a:lnTo>
                    <a:pt x="288" y="1837"/>
                  </a:lnTo>
                  <a:cubicBezTo>
                    <a:pt x="320" y="1900"/>
                    <a:pt x="453" y="1969"/>
                    <a:pt x="534" y="1969"/>
                  </a:cubicBezTo>
                  <a:lnTo>
                    <a:pt x="534" y="699"/>
                  </a:lnTo>
                  <a:cubicBezTo>
                    <a:pt x="491" y="693"/>
                    <a:pt x="394" y="642"/>
                    <a:pt x="334" y="592"/>
                  </a:cubicBezTo>
                  <a:cubicBezTo>
                    <a:pt x="335" y="592"/>
                    <a:pt x="336" y="592"/>
                    <a:pt x="337" y="592"/>
                  </a:cubicBezTo>
                  <a:lnTo>
                    <a:pt x="1243" y="277"/>
                  </a:lnTo>
                  <a:cubicBezTo>
                    <a:pt x="1262" y="270"/>
                    <a:pt x="1273" y="249"/>
                    <a:pt x="1266" y="230"/>
                  </a:cubicBezTo>
                  <a:close/>
                </a:path>
              </a:pathLst>
            </a:custGeom>
            <a:solidFill>
              <a:srgbClr val="00A9F3"/>
            </a:solidFill>
            <a:ln>
              <a:noFill/>
            </a:ln>
          </p:spPr>
          <p:txBody>
            <a:bodyPr vert="horz" wrap="square" lIns="91440" tIns="45720" rIns="91440" bIns="45720" numCol="1" anchor="t" anchorCtr="0" compatLnSpc="1"/>
            <a:lstStyle/>
            <a:p>
              <a:endParaRPr lang="zh-CN" altLang="en-US"/>
            </a:p>
          </p:txBody>
        </p:sp>
      </p:grpSp>
      <p:grpSp>
        <p:nvGrpSpPr>
          <p:cNvPr id="70" name="组合 69">
            <a:extLst>
              <a:ext uri="{FF2B5EF4-FFF2-40B4-BE49-F238E27FC236}">
                <a16:creationId xmlns:a16="http://schemas.microsoft.com/office/drawing/2014/main" id="{AE7744D2-F0A6-4388-B36F-0875FA5E87ED}"/>
              </a:ext>
            </a:extLst>
          </p:cNvPr>
          <p:cNvGrpSpPr/>
          <p:nvPr/>
        </p:nvGrpSpPr>
        <p:grpSpPr>
          <a:xfrm>
            <a:off x="4184040" y="1147108"/>
            <a:ext cx="7013608" cy="3066253"/>
            <a:chOff x="5728032" y="2096892"/>
            <a:chExt cx="5282090" cy="1654616"/>
          </a:xfrm>
        </p:grpSpPr>
        <p:sp>
          <p:nvSpPr>
            <p:cNvPr id="4" name="TextBox 6">
              <a:extLst>
                <a:ext uri="{FF2B5EF4-FFF2-40B4-BE49-F238E27FC236}">
                  <a16:creationId xmlns:a16="http://schemas.microsoft.com/office/drawing/2014/main" id="{05FC6914-E775-488E-83D5-17487A01516A}"/>
                </a:ext>
              </a:extLst>
            </p:cNvPr>
            <p:cNvSpPr txBox="1"/>
            <p:nvPr/>
          </p:nvSpPr>
          <p:spPr>
            <a:xfrm>
              <a:off x="5728032" y="2096892"/>
              <a:ext cx="5282090" cy="315558"/>
            </a:xfrm>
            <a:prstGeom prst="rect">
              <a:avLst/>
            </a:prstGeom>
            <a:noFill/>
          </p:spPr>
          <p:txBody>
            <a:bodyPr wrap="square" rtlCol="0">
              <a:spAutoFit/>
            </a:bodyPr>
            <a:lstStyle/>
            <a:p>
              <a:pPr algn="dist"/>
              <a:r>
                <a:rPr lang="zh-CN" altLang="en-US" sz="3200" b="1" dirty="0">
                  <a:latin typeface="微软雅黑" panose="020B0503020204020204" pitchFamily="34" charset="-122"/>
                  <a:ea typeface="微软雅黑" panose="020B0503020204020204" pitchFamily="34" charset="-122"/>
                </a:rPr>
                <a:t>第一节 国民经济总量统计的基本问题</a:t>
              </a:r>
            </a:p>
          </p:txBody>
        </p:sp>
        <p:grpSp>
          <p:nvGrpSpPr>
            <p:cNvPr id="47" name="组合 46">
              <a:extLst>
                <a:ext uri="{FF2B5EF4-FFF2-40B4-BE49-F238E27FC236}">
                  <a16:creationId xmlns:a16="http://schemas.microsoft.com/office/drawing/2014/main" id="{CE3376D5-9A58-4C76-B1C1-43A668E56427}"/>
                </a:ext>
              </a:extLst>
            </p:cNvPr>
            <p:cNvGrpSpPr/>
            <p:nvPr/>
          </p:nvGrpSpPr>
          <p:grpSpPr>
            <a:xfrm>
              <a:off x="5728032" y="2523674"/>
              <a:ext cx="5282090" cy="585059"/>
              <a:chOff x="4012013" y="2937501"/>
              <a:chExt cx="5282090" cy="585059"/>
            </a:xfrm>
          </p:grpSpPr>
          <p:sp>
            <p:nvSpPr>
              <p:cNvPr id="42" name="TextBox 4">
                <a:extLst>
                  <a:ext uri="{FF2B5EF4-FFF2-40B4-BE49-F238E27FC236}">
                    <a16:creationId xmlns:a16="http://schemas.microsoft.com/office/drawing/2014/main" id="{09C25F20-F08C-4CED-8BC8-91EC785ACC32}"/>
                  </a:ext>
                </a:extLst>
              </p:cNvPr>
              <p:cNvSpPr txBox="1"/>
              <p:nvPr/>
            </p:nvSpPr>
            <p:spPr>
              <a:xfrm>
                <a:off x="4507399" y="2938988"/>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43" name="组合 42">
                <a:extLst>
                  <a:ext uri="{FF2B5EF4-FFF2-40B4-BE49-F238E27FC236}">
                    <a16:creationId xmlns:a16="http://schemas.microsoft.com/office/drawing/2014/main" id="{456AF596-AD95-4CA9-A64D-2C16217BBB81}"/>
                  </a:ext>
                </a:extLst>
              </p:cNvPr>
              <p:cNvGrpSpPr/>
              <p:nvPr/>
            </p:nvGrpSpPr>
            <p:grpSpPr>
              <a:xfrm>
                <a:off x="4012013" y="2937501"/>
                <a:ext cx="864096" cy="585059"/>
                <a:chOff x="2165941" y="1718222"/>
                <a:chExt cx="864096" cy="585059"/>
              </a:xfrm>
            </p:grpSpPr>
            <p:sp>
              <p:nvSpPr>
                <p:cNvPr id="44" name="五边形 9">
                  <a:extLst>
                    <a:ext uri="{FF2B5EF4-FFF2-40B4-BE49-F238E27FC236}">
                      <a16:creationId xmlns:a16="http://schemas.microsoft.com/office/drawing/2014/main" id="{DCA1868D-7F42-4251-8956-3F911DA600A6}"/>
                    </a:ext>
                  </a:extLst>
                </p:cNvPr>
                <p:cNvSpPr/>
                <p:nvPr/>
              </p:nvSpPr>
              <p:spPr>
                <a:xfrm>
                  <a:off x="2165941" y="1718222"/>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45" name="TextBox 10">
                  <a:extLst>
                    <a:ext uri="{FF2B5EF4-FFF2-40B4-BE49-F238E27FC236}">
                      <a16:creationId xmlns:a16="http://schemas.microsoft.com/office/drawing/2014/main" id="{F9622FE0-DEAB-4533-B5B7-0188BD82E847}"/>
                    </a:ext>
                  </a:extLst>
                </p:cNvPr>
                <p:cNvSpPr txBox="1"/>
                <p:nvPr/>
              </p:nvSpPr>
              <p:spPr>
                <a:xfrm>
                  <a:off x="2296375" y="1841616"/>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一</a:t>
                  </a:r>
                </a:p>
              </p:txBody>
            </p:sp>
          </p:grpSp>
          <p:sp>
            <p:nvSpPr>
              <p:cNvPr id="46" name="TextBox 21">
                <a:extLst>
                  <a:ext uri="{FF2B5EF4-FFF2-40B4-BE49-F238E27FC236}">
                    <a16:creationId xmlns:a16="http://schemas.microsoft.com/office/drawing/2014/main" id="{762E2A34-619B-466C-B05F-8CC1C345BCD8}"/>
                  </a:ext>
                </a:extLst>
              </p:cNvPr>
              <p:cNvSpPr txBox="1"/>
              <p:nvPr/>
            </p:nvSpPr>
            <p:spPr>
              <a:xfrm>
                <a:off x="5006544" y="3051022"/>
                <a:ext cx="3345501" cy="24912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生产观的发展变化</a:t>
                </a:r>
              </a:p>
            </p:txBody>
          </p:sp>
        </p:grpSp>
        <p:grpSp>
          <p:nvGrpSpPr>
            <p:cNvPr id="48" name="组合 47">
              <a:extLst>
                <a:ext uri="{FF2B5EF4-FFF2-40B4-BE49-F238E27FC236}">
                  <a16:creationId xmlns:a16="http://schemas.microsoft.com/office/drawing/2014/main" id="{EC39A64F-781A-4E2A-BF1B-70B774285BF2}"/>
                </a:ext>
              </a:extLst>
            </p:cNvPr>
            <p:cNvGrpSpPr/>
            <p:nvPr/>
          </p:nvGrpSpPr>
          <p:grpSpPr>
            <a:xfrm>
              <a:off x="5743335" y="3172099"/>
              <a:ext cx="5266787" cy="579409"/>
              <a:chOff x="4027316" y="2889643"/>
              <a:chExt cx="5266787" cy="579409"/>
            </a:xfrm>
          </p:grpSpPr>
          <p:sp>
            <p:nvSpPr>
              <p:cNvPr id="49" name="TextBox 4">
                <a:extLst>
                  <a:ext uri="{FF2B5EF4-FFF2-40B4-BE49-F238E27FC236}">
                    <a16:creationId xmlns:a16="http://schemas.microsoft.com/office/drawing/2014/main" id="{DDEC5F30-1A6F-46FF-BEE0-F7B6B0EF9EA6}"/>
                  </a:ext>
                </a:extLst>
              </p:cNvPr>
              <p:cNvSpPr txBox="1"/>
              <p:nvPr/>
            </p:nvSpPr>
            <p:spPr>
              <a:xfrm>
                <a:off x="4507399" y="2889643"/>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50" name="组合 49">
                <a:extLst>
                  <a:ext uri="{FF2B5EF4-FFF2-40B4-BE49-F238E27FC236}">
                    <a16:creationId xmlns:a16="http://schemas.microsoft.com/office/drawing/2014/main" id="{516D245C-CFD9-41F4-A394-9A292B387897}"/>
                  </a:ext>
                </a:extLst>
              </p:cNvPr>
              <p:cNvGrpSpPr/>
              <p:nvPr/>
            </p:nvGrpSpPr>
            <p:grpSpPr>
              <a:xfrm>
                <a:off x="4027316" y="2889985"/>
                <a:ext cx="864096" cy="579067"/>
                <a:chOff x="2181244" y="1670706"/>
                <a:chExt cx="864096" cy="579067"/>
              </a:xfrm>
            </p:grpSpPr>
            <p:sp>
              <p:nvSpPr>
                <p:cNvPr id="33" name="五边形 9">
                  <a:extLst>
                    <a:ext uri="{FF2B5EF4-FFF2-40B4-BE49-F238E27FC236}">
                      <a16:creationId xmlns:a16="http://schemas.microsoft.com/office/drawing/2014/main" id="{2E325A2C-EFD5-4301-A66B-761E9950C483}"/>
                    </a:ext>
                  </a:extLst>
                </p:cNvPr>
                <p:cNvSpPr/>
                <p:nvPr/>
              </p:nvSpPr>
              <p:spPr>
                <a:xfrm>
                  <a:off x="2181244" y="1670706"/>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4" name="TextBox 10">
                  <a:extLst>
                    <a:ext uri="{FF2B5EF4-FFF2-40B4-BE49-F238E27FC236}">
                      <a16:creationId xmlns:a16="http://schemas.microsoft.com/office/drawing/2014/main" id="{1619A492-81E5-474C-B948-93CE1D101783}"/>
                    </a:ext>
                  </a:extLst>
                </p:cNvPr>
                <p:cNvSpPr txBox="1"/>
                <p:nvPr/>
              </p:nvSpPr>
              <p:spPr>
                <a:xfrm>
                  <a:off x="2311678" y="1788108"/>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二</a:t>
                  </a:r>
                </a:p>
              </p:txBody>
            </p:sp>
          </p:grpSp>
          <p:sp>
            <p:nvSpPr>
              <p:cNvPr id="35" name="TextBox 21">
                <a:extLst>
                  <a:ext uri="{FF2B5EF4-FFF2-40B4-BE49-F238E27FC236}">
                    <a16:creationId xmlns:a16="http://schemas.microsoft.com/office/drawing/2014/main" id="{9F3521F5-50DB-4F84-8F3C-165489149F01}"/>
                  </a:ext>
                </a:extLst>
              </p:cNvPr>
              <p:cNvSpPr txBox="1"/>
              <p:nvPr/>
            </p:nvSpPr>
            <p:spPr>
              <a:xfrm>
                <a:off x="5006544" y="3020479"/>
                <a:ext cx="1830439" cy="249124"/>
              </a:xfrm>
              <a:prstGeom prst="rect">
                <a:avLst/>
              </a:prstGeom>
              <a:noFill/>
            </p:spPr>
            <p:txBody>
              <a:bodyPr wrap="non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生产核算的范围</a:t>
                </a:r>
              </a:p>
            </p:txBody>
          </p:sp>
        </p:grpSp>
      </p:grpSp>
      <p:sp>
        <p:nvSpPr>
          <p:cNvPr id="2" name="灯片编号占位符 1">
            <a:extLst>
              <a:ext uri="{FF2B5EF4-FFF2-40B4-BE49-F238E27FC236}">
                <a16:creationId xmlns:a16="http://schemas.microsoft.com/office/drawing/2014/main" id="{C799BB6C-7C11-4C66-93D6-83490D65C676}"/>
              </a:ext>
            </a:extLst>
          </p:cNvPr>
          <p:cNvSpPr>
            <a:spLocks noGrp="1"/>
          </p:cNvSpPr>
          <p:nvPr>
            <p:ph type="sldNum" sz="quarter" idx="4"/>
          </p:nvPr>
        </p:nvSpPr>
        <p:spPr>
          <a:xfrm>
            <a:off x="10904820" y="6554944"/>
            <a:ext cx="626296" cy="365125"/>
          </a:xfrm>
        </p:spPr>
        <p:txBody>
          <a:bodyPr/>
          <a:lstStyle/>
          <a:p>
            <a:fld id="{089E6A1B-787B-48C2-89E0-46ED219FD4E0}" type="slidenum">
              <a:rPr lang="zh-CN" altLang="en-US" smtClean="0"/>
              <a:pPr/>
              <a:t>4</a:t>
            </a:fld>
            <a:endParaRPr lang="zh-CN" altLang="en-US" dirty="0"/>
          </a:p>
        </p:txBody>
      </p:sp>
      <p:sp>
        <p:nvSpPr>
          <p:cNvPr id="21" name="文本框 20">
            <a:extLst>
              <a:ext uri="{FF2B5EF4-FFF2-40B4-BE49-F238E27FC236}">
                <a16:creationId xmlns:a16="http://schemas.microsoft.com/office/drawing/2014/main" id="{170E053B-3A87-9144-B1A6-23BD340F9F1B}"/>
              </a:ext>
            </a:extLst>
          </p:cNvPr>
          <p:cNvSpPr txBox="1"/>
          <p:nvPr/>
        </p:nvSpPr>
        <p:spPr>
          <a:xfrm>
            <a:off x="5432288" y="214768"/>
            <a:ext cx="6610865" cy="461665"/>
          </a:xfrm>
          <a:prstGeom prst="rect">
            <a:avLst/>
          </a:prstGeom>
          <a:noFill/>
        </p:spPr>
        <p:txBody>
          <a:bodyPr wrap="square" rtlCol="0">
            <a:spAutoFit/>
          </a:bodyPr>
          <a:lstStyle/>
          <a:p>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国民经济统计学（第三版）</a:t>
            </a:r>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  主编：邱东</a:t>
            </a:r>
          </a:p>
        </p:txBody>
      </p:sp>
      <p:sp>
        <p:nvSpPr>
          <p:cNvPr id="25" name="TextBox 4">
            <a:extLst>
              <a:ext uri="{FF2B5EF4-FFF2-40B4-BE49-F238E27FC236}">
                <a16:creationId xmlns:a16="http://schemas.microsoft.com/office/drawing/2014/main" id="{6A5F5ADD-35CE-4E12-9783-6467D6C9E1A5}"/>
              </a:ext>
            </a:extLst>
          </p:cNvPr>
          <p:cNvSpPr txBox="1"/>
          <p:nvPr/>
        </p:nvSpPr>
        <p:spPr>
          <a:xfrm>
            <a:off x="4862138" y="4348671"/>
            <a:ext cx="6355830" cy="933987"/>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26" name="五边形 9">
            <a:extLst>
              <a:ext uri="{FF2B5EF4-FFF2-40B4-BE49-F238E27FC236}">
                <a16:creationId xmlns:a16="http://schemas.microsoft.com/office/drawing/2014/main" id="{12784F8E-2115-4BA2-9DE9-D284CE133527}"/>
              </a:ext>
            </a:extLst>
          </p:cNvPr>
          <p:cNvSpPr/>
          <p:nvPr/>
        </p:nvSpPr>
        <p:spPr>
          <a:xfrm>
            <a:off x="4204360" y="4345915"/>
            <a:ext cx="1147355" cy="933987"/>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7" name="TextBox 10">
            <a:extLst>
              <a:ext uri="{FF2B5EF4-FFF2-40B4-BE49-F238E27FC236}">
                <a16:creationId xmlns:a16="http://schemas.microsoft.com/office/drawing/2014/main" id="{F37905B8-75A2-4F89-90A3-0F12E411DE6F}"/>
              </a:ext>
            </a:extLst>
          </p:cNvPr>
          <p:cNvSpPr txBox="1"/>
          <p:nvPr/>
        </p:nvSpPr>
        <p:spPr>
          <a:xfrm>
            <a:off x="4377552" y="4574582"/>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三</a:t>
            </a:r>
          </a:p>
        </p:txBody>
      </p:sp>
      <p:sp>
        <p:nvSpPr>
          <p:cNvPr id="28" name="TextBox 21">
            <a:extLst>
              <a:ext uri="{FF2B5EF4-FFF2-40B4-BE49-F238E27FC236}">
                <a16:creationId xmlns:a16="http://schemas.microsoft.com/office/drawing/2014/main" id="{68293BAF-A7D7-4A61-BE65-7635BD5A454A}"/>
              </a:ext>
            </a:extLst>
          </p:cNvPr>
          <p:cNvSpPr txBox="1"/>
          <p:nvPr/>
        </p:nvSpPr>
        <p:spPr>
          <a:xfrm>
            <a:off x="5524907" y="4556286"/>
            <a:ext cx="4442187" cy="461666"/>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生产活动的时空边界</a:t>
            </a:r>
          </a:p>
        </p:txBody>
      </p:sp>
      <p:sp>
        <p:nvSpPr>
          <p:cNvPr id="29" name="TextBox 4">
            <a:extLst>
              <a:ext uri="{FF2B5EF4-FFF2-40B4-BE49-F238E27FC236}">
                <a16:creationId xmlns:a16="http://schemas.microsoft.com/office/drawing/2014/main" id="{7EA8C9E1-2B60-4E1C-930F-EA12452F20C2}"/>
              </a:ext>
            </a:extLst>
          </p:cNvPr>
          <p:cNvSpPr txBox="1"/>
          <p:nvPr/>
        </p:nvSpPr>
        <p:spPr>
          <a:xfrm>
            <a:off x="4862138" y="5517071"/>
            <a:ext cx="6355830" cy="933987"/>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30" name="五边形 9">
            <a:extLst>
              <a:ext uri="{FF2B5EF4-FFF2-40B4-BE49-F238E27FC236}">
                <a16:creationId xmlns:a16="http://schemas.microsoft.com/office/drawing/2014/main" id="{DEB3E212-1306-4C0B-9FA1-DB38990A8747}"/>
              </a:ext>
            </a:extLst>
          </p:cNvPr>
          <p:cNvSpPr/>
          <p:nvPr/>
        </p:nvSpPr>
        <p:spPr>
          <a:xfrm>
            <a:off x="4204360" y="5514315"/>
            <a:ext cx="1147355" cy="933987"/>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1" name="TextBox 10">
            <a:extLst>
              <a:ext uri="{FF2B5EF4-FFF2-40B4-BE49-F238E27FC236}">
                <a16:creationId xmlns:a16="http://schemas.microsoft.com/office/drawing/2014/main" id="{27F84DDC-E82F-4C12-AFC2-F7779E57F935}"/>
              </a:ext>
            </a:extLst>
          </p:cNvPr>
          <p:cNvSpPr txBox="1"/>
          <p:nvPr/>
        </p:nvSpPr>
        <p:spPr>
          <a:xfrm>
            <a:off x="4377552" y="5742982"/>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四</a:t>
            </a:r>
          </a:p>
        </p:txBody>
      </p:sp>
      <p:sp>
        <p:nvSpPr>
          <p:cNvPr id="32" name="TextBox 21">
            <a:extLst>
              <a:ext uri="{FF2B5EF4-FFF2-40B4-BE49-F238E27FC236}">
                <a16:creationId xmlns:a16="http://schemas.microsoft.com/office/drawing/2014/main" id="{0BAE8F84-0C4D-40A9-9E7D-8B59B6C30752}"/>
              </a:ext>
            </a:extLst>
          </p:cNvPr>
          <p:cNvSpPr txBox="1"/>
          <p:nvPr/>
        </p:nvSpPr>
        <p:spPr>
          <a:xfrm>
            <a:off x="5524907" y="5724686"/>
            <a:ext cx="4442187" cy="461666"/>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生产活动成果的计量表现</a:t>
            </a:r>
          </a:p>
        </p:txBody>
      </p:sp>
    </p:spTree>
    <p:extLst>
      <p:ext uri="{BB962C8B-B14F-4D97-AF65-F5344CB8AC3E}">
        <p14:creationId xmlns:p14="http://schemas.microsoft.com/office/powerpoint/2010/main" val="16794887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40</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grpSp>
        <p:nvGrpSpPr>
          <p:cNvPr id="12" name="组合 4">
            <a:extLst>
              <a:ext uri="{FF2B5EF4-FFF2-40B4-BE49-F238E27FC236}">
                <a16:creationId xmlns:a16="http://schemas.microsoft.com/office/drawing/2014/main" id="{C8BC43B9-D259-4E01-B5BE-87D40F3C5927}"/>
              </a:ext>
            </a:extLst>
          </p:cNvPr>
          <p:cNvGrpSpPr/>
          <p:nvPr/>
        </p:nvGrpSpPr>
        <p:grpSpPr>
          <a:xfrm>
            <a:off x="615436" y="1630658"/>
            <a:ext cx="10932520" cy="1865334"/>
            <a:chOff x="4795103" y="332656"/>
            <a:chExt cx="13776116" cy="2350515"/>
          </a:xfrm>
        </p:grpSpPr>
        <p:grpSp>
          <p:nvGrpSpPr>
            <p:cNvPr id="13" name="组合 5">
              <a:extLst>
                <a:ext uri="{FF2B5EF4-FFF2-40B4-BE49-F238E27FC236}">
                  <a16:creationId xmlns:a16="http://schemas.microsoft.com/office/drawing/2014/main" id="{02A29F7A-2628-4C38-9020-55E66F438B2D}"/>
                </a:ext>
              </a:extLst>
            </p:cNvPr>
            <p:cNvGrpSpPr/>
            <p:nvPr/>
          </p:nvGrpSpPr>
          <p:grpSpPr>
            <a:xfrm>
              <a:off x="4795103" y="332656"/>
              <a:ext cx="2100288" cy="2350515"/>
              <a:chOff x="2369424" y="2522567"/>
              <a:chExt cx="2473215" cy="2767872"/>
            </a:xfrm>
          </p:grpSpPr>
          <p:sp>
            <p:nvSpPr>
              <p:cNvPr id="16" name="泪滴形 1">
                <a:extLst>
                  <a:ext uri="{FF2B5EF4-FFF2-40B4-BE49-F238E27FC236}">
                    <a16:creationId xmlns:a16="http://schemas.microsoft.com/office/drawing/2014/main" id="{6FFAC507-2C50-419D-ABE4-415F723214A8}"/>
                  </a:ext>
                </a:extLst>
              </p:cNvPr>
              <p:cNvSpPr/>
              <p:nvPr/>
            </p:nvSpPr>
            <p:spPr>
              <a:xfrm rot="8194362">
                <a:off x="2810532" y="3321029"/>
                <a:ext cx="2032107" cy="1969410"/>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gradFill flip="none" rotWithShape="1">
                <a:gsLst>
                  <a:gs pos="0">
                    <a:sysClr val="windowText" lastClr="000000">
                      <a:lumMod val="65000"/>
                      <a:lumOff val="35000"/>
                      <a:shade val="30000"/>
                      <a:satMod val="115000"/>
                    </a:sysClr>
                  </a:gs>
                  <a:gs pos="77000">
                    <a:sysClr val="windowText" lastClr="000000">
                      <a:lumMod val="65000"/>
                      <a:lumOff val="35000"/>
                      <a:shade val="100000"/>
                      <a:satMod val="115000"/>
                      <a:alpha val="0"/>
                    </a:sysClr>
                  </a:gs>
                </a:gsLst>
                <a:lin ang="8400000" scaled="0"/>
                <a:tileRect/>
              </a:gradFill>
              <a:ln w="25400" cap="flat" cmpd="sng" algn="ctr">
                <a:noFill/>
                <a:prstDash val="solid"/>
              </a:ln>
              <a:effectLst/>
              <a:scene3d>
                <a:camera prst="isometricOffAxis1Top">
                  <a:rot lat="19138283" lon="19960832" rev="21342385"/>
                </a:camera>
                <a:lightRig rig="threePt" dir="t"/>
              </a:scene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7" name="泪滴形 1">
                <a:extLst>
                  <a:ext uri="{FF2B5EF4-FFF2-40B4-BE49-F238E27FC236}">
                    <a16:creationId xmlns:a16="http://schemas.microsoft.com/office/drawing/2014/main" id="{D3256245-920D-44F3-9FE9-20469B82DC17}"/>
                  </a:ext>
                </a:extLst>
              </p:cNvPr>
              <p:cNvSpPr/>
              <p:nvPr/>
            </p:nvSpPr>
            <p:spPr>
              <a:xfrm rot="8194362">
                <a:off x="2369424" y="2522567"/>
                <a:ext cx="2232247" cy="2232248"/>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solidFill>
                <a:sysClr val="window" lastClr="FFFFFF">
                  <a:lumMod val="95000"/>
                </a:sysClr>
              </a:solidFill>
              <a:ln w="25400" cap="flat" cmpd="sng" algn="ctr">
                <a:solidFill>
                  <a:sysClr val="window" lastClr="FFFFFF"/>
                </a:solidFill>
                <a:prstDash val="solid"/>
              </a:ln>
              <a:effectLst>
                <a:outerShdw blurRad="241300" sx="104000" sy="104000" algn="ctr" rotWithShape="0">
                  <a:prstClr val="black">
                    <a:alpha val="17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8" name="椭圆 17">
                <a:extLst>
                  <a:ext uri="{FF2B5EF4-FFF2-40B4-BE49-F238E27FC236}">
                    <a16:creationId xmlns:a16="http://schemas.microsoft.com/office/drawing/2014/main" id="{FA154279-47BC-4AD4-83E1-F1F1781CEFF3}"/>
                  </a:ext>
                </a:extLst>
              </p:cNvPr>
              <p:cNvSpPr/>
              <p:nvPr/>
            </p:nvSpPr>
            <p:spPr>
              <a:xfrm>
                <a:off x="2549444" y="2636912"/>
                <a:ext cx="1872208" cy="1872208"/>
              </a:xfrm>
              <a:prstGeom prst="ellipse">
                <a:avLst/>
              </a:prstGeom>
              <a:solidFill>
                <a:srgbClr val="3DC7B0"/>
              </a:solidFill>
              <a:ln w="25400" cap="flat" cmpd="sng" algn="ctr">
                <a:solidFill>
                  <a:sysClr val="window" lastClr="FFFFFF"/>
                </a:solidFill>
                <a:prstDash val="solid"/>
              </a:ln>
              <a:effectLst>
                <a:innerShdw blurRad="63500" dist="50800" dir="54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14" name="TextBox 40">
              <a:extLst>
                <a:ext uri="{FF2B5EF4-FFF2-40B4-BE49-F238E27FC236}">
                  <a16:creationId xmlns:a16="http://schemas.microsoft.com/office/drawing/2014/main" id="{96808BDF-B02B-4B34-AE05-71129F47532A}"/>
                </a:ext>
              </a:extLst>
            </p:cNvPr>
            <p:cNvSpPr txBox="1"/>
            <p:nvPr/>
          </p:nvSpPr>
          <p:spPr>
            <a:xfrm rot="1701029" flipH="1">
              <a:off x="4898863" y="849990"/>
              <a:ext cx="1590972" cy="860984"/>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zh-CN" altLang="en-US" sz="2400" b="1" i="0" u="none" strike="noStrike" kern="0" cap="none" spc="0" normalizeH="0" baseline="0" noProof="0" dirty="0">
                  <a:ln w="18415" cmpd="sng">
                    <a:noFill/>
                    <a:prstDash val="solid"/>
                  </a:ln>
                  <a:solidFill>
                    <a:sysClr val="window" lastClr="FFFFFF"/>
                  </a:solidFill>
                  <a:effectLst/>
                  <a:uLnTx/>
                  <a:uFillTx/>
                  <a:latin typeface="Arial Narrow" pitchFamily="34" charset="0"/>
                  <a:ea typeface="微软雅黑" pitchFamily="34" charset="-122"/>
                  <a:cs typeface="Times New Roman" pitchFamily="18" charset="0"/>
                </a:rPr>
                <a:t>最终消费支出</a:t>
              </a:r>
              <a:endParaRPr kumimoji="0" lang="en-US" altLang="zh-CN" sz="2400" b="1" i="0" u="none" strike="noStrike" kern="0" cap="none" spc="0" normalizeH="0" baseline="0" noProof="0" dirty="0">
                <a:ln w="18415" cmpd="sng">
                  <a:noFill/>
                  <a:prstDash val="solid"/>
                </a:ln>
                <a:solidFill>
                  <a:sysClr val="window" lastClr="FFFFFF"/>
                </a:solidFill>
                <a:effectLst/>
                <a:uLnTx/>
                <a:uFillTx/>
                <a:latin typeface="Arial Narrow" pitchFamily="34" charset="0"/>
                <a:ea typeface="微软雅黑" pitchFamily="34" charset="-122"/>
                <a:cs typeface="Times New Roman" pitchFamily="18" charset="0"/>
              </a:endParaRPr>
            </a:p>
          </p:txBody>
        </p:sp>
        <p:sp>
          <p:nvSpPr>
            <p:cNvPr id="15" name="TextBox 49">
              <a:extLst>
                <a:ext uri="{FF2B5EF4-FFF2-40B4-BE49-F238E27FC236}">
                  <a16:creationId xmlns:a16="http://schemas.microsoft.com/office/drawing/2014/main" id="{E646852A-E606-46F1-8DD4-7E5153EF719F}"/>
                </a:ext>
              </a:extLst>
            </p:cNvPr>
            <p:cNvSpPr txBox="1"/>
            <p:nvPr/>
          </p:nvSpPr>
          <p:spPr>
            <a:xfrm>
              <a:off x="6905041" y="416094"/>
              <a:ext cx="11666178" cy="1512539"/>
            </a:xfrm>
            <a:prstGeom prst="rect">
              <a:avLst/>
            </a:prstGeom>
            <a:noFill/>
          </p:spPr>
          <p:txBody>
            <a:bodyPr wrap="square" rtlCol="0">
              <a:spAutoFit/>
            </a:bodyPr>
            <a:lstStyle/>
            <a:p>
              <a:pPr lvl="0">
                <a:defRPr/>
              </a:pPr>
              <a:r>
                <a:rPr lang="zh-CN" altLang="en-US" sz="2400" b="1" kern="0" dirty="0">
                  <a:solidFill>
                    <a:sysClr val="windowText" lastClr="000000">
                      <a:lumMod val="65000"/>
                      <a:lumOff val="35000"/>
                    </a:sysClr>
                  </a:solidFill>
                  <a:ea typeface="微软雅黑" pitchFamily="34" charset="-122"/>
                  <a:cs typeface="Arial" pitchFamily="34" charset="0"/>
                </a:rPr>
                <a:t>常住单位为满足物质、文化和精神生活的需要，从本国经济领土和国外购买的货物和服务的支出。分为居民消费支出、政府消费支出和为住户服务的非营利机构消费支出。</a:t>
              </a:r>
              <a:endParaRPr lang="zh-CN" altLang="en-US" sz="2400" kern="0" dirty="0">
                <a:solidFill>
                  <a:sysClr val="windowText" lastClr="000000">
                    <a:lumMod val="65000"/>
                    <a:lumOff val="35000"/>
                  </a:sysClr>
                </a:solidFill>
                <a:ea typeface="微软雅黑" pitchFamily="34" charset="-122"/>
                <a:cs typeface="Arial" pitchFamily="34" charset="0"/>
              </a:endParaRPr>
            </a:p>
          </p:txBody>
        </p:sp>
      </p:grpSp>
      <p:grpSp>
        <p:nvGrpSpPr>
          <p:cNvPr id="19" name="组合 13">
            <a:extLst>
              <a:ext uri="{FF2B5EF4-FFF2-40B4-BE49-F238E27FC236}">
                <a16:creationId xmlns:a16="http://schemas.microsoft.com/office/drawing/2014/main" id="{AB0FB5F3-8CA1-42D5-8473-FF3E88A92421}"/>
              </a:ext>
            </a:extLst>
          </p:cNvPr>
          <p:cNvGrpSpPr/>
          <p:nvPr/>
        </p:nvGrpSpPr>
        <p:grpSpPr>
          <a:xfrm>
            <a:off x="1986562" y="3065323"/>
            <a:ext cx="9537146" cy="1865331"/>
            <a:chOff x="4795102" y="332656"/>
            <a:chExt cx="12017798" cy="2350514"/>
          </a:xfrm>
        </p:grpSpPr>
        <p:grpSp>
          <p:nvGrpSpPr>
            <p:cNvPr id="20" name="组合 14">
              <a:extLst>
                <a:ext uri="{FF2B5EF4-FFF2-40B4-BE49-F238E27FC236}">
                  <a16:creationId xmlns:a16="http://schemas.microsoft.com/office/drawing/2014/main" id="{3CC54F3D-34AF-4A0A-81FD-20E4611BD610}"/>
                </a:ext>
              </a:extLst>
            </p:cNvPr>
            <p:cNvGrpSpPr/>
            <p:nvPr/>
          </p:nvGrpSpPr>
          <p:grpSpPr>
            <a:xfrm>
              <a:off x="4795102" y="332656"/>
              <a:ext cx="2100289" cy="2350514"/>
              <a:chOff x="2369423" y="2522568"/>
              <a:chExt cx="2473216" cy="2767871"/>
            </a:xfrm>
          </p:grpSpPr>
          <p:sp>
            <p:nvSpPr>
              <p:cNvPr id="23" name="泪滴形 1">
                <a:extLst>
                  <a:ext uri="{FF2B5EF4-FFF2-40B4-BE49-F238E27FC236}">
                    <a16:creationId xmlns:a16="http://schemas.microsoft.com/office/drawing/2014/main" id="{9CB330FE-3BB9-4EB1-9A7C-BAF264523CFA}"/>
                  </a:ext>
                </a:extLst>
              </p:cNvPr>
              <p:cNvSpPr/>
              <p:nvPr/>
            </p:nvSpPr>
            <p:spPr>
              <a:xfrm rot="8194362">
                <a:off x="2810532" y="3321029"/>
                <a:ext cx="2032107" cy="1969410"/>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gradFill flip="none" rotWithShape="1">
                <a:gsLst>
                  <a:gs pos="0">
                    <a:sysClr val="windowText" lastClr="000000">
                      <a:lumMod val="65000"/>
                      <a:lumOff val="35000"/>
                      <a:shade val="30000"/>
                      <a:satMod val="115000"/>
                    </a:sysClr>
                  </a:gs>
                  <a:gs pos="77000">
                    <a:sysClr val="windowText" lastClr="000000">
                      <a:lumMod val="65000"/>
                      <a:lumOff val="35000"/>
                      <a:shade val="100000"/>
                      <a:satMod val="115000"/>
                      <a:alpha val="0"/>
                    </a:sysClr>
                  </a:gs>
                </a:gsLst>
                <a:lin ang="8400000" scaled="0"/>
                <a:tileRect/>
              </a:gradFill>
              <a:ln w="25400" cap="flat" cmpd="sng" algn="ctr">
                <a:noFill/>
                <a:prstDash val="solid"/>
              </a:ln>
              <a:effectLst/>
              <a:scene3d>
                <a:camera prst="isometricOffAxis1Top">
                  <a:rot lat="19138283" lon="19960832" rev="21342385"/>
                </a:camera>
                <a:lightRig rig="threePt" dir="t"/>
              </a:scene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4" name="泪滴形 1">
                <a:extLst>
                  <a:ext uri="{FF2B5EF4-FFF2-40B4-BE49-F238E27FC236}">
                    <a16:creationId xmlns:a16="http://schemas.microsoft.com/office/drawing/2014/main" id="{58039F33-ACF2-4B68-8A83-2F93811EF40A}"/>
                  </a:ext>
                </a:extLst>
              </p:cNvPr>
              <p:cNvSpPr/>
              <p:nvPr/>
            </p:nvSpPr>
            <p:spPr>
              <a:xfrm rot="8194362">
                <a:off x="2369423" y="2522568"/>
                <a:ext cx="2232248" cy="2232248"/>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solidFill>
                <a:sysClr val="window" lastClr="FFFFFF">
                  <a:lumMod val="95000"/>
                </a:sysClr>
              </a:solidFill>
              <a:ln w="25400" cap="flat" cmpd="sng" algn="ctr">
                <a:solidFill>
                  <a:sysClr val="window" lastClr="FFFFFF"/>
                </a:solidFill>
                <a:prstDash val="solid"/>
              </a:ln>
              <a:effectLst>
                <a:outerShdw blurRad="241300" sx="104000" sy="104000" algn="ctr" rotWithShape="0">
                  <a:prstClr val="black">
                    <a:alpha val="17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5" name="椭圆 24">
                <a:extLst>
                  <a:ext uri="{FF2B5EF4-FFF2-40B4-BE49-F238E27FC236}">
                    <a16:creationId xmlns:a16="http://schemas.microsoft.com/office/drawing/2014/main" id="{8009AC15-9873-4691-9E09-E4D0C02ECE01}"/>
                  </a:ext>
                </a:extLst>
              </p:cNvPr>
              <p:cNvSpPr/>
              <p:nvPr/>
            </p:nvSpPr>
            <p:spPr>
              <a:xfrm>
                <a:off x="2549446" y="2636913"/>
                <a:ext cx="1872207" cy="1872207"/>
              </a:xfrm>
              <a:prstGeom prst="ellipse">
                <a:avLst/>
              </a:prstGeom>
              <a:solidFill>
                <a:srgbClr val="546B79"/>
              </a:solidFill>
              <a:ln w="25400" cap="flat" cmpd="sng" algn="ctr">
                <a:solidFill>
                  <a:sysClr val="window" lastClr="FFFFFF"/>
                </a:solidFill>
                <a:prstDash val="solid"/>
              </a:ln>
              <a:effectLst>
                <a:innerShdw blurRad="63500" dist="50800" dir="54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21" name="TextBox 40">
              <a:extLst>
                <a:ext uri="{FF2B5EF4-FFF2-40B4-BE49-F238E27FC236}">
                  <a16:creationId xmlns:a16="http://schemas.microsoft.com/office/drawing/2014/main" id="{403B0767-18D9-4ED2-B4C8-285D6FBEEE01}"/>
                </a:ext>
              </a:extLst>
            </p:cNvPr>
            <p:cNvSpPr txBox="1"/>
            <p:nvPr/>
          </p:nvSpPr>
          <p:spPr>
            <a:xfrm rot="1701029" flipH="1">
              <a:off x="4822810" y="839623"/>
              <a:ext cx="1757660" cy="860985"/>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zh-CN" altLang="en-US" sz="2400" b="1" i="0" u="none" strike="noStrike" kern="0" cap="none" spc="0" normalizeH="0" baseline="0" noProof="0" dirty="0">
                  <a:ln w="18415" cmpd="sng">
                    <a:noFill/>
                    <a:prstDash val="solid"/>
                  </a:ln>
                  <a:solidFill>
                    <a:sysClr val="window" lastClr="FFFFFF"/>
                  </a:solidFill>
                  <a:effectLst/>
                  <a:uLnTx/>
                  <a:uFillTx/>
                  <a:latin typeface="Arial Narrow" pitchFamily="34" charset="0"/>
                  <a:ea typeface="微软雅黑" pitchFamily="34" charset="-122"/>
                  <a:cs typeface="Times New Roman" pitchFamily="18" charset="0"/>
                </a:rPr>
                <a:t>资本形成总额</a:t>
              </a:r>
              <a:endParaRPr kumimoji="0" lang="en-US" altLang="zh-CN" sz="2400" b="1" i="0" u="none" strike="noStrike" kern="0" cap="none" spc="0" normalizeH="0" baseline="0" noProof="0" dirty="0">
                <a:ln w="18415" cmpd="sng">
                  <a:noFill/>
                  <a:prstDash val="solid"/>
                </a:ln>
                <a:solidFill>
                  <a:sysClr val="window" lastClr="FFFFFF"/>
                </a:solidFill>
                <a:effectLst/>
                <a:uLnTx/>
                <a:uFillTx/>
                <a:latin typeface="Arial Narrow" pitchFamily="34" charset="0"/>
                <a:ea typeface="微软雅黑" pitchFamily="34" charset="-122"/>
                <a:cs typeface="Times New Roman" pitchFamily="18" charset="0"/>
              </a:endParaRPr>
            </a:p>
          </p:txBody>
        </p:sp>
        <p:sp>
          <p:nvSpPr>
            <p:cNvPr id="22" name="TextBox 49">
              <a:extLst>
                <a:ext uri="{FF2B5EF4-FFF2-40B4-BE49-F238E27FC236}">
                  <a16:creationId xmlns:a16="http://schemas.microsoft.com/office/drawing/2014/main" id="{C4BD989B-68FC-4817-B562-602AA2E2A668}"/>
                </a:ext>
              </a:extLst>
            </p:cNvPr>
            <p:cNvSpPr txBox="1"/>
            <p:nvPr/>
          </p:nvSpPr>
          <p:spPr>
            <a:xfrm>
              <a:off x="6884432" y="697028"/>
              <a:ext cx="9928468" cy="1047144"/>
            </a:xfrm>
            <a:prstGeom prst="rect">
              <a:avLst/>
            </a:prstGeom>
            <a:noFill/>
          </p:spPr>
          <p:txBody>
            <a:bodyPr wrap="square" rtlCol="0">
              <a:spAutoFit/>
            </a:bodyPr>
            <a:lstStyle/>
            <a:p>
              <a:pPr lvl="0" algn="just">
                <a:defRPr/>
              </a:pPr>
              <a:r>
                <a:rPr lang="zh-CN" altLang="en-US" sz="2400" b="1" kern="0" dirty="0">
                  <a:solidFill>
                    <a:sysClr val="windowText" lastClr="000000">
                      <a:lumMod val="65000"/>
                      <a:lumOff val="35000"/>
                    </a:sysClr>
                  </a:solidFill>
                  <a:ea typeface="微软雅黑" pitchFamily="34" charset="-122"/>
                  <a:cs typeface="Arial" pitchFamily="34" charset="0"/>
                </a:rPr>
                <a:t>常住单位在一定时期内通过交易形成的生产资产积累，包括固定资本形成总额、存货变动和贵重物品获得减处置。</a:t>
              </a:r>
            </a:p>
          </p:txBody>
        </p:sp>
      </p:grpSp>
      <p:grpSp>
        <p:nvGrpSpPr>
          <p:cNvPr id="26" name="组合 21">
            <a:extLst>
              <a:ext uri="{FF2B5EF4-FFF2-40B4-BE49-F238E27FC236}">
                <a16:creationId xmlns:a16="http://schemas.microsoft.com/office/drawing/2014/main" id="{696CDAA3-B690-4ECD-9975-52FC37B3F17E}"/>
              </a:ext>
            </a:extLst>
          </p:cNvPr>
          <p:cNvGrpSpPr/>
          <p:nvPr/>
        </p:nvGrpSpPr>
        <p:grpSpPr>
          <a:xfrm>
            <a:off x="578305" y="4100305"/>
            <a:ext cx="11291133" cy="2016793"/>
            <a:chOff x="4750871" y="332656"/>
            <a:chExt cx="14228004" cy="2541366"/>
          </a:xfrm>
        </p:grpSpPr>
        <p:grpSp>
          <p:nvGrpSpPr>
            <p:cNvPr id="27" name="组合 22">
              <a:extLst>
                <a:ext uri="{FF2B5EF4-FFF2-40B4-BE49-F238E27FC236}">
                  <a16:creationId xmlns:a16="http://schemas.microsoft.com/office/drawing/2014/main" id="{C7925C2D-B8D7-417B-9CBC-5F0D589441CF}"/>
                </a:ext>
              </a:extLst>
            </p:cNvPr>
            <p:cNvGrpSpPr/>
            <p:nvPr/>
          </p:nvGrpSpPr>
          <p:grpSpPr>
            <a:xfrm>
              <a:off x="4795103" y="332656"/>
              <a:ext cx="2100288" cy="2350515"/>
              <a:chOff x="2369424" y="2522567"/>
              <a:chExt cx="2473215" cy="2767872"/>
            </a:xfrm>
          </p:grpSpPr>
          <p:sp>
            <p:nvSpPr>
              <p:cNvPr id="30" name="泪滴形 1">
                <a:extLst>
                  <a:ext uri="{FF2B5EF4-FFF2-40B4-BE49-F238E27FC236}">
                    <a16:creationId xmlns:a16="http://schemas.microsoft.com/office/drawing/2014/main" id="{665AFB32-3970-4F87-A87F-95AF1D3F67E0}"/>
                  </a:ext>
                </a:extLst>
              </p:cNvPr>
              <p:cNvSpPr/>
              <p:nvPr/>
            </p:nvSpPr>
            <p:spPr>
              <a:xfrm rot="8194362">
                <a:off x="2810532" y="3321029"/>
                <a:ext cx="2032107" cy="1969410"/>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gradFill flip="none" rotWithShape="1">
                <a:gsLst>
                  <a:gs pos="0">
                    <a:sysClr val="windowText" lastClr="000000">
                      <a:lumMod val="65000"/>
                      <a:lumOff val="35000"/>
                      <a:shade val="30000"/>
                      <a:satMod val="115000"/>
                    </a:sysClr>
                  </a:gs>
                  <a:gs pos="77000">
                    <a:sysClr val="windowText" lastClr="000000">
                      <a:lumMod val="65000"/>
                      <a:lumOff val="35000"/>
                      <a:shade val="100000"/>
                      <a:satMod val="115000"/>
                      <a:alpha val="0"/>
                    </a:sysClr>
                  </a:gs>
                </a:gsLst>
                <a:lin ang="8400000" scaled="0"/>
                <a:tileRect/>
              </a:gradFill>
              <a:ln w="25400" cap="flat" cmpd="sng" algn="ctr">
                <a:noFill/>
                <a:prstDash val="solid"/>
              </a:ln>
              <a:effectLst/>
              <a:scene3d>
                <a:camera prst="isometricOffAxis1Top">
                  <a:rot lat="19138283" lon="19960832" rev="21342385"/>
                </a:camera>
                <a:lightRig rig="threePt" dir="t"/>
              </a:scene3d>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1" name="泪滴形 1">
                <a:extLst>
                  <a:ext uri="{FF2B5EF4-FFF2-40B4-BE49-F238E27FC236}">
                    <a16:creationId xmlns:a16="http://schemas.microsoft.com/office/drawing/2014/main" id="{61EB706E-C718-466B-8ADF-E9752733BFF3}"/>
                  </a:ext>
                </a:extLst>
              </p:cNvPr>
              <p:cNvSpPr/>
              <p:nvPr/>
            </p:nvSpPr>
            <p:spPr>
              <a:xfrm rot="8194362">
                <a:off x="2369424" y="2522567"/>
                <a:ext cx="2232248" cy="2232248"/>
              </a:xfrm>
              <a:custGeom>
                <a:avLst/>
                <a:gdLst>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32248 w 2232248"/>
                  <a:gd name="connsiteY2" fmla="*/ 0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 name="connsiteX0" fmla="*/ 0 w 2232248"/>
                  <a:gd name="connsiteY0" fmla="*/ 1116124 h 2232248"/>
                  <a:gd name="connsiteX1" fmla="*/ 1116124 w 2232248"/>
                  <a:gd name="connsiteY1" fmla="*/ 0 h 2232248"/>
                  <a:gd name="connsiteX2" fmla="*/ 2215809 w 2232248"/>
                  <a:gd name="connsiteY2" fmla="*/ 74373 h 2232248"/>
                  <a:gd name="connsiteX3" fmla="*/ 2232248 w 2232248"/>
                  <a:gd name="connsiteY3" fmla="*/ 1116124 h 2232248"/>
                  <a:gd name="connsiteX4" fmla="*/ 1116124 w 2232248"/>
                  <a:gd name="connsiteY4" fmla="*/ 2232248 h 2232248"/>
                  <a:gd name="connsiteX5" fmla="*/ 0 w 2232248"/>
                  <a:gd name="connsiteY5" fmla="*/ 1116124 h 2232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248" h="2232248">
                    <a:moveTo>
                      <a:pt x="0" y="1116124"/>
                    </a:moveTo>
                    <a:cubicBezTo>
                      <a:pt x="0" y="499706"/>
                      <a:pt x="499706" y="0"/>
                      <a:pt x="1116124" y="0"/>
                    </a:cubicBezTo>
                    <a:lnTo>
                      <a:pt x="2215809" y="74373"/>
                    </a:lnTo>
                    <a:cubicBezTo>
                      <a:pt x="1363299" y="358937"/>
                      <a:pt x="2232248" y="744083"/>
                      <a:pt x="2232248" y="1116124"/>
                    </a:cubicBezTo>
                    <a:cubicBezTo>
                      <a:pt x="2232248" y="1732542"/>
                      <a:pt x="1732542" y="2232248"/>
                      <a:pt x="1116124" y="2232248"/>
                    </a:cubicBezTo>
                    <a:cubicBezTo>
                      <a:pt x="499706" y="2232248"/>
                      <a:pt x="0" y="1732542"/>
                      <a:pt x="0" y="1116124"/>
                    </a:cubicBezTo>
                    <a:close/>
                  </a:path>
                </a:pathLst>
              </a:custGeom>
              <a:solidFill>
                <a:sysClr val="window" lastClr="FFFFFF">
                  <a:lumMod val="95000"/>
                </a:sysClr>
              </a:solidFill>
              <a:ln w="25400" cap="flat" cmpd="sng" algn="ctr">
                <a:solidFill>
                  <a:sysClr val="window" lastClr="FFFFFF"/>
                </a:solidFill>
                <a:prstDash val="solid"/>
              </a:ln>
              <a:effectLst>
                <a:outerShdw blurRad="241300" sx="104000" sy="104000" algn="ctr" rotWithShape="0">
                  <a:prstClr val="black">
                    <a:alpha val="17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2" name="椭圆 31">
                <a:extLst>
                  <a:ext uri="{FF2B5EF4-FFF2-40B4-BE49-F238E27FC236}">
                    <a16:creationId xmlns:a16="http://schemas.microsoft.com/office/drawing/2014/main" id="{066FFCB5-B647-40A5-A98B-61AAD7D54B26}"/>
                  </a:ext>
                </a:extLst>
              </p:cNvPr>
              <p:cNvSpPr/>
              <p:nvPr/>
            </p:nvSpPr>
            <p:spPr>
              <a:xfrm>
                <a:off x="2549444" y="2636912"/>
                <a:ext cx="1872208" cy="1872208"/>
              </a:xfrm>
              <a:prstGeom prst="ellipse">
                <a:avLst/>
              </a:prstGeom>
              <a:solidFill>
                <a:srgbClr val="F6821B"/>
              </a:solidFill>
              <a:ln w="25400" cap="flat" cmpd="sng" algn="ctr">
                <a:solidFill>
                  <a:sysClr val="window" lastClr="FFFFFF"/>
                </a:solidFill>
                <a:prstDash val="solid"/>
              </a:ln>
              <a:effectLst>
                <a:innerShdw blurRad="63500" dist="50800" dir="54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28" name="TextBox 40">
              <a:extLst>
                <a:ext uri="{FF2B5EF4-FFF2-40B4-BE49-F238E27FC236}">
                  <a16:creationId xmlns:a16="http://schemas.microsoft.com/office/drawing/2014/main" id="{EBB192D4-716E-4ED2-8908-69B8D699CC9F}"/>
                </a:ext>
              </a:extLst>
            </p:cNvPr>
            <p:cNvSpPr txBox="1"/>
            <p:nvPr/>
          </p:nvSpPr>
          <p:spPr>
            <a:xfrm rot="1701029" flipH="1">
              <a:off x="4750871" y="868216"/>
              <a:ext cx="1892072" cy="860983"/>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zh-CN" altLang="en-US" sz="2400" b="1" i="0" u="none" strike="noStrike" kern="0" cap="none" spc="0" normalizeH="0" baseline="0" noProof="0" dirty="0">
                  <a:ln w="18415" cmpd="sng">
                    <a:noFill/>
                    <a:prstDash val="solid"/>
                  </a:ln>
                  <a:solidFill>
                    <a:sysClr val="window" lastClr="FFFFFF"/>
                  </a:solidFill>
                  <a:effectLst/>
                  <a:uLnTx/>
                  <a:uFillTx/>
                  <a:latin typeface="Arial Narrow" pitchFamily="34" charset="0"/>
                  <a:ea typeface="微软雅黑" pitchFamily="34" charset="-122"/>
                  <a:cs typeface="Times New Roman" pitchFamily="18" charset="0"/>
                </a:rPr>
                <a:t>货物和服务净出口</a:t>
              </a:r>
              <a:endParaRPr kumimoji="0" lang="en-US" altLang="zh-CN" sz="2400" b="1" i="0" u="none" strike="noStrike" kern="0" cap="none" spc="0" normalizeH="0" baseline="0" noProof="0" dirty="0">
                <a:ln w="18415" cmpd="sng">
                  <a:noFill/>
                  <a:prstDash val="solid"/>
                </a:ln>
                <a:solidFill>
                  <a:sysClr val="window" lastClr="FFFFFF"/>
                </a:solidFill>
                <a:effectLst/>
                <a:uLnTx/>
                <a:uFillTx/>
                <a:latin typeface="Arial Narrow" pitchFamily="34" charset="0"/>
                <a:ea typeface="微软雅黑" pitchFamily="34" charset="-122"/>
                <a:cs typeface="Times New Roman" pitchFamily="18" charset="0"/>
              </a:endParaRPr>
            </a:p>
          </p:txBody>
        </p:sp>
        <p:sp>
          <p:nvSpPr>
            <p:cNvPr id="29" name="TextBox 49">
              <a:extLst>
                <a:ext uri="{FF2B5EF4-FFF2-40B4-BE49-F238E27FC236}">
                  <a16:creationId xmlns:a16="http://schemas.microsoft.com/office/drawing/2014/main" id="{61BEBD01-BFBA-4C9A-A704-99FC96F8A037}"/>
                </a:ext>
              </a:extLst>
            </p:cNvPr>
            <p:cNvSpPr txBox="1"/>
            <p:nvPr/>
          </p:nvSpPr>
          <p:spPr>
            <a:xfrm>
              <a:off x="7207359" y="1516617"/>
              <a:ext cx="11771516" cy="1357405"/>
            </a:xfrm>
            <a:prstGeom prst="rect">
              <a:avLst/>
            </a:prstGeom>
            <a:noFill/>
          </p:spPr>
          <p:txBody>
            <a:bodyPr wrap="square" rtlCol="0">
              <a:spAutoFit/>
            </a:bodyPr>
            <a:lstStyle/>
            <a:p>
              <a:pPr lvl="0" algn="just">
                <a:defRPr/>
              </a:pPr>
              <a:r>
                <a:rPr lang="zh-CN" altLang="en-US" sz="2400" b="1" kern="0" dirty="0">
                  <a:solidFill>
                    <a:sysClr val="windowText" lastClr="000000">
                      <a:lumMod val="65000"/>
                      <a:lumOff val="35000"/>
                    </a:sysClr>
                  </a:solidFill>
                  <a:ea typeface="微软雅黑" pitchFamily="34" charset="-122"/>
                  <a:cs typeface="Arial" pitchFamily="34" charset="0"/>
                </a:rPr>
                <a:t>货物和服务出口减去货物和服务进口的差额：</a:t>
              </a:r>
              <a:r>
                <a:rPr lang="zh-CN" altLang="en-US" sz="2000" kern="0" dirty="0">
                  <a:solidFill>
                    <a:sysClr val="windowText" lastClr="000000">
                      <a:lumMod val="65000"/>
                      <a:lumOff val="35000"/>
                    </a:sysClr>
                  </a:solidFill>
                  <a:ea typeface="微软雅黑" pitchFamily="34" charset="-122"/>
                  <a:cs typeface="Arial" pitchFamily="34" charset="0"/>
                </a:rPr>
                <a:t>出口包括常住单位向非常住单位出售或无偿转让的各种货物和服务的价值；进口包括常住单位从非常住单位购买或无偿得到的各种货物和服务的价值。货物的出口和进口都按离岸价格计算。</a:t>
              </a:r>
              <a:endParaRPr lang="zh-CN" altLang="en-US" sz="2400" kern="0" dirty="0">
                <a:solidFill>
                  <a:sysClr val="windowText" lastClr="000000">
                    <a:lumMod val="65000"/>
                    <a:lumOff val="35000"/>
                  </a:sysClr>
                </a:solidFill>
                <a:ea typeface="微软雅黑" pitchFamily="34" charset="-122"/>
                <a:cs typeface="Arial" pitchFamily="34" charset="0"/>
              </a:endParaRPr>
            </a:p>
          </p:txBody>
        </p:sp>
      </p:grpSp>
    </p:spTree>
    <p:extLst>
      <p:ext uri="{BB962C8B-B14F-4D97-AF65-F5344CB8AC3E}">
        <p14:creationId xmlns:p14="http://schemas.microsoft.com/office/powerpoint/2010/main" val="26020039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41</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33" name="对角圆角矩形 10">
            <a:extLst>
              <a:ext uri="{FF2B5EF4-FFF2-40B4-BE49-F238E27FC236}">
                <a16:creationId xmlns:a16="http://schemas.microsoft.com/office/drawing/2014/main" id="{A785C90F-9D2B-4F00-976E-8BA7C4CF6758}"/>
              </a:ext>
            </a:extLst>
          </p:cNvPr>
          <p:cNvSpPr/>
          <p:nvPr/>
        </p:nvSpPr>
        <p:spPr>
          <a:xfrm>
            <a:off x="314960" y="1425274"/>
            <a:ext cx="3525520" cy="720000"/>
          </a:xfrm>
          <a:prstGeom prst="round2DiagRect">
            <a:avLst/>
          </a:prstGeom>
          <a:solidFill>
            <a:schemeClr val="accent1">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国内生产总值总表</a:t>
            </a:r>
          </a:p>
        </p:txBody>
      </p:sp>
      <p:sp>
        <p:nvSpPr>
          <p:cNvPr id="38" name="矩形 37">
            <a:extLst>
              <a:ext uri="{FF2B5EF4-FFF2-40B4-BE49-F238E27FC236}">
                <a16:creationId xmlns:a16="http://schemas.microsoft.com/office/drawing/2014/main" id="{7F8DEBA6-4B0C-4158-8577-68017CD7C4BD}"/>
              </a:ext>
            </a:extLst>
          </p:cNvPr>
          <p:cNvSpPr/>
          <p:nvPr/>
        </p:nvSpPr>
        <p:spPr>
          <a:xfrm>
            <a:off x="4064001" y="1425274"/>
            <a:ext cx="7617040" cy="707886"/>
          </a:xfrm>
          <a:prstGeom prst="rect">
            <a:avLst/>
          </a:prstGeom>
        </p:spPr>
        <p:txBody>
          <a:bodyPr wrap="square">
            <a:spAutoFit/>
          </a:bodyPr>
          <a:lstStyle/>
          <a:p>
            <a:r>
              <a:rPr lang="zh-CN" altLang="en-US" sz="2000" dirty="0"/>
              <a:t>将国内生产总值的生产法、收入法和支出法三种计算方法集中体现在一张表中，从不同的角度反映国内生产总值及其构成。</a:t>
            </a:r>
          </a:p>
        </p:txBody>
      </p:sp>
      <p:graphicFrame>
        <p:nvGraphicFramePr>
          <p:cNvPr id="7" name="表格 6">
            <a:extLst>
              <a:ext uri="{FF2B5EF4-FFF2-40B4-BE49-F238E27FC236}">
                <a16:creationId xmlns:a16="http://schemas.microsoft.com/office/drawing/2014/main" id="{88B77DEC-4F94-404A-A984-67A41B765118}"/>
              </a:ext>
            </a:extLst>
          </p:cNvPr>
          <p:cNvGraphicFramePr>
            <a:graphicFrameLocks noGrp="1"/>
          </p:cNvGraphicFramePr>
          <p:nvPr>
            <p:extLst>
              <p:ext uri="{D42A27DB-BD31-4B8C-83A1-F6EECF244321}">
                <p14:modId xmlns:p14="http://schemas.microsoft.com/office/powerpoint/2010/main" val="1447605565"/>
              </p:ext>
            </p:extLst>
          </p:nvPr>
        </p:nvGraphicFramePr>
        <p:xfrm>
          <a:off x="894745" y="2531258"/>
          <a:ext cx="10402510" cy="3556000"/>
        </p:xfrm>
        <a:graphic>
          <a:graphicData uri="http://schemas.openxmlformats.org/drawingml/2006/table">
            <a:tbl>
              <a:tblPr firstRow="1" bandRow="1">
                <a:tableStyleId>{5C22544A-7EE6-4342-B048-85BDC9FD1C3A}</a:tableStyleId>
              </a:tblPr>
              <a:tblGrid>
                <a:gridCol w="2975778">
                  <a:extLst>
                    <a:ext uri="{9D8B030D-6E8A-4147-A177-3AD203B41FA5}">
                      <a16:colId xmlns:a16="http://schemas.microsoft.com/office/drawing/2014/main" val="2859042732"/>
                    </a:ext>
                  </a:extLst>
                </a:gridCol>
                <a:gridCol w="1502768">
                  <a:extLst>
                    <a:ext uri="{9D8B030D-6E8A-4147-A177-3AD203B41FA5}">
                      <a16:colId xmlns:a16="http://schemas.microsoft.com/office/drawing/2014/main" val="3780517096"/>
                    </a:ext>
                  </a:extLst>
                </a:gridCol>
                <a:gridCol w="4448787">
                  <a:extLst>
                    <a:ext uri="{9D8B030D-6E8A-4147-A177-3AD203B41FA5}">
                      <a16:colId xmlns:a16="http://schemas.microsoft.com/office/drawing/2014/main" val="1944895614"/>
                    </a:ext>
                  </a:extLst>
                </a:gridCol>
                <a:gridCol w="1475177">
                  <a:extLst>
                    <a:ext uri="{9D8B030D-6E8A-4147-A177-3AD203B41FA5}">
                      <a16:colId xmlns:a16="http://schemas.microsoft.com/office/drawing/2014/main" val="611270696"/>
                    </a:ext>
                  </a:extLst>
                </a:gridCol>
              </a:tblGrid>
              <a:tr h="541655">
                <a:tc>
                  <a:txBody>
                    <a:bodyPr/>
                    <a:lstStyle/>
                    <a:p>
                      <a:pPr algn="ctr">
                        <a:lnSpc>
                          <a:spcPct val="100000"/>
                        </a:lnSpc>
                        <a:spcAft>
                          <a:spcPts val="0"/>
                        </a:spcAft>
                      </a:pPr>
                      <a:r>
                        <a:rPr lang="zh-CN" sz="18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生</a:t>
                      </a:r>
                      <a:r>
                        <a:rPr lang="en-US" sz="18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    </a:t>
                      </a:r>
                      <a:r>
                        <a:rPr lang="zh-CN" sz="18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产</a:t>
                      </a:r>
                      <a:endParaRPr lang="zh-CN" sz="1800" kern="100" dirty="0">
                        <a:effectLst/>
                        <a:latin typeface="Times New Roman" panose="02020603050405020304" pitchFamily="18" charset="0"/>
                        <a:ea typeface="宋体" panose="02010600030101010101" pitchFamily="2" charset="-122"/>
                      </a:endParaRPr>
                    </a:p>
                  </a:txBody>
                  <a:tcPr marL="0" marR="0" marT="0" marB="0" anchor="ctr"/>
                </a:tc>
                <a:tc>
                  <a:txBody>
                    <a:bodyPr/>
                    <a:lstStyle/>
                    <a:p>
                      <a:pPr algn="ctr">
                        <a:lnSpc>
                          <a:spcPct val="100000"/>
                        </a:lnSpc>
                        <a:spcAft>
                          <a:spcPts val="0"/>
                        </a:spcAft>
                      </a:pPr>
                      <a:r>
                        <a:rPr lang="zh-CN" sz="18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金额</a:t>
                      </a:r>
                      <a:endParaRPr lang="zh-CN" sz="1800" kern="100" dirty="0">
                        <a:effectLst/>
                        <a:latin typeface="Times New Roman" panose="02020603050405020304" pitchFamily="18" charset="0"/>
                        <a:ea typeface="宋体" panose="02010600030101010101" pitchFamily="2" charset="-122"/>
                      </a:endParaRPr>
                    </a:p>
                  </a:txBody>
                  <a:tcPr marL="0" marR="0" marT="0" marB="0" anchor="ctr"/>
                </a:tc>
                <a:tc>
                  <a:txBody>
                    <a:bodyPr/>
                    <a:lstStyle/>
                    <a:p>
                      <a:pPr algn="ctr">
                        <a:lnSpc>
                          <a:spcPct val="100000"/>
                        </a:lnSpc>
                        <a:spcAft>
                          <a:spcPts val="0"/>
                        </a:spcAft>
                      </a:pPr>
                      <a:r>
                        <a:rPr lang="zh-CN" sz="18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使</a:t>
                      </a:r>
                      <a:r>
                        <a:rPr lang="en-US" sz="18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    </a:t>
                      </a:r>
                      <a:r>
                        <a:rPr lang="zh-CN" sz="18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用</a:t>
                      </a:r>
                      <a:endParaRPr lang="zh-CN" sz="1800" kern="100" dirty="0">
                        <a:effectLst/>
                        <a:latin typeface="Times New Roman" panose="02020603050405020304" pitchFamily="18" charset="0"/>
                        <a:ea typeface="宋体" panose="02010600030101010101" pitchFamily="2" charset="-122"/>
                      </a:endParaRPr>
                    </a:p>
                  </a:txBody>
                  <a:tcPr marL="0" marR="0" marT="0" marB="0" anchor="ctr"/>
                </a:tc>
                <a:tc>
                  <a:txBody>
                    <a:bodyPr/>
                    <a:lstStyle/>
                    <a:p>
                      <a:pPr algn="ctr">
                        <a:lnSpc>
                          <a:spcPct val="100000"/>
                        </a:lnSpc>
                        <a:spcAft>
                          <a:spcPts val="0"/>
                        </a:spcAft>
                      </a:pPr>
                      <a:r>
                        <a:rPr lang="zh-CN" sz="18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金额</a:t>
                      </a:r>
                      <a:endParaRPr lang="zh-CN" sz="1800" kern="100" dirty="0">
                        <a:effectLst/>
                        <a:latin typeface="Times New Roman" panose="02020603050405020304" pitchFamily="18" charset="0"/>
                        <a:ea typeface="宋体" panose="02010600030101010101" pitchFamily="2" charset="-122"/>
                      </a:endParaRPr>
                    </a:p>
                  </a:txBody>
                  <a:tcPr marL="0" marR="0" marT="0" marB="0" anchor="ctr"/>
                </a:tc>
                <a:extLst>
                  <a:ext uri="{0D108BD9-81ED-4DB2-BD59-A6C34878D82A}">
                    <a16:rowId xmlns:a16="http://schemas.microsoft.com/office/drawing/2014/main" val="870010237"/>
                  </a:ext>
                </a:extLst>
              </a:tr>
              <a:tr h="3014345">
                <a:tc>
                  <a:txBody>
                    <a:bodyPr/>
                    <a:lstStyle/>
                    <a:p>
                      <a:pPr algn="l">
                        <a:lnSpc>
                          <a:spcPct val="100000"/>
                        </a:lnSpc>
                        <a:spcAft>
                          <a:spcPts val="0"/>
                        </a:spcAft>
                      </a:pPr>
                      <a:endParaRPr lang="en-US" alt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endParaRPr>
                    </a:p>
                    <a:p>
                      <a:pPr algn="l">
                        <a:lnSpc>
                          <a:spcPct val="100000"/>
                        </a:lnSpc>
                        <a:spcAft>
                          <a:spcPts val="0"/>
                        </a:spcAft>
                      </a:pPr>
                      <a:r>
                        <a:rPr 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一、生产法国内生产总值</a:t>
                      </a:r>
                      <a:endParaRPr lang="zh-CN" sz="1600" kern="100" dirty="0">
                        <a:effectLst/>
                        <a:latin typeface="Times New Roman" panose="02020603050405020304" pitchFamily="18" charset="0"/>
                        <a:ea typeface="宋体" panose="02010600030101010101" pitchFamily="2" charset="-122"/>
                      </a:endParaRPr>
                    </a:p>
                    <a:p>
                      <a:pPr algn="l">
                        <a:lnSpc>
                          <a:spcPct val="100000"/>
                        </a:lnSpc>
                        <a:spcAft>
                          <a:spcPts val="0"/>
                        </a:spcAft>
                      </a:pPr>
                      <a:r>
                        <a:rPr lang="en-US" sz="1600" kern="100"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    </a:t>
                      </a:r>
                      <a:r>
                        <a:rPr 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（一）总产出</a:t>
                      </a:r>
                      <a:endParaRPr lang="zh-CN" sz="1600" kern="100" dirty="0">
                        <a:effectLst/>
                        <a:latin typeface="Times New Roman" panose="02020603050405020304" pitchFamily="18" charset="0"/>
                        <a:ea typeface="宋体" panose="02010600030101010101" pitchFamily="2" charset="-122"/>
                      </a:endParaRPr>
                    </a:p>
                    <a:p>
                      <a:pPr algn="l">
                        <a:lnSpc>
                          <a:spcPct val="100000"/>
                        </a:lnSpc>
                        <a:spcAft>
                          <a:spcPts val="0"/>
                        </a:spcAft>
                      </a:pPr>
                      <a:r>
                        <a:rPr lang="en-US" sz="1600" kern="100"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    </a:t>
                      </a:r>
                      <a:r>
                        <a:rPr 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（二）中间投入（</a:t>
                      </a:r>
                      <a:r>
                        <a:rPr lang="en-US" sz="1600" kern="100" dirty="0">
                          <a:solidFill>
                            <a:srgbClr val="000000"/>
                          </a:solidFill>
                          <a:effectLst/>
                          <a:latin typeface="Times New Roman" panose="02020603050405020304" pitchFamily="18" charset="0"/>
                          <a:ea typeface="宋体" panose="02010600030101010101" pitchFamily="2" charset="-122"/>
                        </a:rPr>
                        <a:t>–</a:t>
                      </a:r>
                      <a:r>
                        <a:rPr 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a:t>
                      </a:r>
                      <a:endParaRPr lang="en-US" alt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endParaRPr>
                    </a:p>
                    <a:p>
                      <a:pPr marL="0" algn="l" defTabSz="914400" rtl="0" eaLnBrk="1" latinLnBrk="0" hangingPunct="1">
                        <a:lnSpc>
                          <a:spcPct val="100000"/>
                        </a:lnSpc>
                        <a:spcAft>
                          <a:spcPts val="0"/>
                        </a:spcAft>
                      </a:pP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二、收入法国内生产总值</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（一）劳动者报酬</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（二）生产税净额</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生产税</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生产补贴（</a:t>
                      </a: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（三）固定资产折旧</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（四）营业盈余</a:t>
                      </a:r>
                    </a:p>
                  </a:txBody>
                  <a:tcPr marL="0" marR="0" marT="0" marB="0"/>
                </a:tc>
                <a:tc>
                  <a:txBody>
                    <a:bodyPr/>
                    <a:lstStyle/>
                    <a:p>
                      <a:pPr algn="l">
                        <a:lnSpc>
                          <a:spcPts val="1350"/>
                        </a:lnSpc>
                        <a:spcAft>
                          <a:spcPts val="100"/>
                        </a:spcAft>
                      </a:pPr>
                      <a:r>
                        <a:rPr lang="en-US" sz="1600" kern="100" dirty="0">
                          <a:solidFill>
                            <a:srgbClr val="000000"/>
                          </a:solidFill>
                          <a:effectLst/>
                          <a:latin typeface="Times New Roman" panose="02020603050405020304" pitchFamily="18" charset="0"/>
                          <a:ea typeface="宋体" panose="02010600030101010101" pitchFamily="2" charset="-122"/>
                        </a:rPr>
                        <a:t> </a:t>
                      </a:r>
                      <a:endParaRPr lang="zh-CN" sz="1600" kern="100" dirty="0">
                        <a:effectLst/>
                        <a:latin typeface="Times New Roman" panose="02020603050405020304" pitchFamily="18" charset="0"/>
                        <a:ea typeface="宋体" panose="02010600030101010101" pitchFamily="2" charset="-122"/>
                      </a:endParaRPr>
                    </a:p>
                  </a:txBody>
                  <a:tcPr marL="0" marR="0" marT="0" marB="0"/>
                </a:tc>
                <a:tc>
                  <a:txBody>
                    <a:bodyPr/>
                    <a:lstStyle/>
                    <a:p>
                      <a:pPr algn="l">
                        <a:lnSpc>
                          <a:spcPts val="1350"/>
                        </a:lnSpc>
                        <a:spcAft>
                          <a:spcPts val="100"/>
                        </a:spcAft>
                      </a:pPr>
                      <a:endParaRPr lang="en-US" alt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endParaRPr>
                    </a:p>
                    <a:p>
                      <a:pPr algn="l">
                        <a:lnSpc>
                          <a:spcPct val="100000"/>
                        </a:lnSpc>
                        <a:spcAft>
                          <a:spcPts val="0"/>
                        </a:spcAft>
                      </a:pPr>
                      <a:r>
                        <a:rPr 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一、支出法国内生产总值</a:t>
                      </a:r>
                      <a:endParaRPr lang="zh-CN" sz="1600" kern="100" dirty="0">
                        <a:effectLst/>
                        <a:latin typeface="Times New Roman" panose="02020603050405020304" pitchFamily="18" charset="0"/>
                        <a:ea typeface="宋体" panose="02010600030101010101" pitchFamily="2" charset="-122"/>
                      </a:endParaRPr>
                    </a:p>
                    <a:p>
                      <a:pPr algn="l">
                        <a:lnSpc>
                          <a:spcPct val="100000"/>
                        </a:lnSpc>
                        <a:spcAft>
                          <a:spcPts val="0"/>
                        </a:spcAft>
                      </a:pPr>
                      <a:r>
                        <a:rPr lang="en-US" sz="1600" kern="100"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    </a:t>
                      </a:r>
                      <a:r>
                        <a:rPr 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（一）最终消费支出</a:t>
                      </a:r>
                      <a:endParaRPr lang="zh-CN" sz="1600" kern="100" dirty="0">
                        <a:effectLst/>
                        <a:latin typeface="Times New Roman" panose="02020603050405020304" pitchFamily="18" charset="0"/>
                        <a:ea typeface="宋体" panose="02010600030101010101" pitchFamily="2" charset="-122"/>
                      </a:endParaRPr>
                    </a:p>
                    <a:p>
                      <a:pPr algn="l">
                        <a:lnSpc>
                          <a:spcPct val="100000"/>
                        </a:lnSpc>
                        <a:spcAft>
                          <a:spcPts val="0"/>
                        </a:spcAft>
                      </a:pPr>
                      <a:r>
                        <a:rPr lang="en-US" sz="1600" kern="100"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          </a:t>
                      </a:r>
                      <a:r>
                        <a:rPr 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居民消费支出</a:t>
                      </a:r>
                      <a:endParaRPr lang="en-US" altLang="zh-CN" sz="1600" kern="1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endParaRP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政府消费支出</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（二）资本形成总额</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固定资本形成总额</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存货增加</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（三）货物和服务净出口</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货物和服务出口</a:t>
                      </a:r>
                    </a:p>
                    <a:p>
                      <a:pPr marL="0" algn="l" defTabSz="914400" rtl="0" eaLnBrk="1" latinLnBrk="0" hangingPunct="1">
                        <a:lnSpc>
                          <a:spcPct val="100000"/>
                        </a:lnSpc>
                        <a:spcAft>
                          <a:spcPts val="0"/>
                        </a:spcAft>
                      </a:pP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                    </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货物和服务进口（</a:t>
                      </a:r>
                      <a:r>
                        <a:rPr lang="en-US" altLang="zh-CN" sz="1600" kern="100" dirty="0">
                          <a:solidFill>
                            <a:srgbClr val="000000"/>
                          </a:solidFill>
                          <a:effectLst/>
                          <a:latin typeface="Times New Roman" panose="02020603050405020304" pitchFamily="18" charset="0"/>
                          <a:ea typeface="宋体" panose="02010600030101010101" pitchFamily="2" charset="-122"/>
                          <a:cs typeface="+mn-cs"/>
                        </a:rPr>
                        <a:t>–</a:t>
                      </a: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a:t>
                      </a:r>
                    </a:p>
                    <a:p>
                      <a:pPr marL="0" algn="l" defTabSz="914400" rtl="0" eaLnBrk="1" latinLnBrk="0" hangingPunct="1">
                        <a:lnSpc>
                          <a:spcPct val="100000"/>
                        </a:lnSpc>
                        <a:spcAft>
                          <a:spcPts val="0"/>
                        </a:spcAft>
                      </a:pPr>
                      <a:r>
                        <a:rPr lang="zh-CN" altLang="zh-CN" sz="1600" kern="100" dirty="0">
                          <a:solidFill>
                            <a:srgbClr val="000000"/>
                          </a:solidFill>
                          <a:effectLst/>
                          <a:latin typeface="Times New Roman" panose="02020603050405020304" pitchFamily="18" charset="0"/>
                          <a:ea typeface="宋体" panose="02010600030101010101" pitchFamily="2" charset="-122"/>
                          <a:cs typeface="+mn-cs"/>
                        </a:rPr>
                        <a:t>二、统计误差</a:t>
                      </a:r>
                      <a:endParaRPr lang="zh-CN" altLang="en-US" sz="1600" kern="100" dirty="0">
                        <a:solidFill>
                          <a:srgbClr val="000000"/>
                        </a:solidFill>
                        <a:effectLst/>
                        <a:latin typeface="Times New Roman" panose="02020603050405020304" pitchFamily="18" charset="0"/>
                        <a:ea typeface="宋体" panose="02010600030101010101" pitchFamily="2" charset="-122"/>
                      </a:endParaRPr>
                    </a:p>
                  </a:txBody>
                  <a:tcPr marL="0" marR="0" marT="0" marB="0"/>
                </a:tc>
                <a:tc>
                  <a:txBody>
                    <a:bodyPr/>
                    <a:lstStyle/>
                    <a:p>
                      <a:pPr algn="l">
                        <a:lnSpc>
                          <a:spcPts val="1350"/>
                        </a:lnSpc>
                        <a:spcAft>
                          <a:spcPts val="100"/>
                        </a:spcAft>
                      </a:pPr>
                      <a:r>
                        <a:rPr lang="en-US" sz="1600" kern="100" dirty="0">
                          <a:solidFill>
                            <a:srgbClr val="000000"/>
                          </a:solidFill>
                          <a:effectLst/>
                          <a:latin typeface="Times New Roman" panose="02020603050405020304" pitchFamily="18" charset="0"/>
                          <a:ea typeface="宋体" panose="02010600030101010101" pitchFamily="2" charset="-122"/>
                        </a:rPr>
                        <a:t> </a:t>
                      </a:r>
                      <a:endParaRPr lang="zh-CN" sz="1600" kern="100" dirty="0">
                        <a:effectLst/>
                        <a:latin typeface="Times New Roman" panose="02020603050405020304" pitchFamily="18" charset="0"/>
                        <a:ea typeface="宋体" panose="02010600030101010101" pitchFamily="2" charset="-122"/>
                      </a:endParaRPr>
                    </a:p>
                  </a:txBody>
                  <a:tcPr marL="0" marR="0" marT="0" marB="0"/>
                </a:tc>
                <a:extLst>
                  <a:ext uri="{0D108BD9-81ED-4DB2-BD59-A6C34878D82A}">
                    <a16:rowId xmlns:a16="http://schemas.microsoft.com/office/drawing/2014/main" val="2391868768"/>
                  </a:ext>
                </a:extLst>
              </a:tr>
            </a:tbl>
          </a:graphicData>
        </a:graphic>
      </p:graphicFrame>
    </p:spTree>
    <p:extLst>
      <p:ext uri="{BB962C8B-B14F-4D97-AF65-F5344CB8AC3E}">
        <p14:creationId xmlns:p14="http://schemas.microsoft.com/office/powerpoint/2010/main" val="14054417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二、现价国内生产总值的统计方法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42</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9" name="矩形: 圆角 8">
            <a:extLst>
              <a:ext uri="{FF2B5EF4-FFF2-40B4-BE49-F238E27FC236}">
                <a16:creationId xmlns:a16="http://schemas.microsoft.com/office/drawing/2014/main" id="{FFC82077-079A-40B0-96C9-E9FB0D4F7326}"/>
              </a:ext>
            </a:extLst>
          </p:cNvPr>
          <p:cNvSpPr/>
          <p:nvPr/>
        </p:nvSpPr>
        <p:spPr>
          <a:xfrm>
            <a:off x="1136120" y="1828800"/>
            <a:ext cx="9919760" cy="3628837"/>
          </a:xfrm>
          <a:prstGeom prst="roundRect">
            <a:avLst/>
          </a:prstGeom>
          <a:solidFill>
            <a:schemeClr val="accent1">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spcBef>
                <a:spcPts val="600"/>
              </a:spcBef>
              <a:buClr>
                <a:srgbClr val="546E7A"/>
              </a:buClr>
            </a:pPr>
            <a:r>
              <a:rPr lang="zh-CN" altLang="en-US" sz="2400" b="1" dirty="0">
                <a:solidFill>
                  <a:schemeClr val="accent5">
                    <a:lumMod val="50000"/>
                  </a:schemeClr>
                </a:solidFill>
              </a:rPr>
              <a:t>国内生产总值总表左右两端的平衡关系可以概括为：</a:t>
            </a:r>
            <a:endParaRPr lang="en-US" altLang="zh-CN" sz="2400" b="1" dirty="0">
              <a:solidFill>
                <a:schemeClr val="accent5">
                  <a:lumMod val="50000"/>
                </a:schemeClr>
              </a:solidFill>
            </a:endParaRPr>
          </a:p>
          <a:p>
            <a:pPr indent="720000">
              <a:spcBef>
                <a:spcPts val="600"/>
              </a:spcBef>
              <a:buClr>
                <a:srgbClr val="546E7A"/>
              </a:buClr>
            </a:pPr>
            <a:r>
              <a:rPr lang="zh-CN" altLang="en-US" sz="2400" b="1" dirty="0">
                <a:solidFill>
                  <a:schemeClr val="accent5">
                    <a:lumMod val="50000"/>
                  </a:schemeClr>
                </a:solidFill>
              </a:rPr>
              <a:t>生产法国内生产总值</a:t>
            </a:r>
            <a:r>
              <a:rPr lang="en-US" altLang="zh-CN" sz="2400" b="1" dirty="0">
                <a:solidFill>
                  <a:schemeClr val="accent5">
                    <a:lumMod val="50000"/>
                  </a:schemeClr>
                </a:solidFill>
              </a:rPr>
              <a:t>=</a:t>
            </a:r>
            <a:r>
              <a:rPr lang="zh-CN" altLang="en-US" sz="2400" b="1" dirty="0">
                <a:solidFill>
                  <a:schemeClr val="accent5">
                    <a:lumMod val="50000"/>
                  </a:schemeClr>
                </a:solidFill>
              </a:rPr>
              <a:t>收入法国内生产总值</a:t>
            </a:r>
            <a:endParaRPr lang="en-US" altLang="zh-CN" sz="2400" b="1" dirty="0">
              <a:solidFill>
                <a:schemeClr val="accent5">
                  <a:lumMod val="50000"/>
                </a:schemeClr>
              </a:solidFill>
            </a:endParaRPr>
          </a:p>
          <a:p>
            <a:pPr indent="720000">
              <a:spcBef>
                <a:spcPts val="600"/>
              </a:spcBef>
              <a:buClr>
                <a:srgbClr val="546E7A"/>
              </a:buClr>
            </a:pPr>
            <a:r>
              <a:rPr lang="en-US" altLang="zh-CN" sz="2400" b="1" dirty="0">
                <a:solidFill>
                  <a:schemeClr val="accent5">
                    <a:lumMod val="50000"/>
                  </a:schemeClr>
                </a:solidFill>
              </a:rPr>
              <a:t>                               =</a:t>
            </a:r>
            <a:r>
              <a:rPr lang="zh-CN" altLang="en-US" sz="2400" b="1" dirty="0">
                <a:solidFill>
                  <a:schemeClr val="accent5">
                    <a:lumMod val="50000"/>
                  </a:schemeClr>
                </a:solidFill>
              </a:rPr>
              <a:t>支出法国内生产总值</a:t>
            </a:r>
            <a:r>
              <a:rPr lang="en-US" altLang="zh-CN" sz="2400" b="1" dirty="0">
                <a:solidFill>
                  <a:schemeClr val="accent5">
                    <a:lumMod val="50000"/>
                  </a:schemeClr>
                </a:solidFill>
              </a:rPr>
              <a:t>+</a:t>
            </a:r>
            <a:r>
              <a:rPr lang="zh-CN" altLang="en-US" sz="2400" b="1" dirty="0">
                <a:solidFill>
                  <a:schemeClr val="accent5">
                    <a:lumMod val="50000"/>
                  </a:schemeClr>
                </a:solidFill>
              </a:rPr>
              <a:t>统计误差</a:t>
            </a:r>
            <a:endParaRPr lang="en-US" altLang="zh-CN" sz="2400" b="1" dirty="0">
              <a:solidFill>
                <a:schemeClr val="accent5">
                  <a:lumMod val="50000"/>
                </a:schemeClr>
              </a:solidFill>
            </a:endParaRPr>
          </a:p>
          <a:p>
            <a:pPr marL="342900" indent="-342900">
              <a:spcBef>
                <a:spcPts val="600"/>
              </a:spcBef>
              <a:buClr>
                <a:srgbClr val="546E7A"/>
              </a:buClr>
              <a:buFont typeface="Wingdings" panose="05000000000000000000" pitchFamily="2" charset="2"/>
              <a:buChar char="u"/>
            </a:pPr>
            <a:r>
              <a:rPr lang="zh-CN" altLang="en-US" sz="2000" dirty="0">
                <a:solidFill>
                  <a:schemeClr val="tx1"/>
                </a:solidFill>
              </a:rPr>
              <a:t>支出法国内生产总值与生产法和收入法国内生产总值之间存在统计误差，有的年份支出法国内生产总值大于生产法和收入法国内生产总值，有的年份则相反。</a:t>
            </a:r>
            <a:endParaRPr lang="en-US" altLang="zh-CN" sz="2000" dirty="0">
              <a:solidFill>
                <a:schemeClr val="tx1"/>
              </a:solidFill>
            </a:endParaRPr>
          </a:p>
          <a:p>
            <a:pPr marL="342900" indent="-342900">
              <a:spcBef>
                <a:spcPts val="600"/>
              </a:spcBef>
              <a:buClr>
                <a:srgbClr val="546E7A"/>
              </a:buClr>
              <a:buFont typeface="Wingdings" panose="05000000000000000000" pitchFamily="2" charset="2"/>
              <a:buChar char="u"/>
            </a:pPr>
            <a:r>
              <a:rPr lang="zh-CN" altLang="en-US" sz="2000" dirty="0">
                <a:solidFill>
                  <a:schemeClr val="tx1"/>
                </a:solidFill>
              </a:rPr>
              <a:t>中国通常以生产法和收入法国内生产总值数据为准，将上述统计误差控制在一定范围内。各种公开发表的国内生产总值总量和增长速度的数据均是生产法和收入法的计算结果。</a:t>
            </a:r>
            <a:endParaRPr lang="en-US" altLang="zh-CN" sz="2000" dirty="0">
              <a:solidFill>
                <a:schemeClr val="tx1"/>
              </a:solidFill>
            </a:endParaRPr>
          </a:p>
        </p:txBody>
      </p:sp>
      <p:sp>
        <p:nvSpPr>
          <p:cNvPr id="5" name="流程图: 汇总连接 4">
            <a:extLst>
              <a:ext uri="{FF2B5EF4-FFF2-40B4-BE49-F238E27FC236}">
                <a16:creationId xmlns:a16="http://schemas.microsoft.com/office/drawing/2014/main" id="{017756F0-4ECD-4186-BBE9-B2980DDE531B}"/>
              </a:ext>
            </a:extLst>
          </p:cNvPr>
          <p:cNvSpPr/>
          <p:nvPr/>
        </p:nvSpPr>
        <p:spPr>
          <a:xfrm>
            <a:off x="10247370" y="1391156"/>
            <a:ext cx="1160462" cy="1005840"/>
          </a:xfrm>
          <a:prstGeom prst="flowChartSummingJunction">
            <a:avLst/>
          </a:prstGeom>
          <a:ln w="19050">
            <a:prstDash val="dash"/>
          </a:ln>
          <a:effectLst>
            <a:glow rad="63500">
              <a:schemeClr val="accent1">
                <a:satMod val="175000"/>
                <a:alpha val="40000"/>
              </a:schemeClr>
            </a:glow>
          </a:effectLst>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dirty="0"/>
          </a:p>
        </p:txBody>
      </p:sp>
    </p:spTree>
    <p:extLst>
      <p:ext uri="{BB962C8B-B14F-4D97-AF65-F5344CB8AC3E}">
        <p14:creationId xmlns:p14="http://schemas.microsoft.com/office/powerpoint/2010/main" val="9773787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43</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9" name="矩形: 圆角 8">
            <a:extLst>
              <a:ext uri="{FF2B5EF4-FFF2-40B4-BE49-F238E27FC236}">
                <a16:creationId xmlns:a16="http://schemas.microsoft.com/office/drawing/2014/main" id="{FFC82077-079A-40B0-96C9-E9FB0D4F7326}"/>
              </a:ext>
            </a:extLst>
          </p:cNvPr>
          <p:cNvSpPr/>
          <p:nvPr/>
        </p:nvSpPr>
        <p:spPr>
          <a:xfrm>
            <a:off x="1136120" y="1828800"/>
            <a:ext cx="9919760" cy="3628837"/>
          </a:xfrm>
          <a:prstGeom prst="roundRect">
            <a:avLst/>
          </a:prstGeom>
          <a:solidFill>
            <a:schemeClr val="accent3">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spcBef>
                <a:spcPts val="600"/>
              </a:spcBef>
              <a:buClr>
                <a:srgbClr val="546E7A"/>
              </a:buClr>
            </a:pPr>
            <a:r>
              <a:rPr lang="zh-CN" altLang="en-US" sz="2400" b="1" dirty="0">
                <a:solidFill>
                  <a:schemeClr val="tx1"/>
                </a:solidFill>
              </a:rPr>
              <a:t>采用科学的方法剔除价格因素的影响从而单独分析经济的真实变动</a:t>
            </a:r>
            <a:endParaRPr lang="en-US" altLang="zh-CN" sz="2400" b="1" dirty="0">
              <a:solidFill>
                <a:schemeClr val="tx1"/>
              </a:solidFill>
            </a:endParaRPr>
          </a:p>
          <a:p>
            <a:pPr marL="342900" indent="-342900">
              <a:spcBef>
                <a:spcPts val="600"/>
              </a:spcBef>
              <a:buClr>
                <a:srgbClr val="546E7A"/>
              </a:buClr>
              <a:buFont typeface="Wingdings" panose="05000000000000000000" pitchFamily="2" charset="2"/>
              <a:buChar char="u"/>
            </a:pPr>
            <a:r>
              <a:rPr lang="zh-CN" altLang="en-US" sz="2000" dirty="0">
                <a:solidFill>
                  <a:schemeClr val="tx1"/>
                </a:solidFill>
              </a:rPr>
              <a:t>生产法</a:t>
            </a:r>
            <a:r>
              <a:rPr lang="en-US" altLang="zh-CN" sz="2000" dirty="0">
                <a:solidFill>
                  <a:schemeClr val="tx1"/>
                </a:solidFill>
              </a:rPr>
              <a:t>GDP</a:t>
            </a:r>
            <a:r>
              <a:rPr lang="zh-CN" altLang="en-US" sz="2000" dirty="0">
                <a:solidFill>
                  <a:schemeClr val="tx1"/>
                </a:solidFill>
              </a:rPr>
              <a:t>和支出法</a:t>
            </a:r>
            <a:r>
              <a:rPr lang="en-US" altLang="zh-CN" sz="2000" dirty="0">
                <a:solidFill>
                  <a:schemeClr val="tx1"/>
                </a:solidFill>
              </a:rPr>
              <a:t>GDP</a:t>
            </a:r>
            <a:r>
              <a:rPr lang="zh-CN" altLang="en-US" sz="2000" dirty="0">
                <a:solidFill>
                  <a:schemeClr val="tx1"/>
                </a:solidFill>
              </a:rPr>
              <a:t>是用价值量表示最终产品流量，这个价值总额可以进一步分解为价格和物量两个因素。</a:t>
            </a:r>
            <a:endParaRPr lang="en-US" altLang="zh-CN" sz="2000" dirty="0">
              <a:solidFill>
                <a:schemeClr val="tx1"/>
              </a:solidFill>
            </a:endParaRPr>
          </a:p>
          <a:p>
            <a:pPr marL="342900" indent="-342900">
              <a:spcBef>
                <a:spcPts val="600"/>
              </a:spcBef>
              <a:buClr>
                <a:srgbClr val="546E7A"/>
              </a:buClr>
              <a:buFont typeface="Wingdings" panose="05000000000000000000" pitchFamily="2" charset="2"/>
              <a:buChar char="u"/>
            </a:pPr>
            <a:r>
              <a:rPr lang="zh-CN" altLang="en-US" sz="2000" dirty="0">
                <a:solidFill>
                  <a:schemeClr val="tx1"/>
                </a:solidFill>
              </a:rPr>
              <a:t>收入法</a:t>
            </a:r>
            <a:r>
              <a:rPr lang="en-US" altLang="zh-CN" sz="2000" dirty="0">
                <a:solidFill>
                  <a:schemeClr val="tx1"/>
                </a:solidFill>
              </a:rPr>
              <a:t>GDP</a:t>
            </a:r>
            <a:r>
              <a:rPr lang="zh-CN" altLang="en-US" sz="2000" dirty="0">
                <a:solidFill>
                  <a:schemeClr val="tx1"/>
                </a:solidFill>
              </a:rPr>
              <a:t>反映的纯粹是货币资金流量，无法与产品流量建立起直接联系。</a:t>
            </a:r>
            <a:endParaRPr lang="en-US" altLang="zh-CN" sz="2000" dirty="0">
              <a:solidFill>
                <a:schemeClr val="tx1"/>
              </a:solidFill>
            </a:endParaRPr>
          </a:p>
          <a:p>
            <a:pPr marL="342900" indent="-342900">
              <a:spcBef>
                <a:spcPts val="600"/>
              </a:spcBef>
              <a:buClr>
                <a:srgbClr val="546E7A"/>
              </a:buClr>
              <a:buFont typeface="Wingdings" panose="05000000000000000000" pitchFamily="2" charset="2"/>
              <a:buChar char="u"/>
            </a:pPr>
            <a:r>
              <a:rPr lang="zh-CN" altLang="en-US" sz="2000" dirty="0">
                <a:solidFill>
                  <a:schemeClr val="tx1"/>
                </a:solidFill>
              </a:rPr>
              <a:t>从理论上讲，不变价</a:t>
            </a:r>
            <a:r>
              <a:rPr lang="en-US" altLang="zh-CN" sz="2000" dirty="0">
                <a:solidFill>
                  <a:schemeClr val="tx1"/>
                </a:solidFill>
              </a:rPr>
              <a:t>GDP</a:t>
            </a:r>
            <a:r>
              <a:rPr lang="zh-CN" altLang="en-US" sz="2000" dirty="0">
                <a:solidFill>
                  <a:schemeClr val="tx1"/>
                </a:solidFill>
              </a:rPr>
              <a:t>只能从生产法和支出法两个角度计算。</a:t>
            </a:r>
            <a:endParaRPr lang="en-US" altLang="zh-CN" sz="2000" dirty="0">
              <a:solidFill>
                <a:schemeClr val="tx1"/>
              </a:solidFill>
            </a:endParaRPr>
          </a:p>
        </p:txBody>
      </p:sp>
      <p:sp>
        <p:nvSpPr>
          <p:cNvPr id="7" name="云形 6">
            <a:extLst>
              <a:ext uri="{FF2B5EF4-FFF2-40B4-BE49-F238E27FC236}">
                <a16:creationId xmlns:a16="http://schemas.microsoft.com/office/drawing/2014/main" id="{004070FB-CD95-458E-825D-F1FDFEA892F6}"/>
              </a:ext>
            </a:extLst>
          </p:cNvPr>
          <p:cNvSpPr/>
          <p:nvPr/>
        </p:nvSpPr>
        <p:spPr>
          <a:xfrm>
            <a:off x="731520" y="4974179"/>
            <a:ext cx="1524000" cy="822960"/>
          </a:xfrm>
          <a:prstGeom prst="cloud">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6838905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44</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grpSp>
        <p:nvGrpSpPr>
          <p:cNvPr id="8" name="组合 7">
            <a:extLst>
              <a:ext uri="{FF2B5EF4-FFF2-40B4-BE49-F238E27FC236}">
                <a16:creationId xmlns:a16="http://schemas.microsoft.com/office/drawing/2014/main" id="{3DA223E7-25C2-4CAC-BE09-5BEC8B7CE05E}"/>
              </a:ext>
            </a:extLst>
          </p:cNvPr>
          <p:cNvGrpSpPr/>
          <p:nvPr/>
        </p:nvGrpSpPr>
        <p:grpSpPr>
          <a:xfrm>
            <a:off x="4855576" y="1753849"/>
            <a:ext cx="775871" cy="4092315"/>
            <a:chOff x="3161605" y="3783143"/>
            <a:chExt cx="1026311" cy="3861469"/>
          </a:xfrm>
          <a:effectLst>
            <a:outerShdw blurRad="50800" dist="38100" dir="2700000" algn="tl" rotWithShape="0">
              <a:prstClr val="black">
                <a:alpha val="40000"/>
              </a:prstClr>
            </a:outerShdw>
          </a:effectLst>
        </p:grpSpPr>
        <p:grpSp>
          <p:nvGrpSpPr>
            <p:cNvPr id="10" name="组合 16">
              <a:extLst>
                <a:ext uri="{FF2B5EF4-FFF2-40B4-BE49-F238E27FC236}">
                  <a16:creationId xmlns:a16="http://schemas.microsoft.com/office/drawing/2014/main" id="{3D98DCBD-CBE2-45D1-B6D2-5BEA0F32CE30}"/>
                </a:ext>
              </a:extLst>
            </p:cNvPr>
            <p:cNvGrpSpPr/>
            <p:nvPr/>
          </p:nvGrpSpPr>
          <p:grpSpPr>
            <a:xfrm>
              <a:off x="3163398" y="3783143"/>
              <a:ext cx="1024518" cy="3861469"/>
              <a:chOff x="3163398" y="3783143"/>
              <a:chExt cx="1024518" cy="3861469"/>
            </a:xfrm>
          </p:grpSpPr>
          <p:sp>
            <p:nvSpPr>
              <p:cNvPr id="12" name="任意多边形 8">
                <a:extLst>
                  <a:ext uri="{FF2B5EF4-FFF2-40B4-BE49-F238E27FC236}">
                    <a16:creationId xmlns:a16="http://schemas.microsoft.com/office/drawing/2014/main" id="{F7CD51E7-D7DD-4DA6-BC46-11D1A8C015F4}"/>
                  </a:ext>
                </a:extLst>
              </p:cNvPr>
              <p:cNvSpPr/>
              <p:nvPr/>
            </p:nvSpPr>
            <p:spPr>
              <a:xfrm>
                <a:off x="3174667" y="5713877"/>
                <a:ext cx="1013249" cy="1930735"/>
              </a:xfrm>
              <a:custGeom>
                <a:avLst/>
                <a:gdLst>
                  <a:gd name="connsiteX0" fmla="*/ 0 w 1013249"/>
                  <a:gd name="connsiteY0" fmla="*/ 0 h 1930735"/>
                  <a:gd name="connsiteX1" fmla="*/ 506624 w 1013249"/>
                  <a:gd name="connsiteY1" fmla="*/ 0 h 1930735"/>
                  <a:gd name="connsiteX2" fmla="*/ 506624 w 1013249"/>
                  <a:gd name="connsiteY2" fmla="*/ 1930735 h 1930735"/>
                  <a:gd name="connsiteX3" fmla="*/ 1013249 w 1013249"/>
                  <a:gd name="connsiteY3" fmla="*/ 1930735 h 1930735"/>
                </a:gdLst>
                <a:ahLst/>
                <a:cxnLst>
                  <a:cxn ang="0">
                    <a:pos x="connsiteX0" y="connsiteY0"/>
                  </a:cxn>
                  <a:cxn ang="0">
                    <a:pos x="connsiteX1" y="connsiteY1"/>
                  </a:cxn>
                  <a:cxn ang="0">
                    <a:pos x="connsiteX2" y="connsiteY2"/>
                  </a:cxn>
                  <a:cxn ang="0">
                    <a:pos x="connsiteX3" y="connsiteY3"/>
                  </a:cxn>
                </a:cxnLst>
                <a:rect l="l" t="t" r="r" b="b"/>
                <a:pathLst>
                  <a:path w="1013249" h="1930735">
                    <a:moveTo>
                      <a:pt x="0" y="0"/>
                    </a:moveTo>
                    <a:lnTo>
                      <a:pt x="506624" y="0"/>
                    </a:lnTo>
                    <a:lnTo>
                      <a:pt x="506624" y="1930735"/>
                    </a:lnTo>
                    <a:lnTo>
                      <a:pt x="1013249" y="1930735"/>
                    </a:lnTo>
                  </a:path>
                </a:pathLst>
              </a:custGeom>
              <a:noFill/>
              <a:ln w="76200"/>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464813" tIns="910856" rIns="464813" bIns="910856" numCol="1" spcCol="1270" anchor="ctr" anchorCtr="0">
                <a:noAutofit/>
              </a:bodyPr>
              <a:lstStyle/>
              <a:p>
                <a:pPr lvl="0" algn="ctr" defTabSz="311150">
                  <a:lnSpc>
                    <a:spcPct val="90000"/>
                  </a:lnSpc>
                  <a:spcBef>
                    <a:spcPct val="0"/>
                  </a:spcBef>
                  <a:spcAft>
                    <a:spcPct val="35000"/>
                  </a:spcAft>
                </a:pPr>
                <a:endParaRPr lang="zh-CN" altLang="en-US" sz="700" kern="1200"/>
              </a:p>
            </p:txBody>
          </p:sp>
          <p:sp>
            <p:nvSpPr>
              <p:cNvPr id="13" name="任意多边形 11">
                <a:extLst>
                  <a:ext uri="{FF2B5EF4-FFF2-40B4-BE49-F238E27FC236}">
                    <a16:creationId xmlns:a16="http://schemas.microsoft.com/office/drawing/2014/main" id="{1CD11F87-346C-4DEB-9175-C94D2E71B9D7}"/>
                  </a:ext>
                </a:extLst>
              </p:cNvPr>
              <p:cNvSpPr/>
              <p:nvPr/>
            </p:nvSpPr>
            <p:spPr>
              <a:xfrm>
                <a:off x="3163398" y="3783143"/>
                <a:ext cx="1013249" cy="1930735"/>
              </a:xfrm>
              <a:custGeom>
                <a:avLst/>
                <a:gdLst>
                  <a:gd name="connsiteX0" fmla="*/ 0 w 1013249"/>
                  <a:gd name="connsiteY0" fmla="*/ 1930735 h 1930735"/>
                  <a:gd name="connsiteX1" fmla="*/ 506624 w 1013249"/>
                  <a:gd name="connsiteY1" fmla="*/ 1930735 h 1930735"/>
                  <a:gd name="connsiteX2" fmla="*/ 506624 w 1013249"/>
                  <a:gd name="connsiteY2" fmla="*/ 0 h 1930735"/>
                  <a:gd name="connsiteX3" fmla="*/ 1013249 w 1013249"/>
                  <a:gd name="connsiteY3" fmla="*/ 0 h 1930735"/>
                </a:gdLst>
                <a:ahLst/>
                <a:cxnLst>
                  <a:cxn ang="0">
                    <a:pos x="connsiteX0" y="connsiteY0"/>
                  </a:cxn>
                  <a:cxn ang="0">
                    <a:pos x="connsiteX1" y="connsiteY1"/>
                  </a:cxn>
                  <a:cxn ang="0">
                    <a:pos x="connsiteX2" y="connsiteY2"/>
                  </a:cxn>
                  <a:cxn ang="0">
                    <a:pos x="connsiteX3" y="connsiteY3"/>
                  </a:cxn>
                </a:cxnLst>
                <a:rect l="l" t="t" r="r" b="b"/>
                <a:pathLst>
                  <a:path w="1013249" h="1930735">
                    <a:moveTo>
                      <a:pt x="0" y="1930735"/>
                    </a:moveTo>
                    <a:lnTo>
                      <a:pt x="506624" y="1930735"/>
                    </a:lnTo>
                    <a:lnTo>
                      <a:pt x="506624" y="0"/>
                    </a:lnTo>
                    <a:lnTo>
                      <a:pt x="1013249" y="0"/>
                    </a:lnTo>
                  </a:path>
                </a:pathLst>
              </a:custGeom>
              <a:noFill/>
              <a:ln w="76200"/>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464813" tIns="910856" rIns="464813" bIns="910856" numCol="1" spcCol="1270" anchor="ctr" anchorCtr="0">
                <a:noAutofit/>
              </a:bodyPr>
              <a:lstStyle/>
              <a:p>
                <a:pPr lvl="0" algn="ctr" defTabSz="311150">
                  <a:lnSpc>
                    <a:spcPct val="90000"/>
                  </a:lnSpc>
                  <a:spcBef>
                    <a:spcPct val="0"/>
                  </a:spcBef>
                  <a:spcAft>
                    <a:spcPct val="35000"/>
                  </a:spcAft>
                </a:pPr>
                <a:endParaRPr lang="zh-CN" altLang="en-US" sz="700" kern="1200"/>
              </a:p>
            </p:txBody>
          </p:sp>
        </p:grpSp>
        <p:sp>
          <p:nvSpPr>
            <p:cNvPr id="11" name="任意多边形 9">
              <a:extLst>
                <a:ext uri="{FF2B5EF4-FFF2-40B4-BE49-F238E27FC236}">
                  <a16:creationId xmlns:a16="http://schemas.microsoft.com/office/drawing/2014/main" id="{15F88911-F8EC-43A1-A982-D4FD79D66F8E}"/>
                </a:ext>
              </a:extLst>
            </p:cNvPr>
            <p:cNvSpPr/>
            <p:nvPr/>
          </p:nvSpPr>
          <p:spPr>
            <a:xfrm>
              <a:off x="3161605" y="5668157"/>
              <a:ext cx="1013249" cy="91440"/>
            </a:xfrm>
            <a:custGeom>
              <a:avLst/>
              <a:gdLst>
                <a:gd name="connsiteX0" fmla="*/ 0 w 1013249"/>
                <a:gd name="connsiteY0" fmla="*/ 45720 h 91440"/>
                <a:gd name="connsiteX1" fmla="*/ 1013249 w 1013249"/>
                <a:gd name="connsiteY1" fmla="*/ 45720 h 91440"/>
              </a:gdLst>
              <a:ahLst/>
              <a:cxnLst>
                <a:cxn ang="0">
                  <a:pos x="connsiteX0" y="connsiteY0"/>
                </a:cxn>
                <a:cxn ang="0">
                  <a:pos x="connsiteX1" y="connsiteY1"/>
                </a:cxn>
              </a:cxnLst>
              <a:rect l="l" t="t" r="r" b="b"/>
              <a:pathLst>
                <a:path w="1013249" h="91440">
                  <a:moveTo>
                    <a:pt x="0" y="45720"/>
                  </a:moveTo>
                  <a:lnTo>
                    <a:pt x="1013249" y="45720"/>
                  </a:lnTo>
                </a:path>
              </a:pathLst>
            </a:custGeom>
            <a:noFill/>
            <a:ln w="76200"/>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493993" tIns="20389" rIns="493994" bIns="20389" numCol="1" spcCol="1270" anchor="ctr" anchorCtr="0">
              <a:noAutofit/>
            </a:bodyPr>
            <a:lstStyle/>
            <a:p>
              <a:pPr lvl="0" algn="ctr" defTabSz="222250">
                <a:lnSpc>
                  <a:spcPct val="90000"/>
                </a:lnSpc>
                <a:spcBef>
                  <a:spcPct val="0"/>
                </a:spcBef>
                <a:spcAft>
                  <a:spcPct val="35000"/>
                </a:spcAft>
              </a:pPr>
              <a:endParaRPr lang="zh-CN" altLang="en-US" sz="500" kern="1200"/>
            </a:p>
          </p:txBody>
        </p:sp>
      </p:grpSp>
      <p:sp>
        <p:nvSpPr>
          <p:cNvPr id="14" name="椭圆 13">
            <a:extLst>
              <a:ext uri="{FF2B5EF4-FFF2-40B4-BE49-F238E27FC236}">
                <a16:creationId xmlns:a16="http://schemas.microsoft.com/office/drawing/2014/main" id="{79EA896D-9303-4692-BD13-6F878C6E951A}"/>
              </a:ext>
            </a:extLst>
          </p:cNvPr>
          <p:cNvSpPr/>
          <p:nvPr/>
        </p:nvSpPr>
        <p:spPr>
          <a:xfrm rot="16200000">
            <a:off x="2074924" y="2568383"/>
            <a:ext cx="2361972" cy="2366340"/>
          </a:xfrm>
          <a:prstGeom prst="ellipse">
            <a:avLst/>
          </a:prstGeom>
          <a:gradFill flip="none" rotWithShape="1">
            <a:gsLst>
              <a:gs pos="0">
                <a:schemeClr val="bg1"/>
              </a:gs>
              <a:gs pos="50000">
                <a:schemeClr val="bg1"/>
              </a:gs>
              <a:gs pos="100000">
                <a:schemeClr val="accent6">
                  <a:lumMod val="40000"/>
                  <a:lumOff val="60000"/>
                </a:schemeClr>
              </a:gs>
            </a:gsLst>
            <a:path path="circle">
              <a:fillToRect l="50000" t="50000" r="50000" b="50000"/>
            </a:path>
            <a:tileRect/>
          </a:gradFill>
          <a:ln w="317500" cap="sq" cmpd="thickThin">
            <a:solidFill>
              <a:srgbClr val="00A9F3"/>
            </a:solidFill>
            <a:prstDash val="solid"/>
            <a:bevel/>
          </a:ln>
          <a:scene3d>
            <a:camera prst="orthographicFront"/>
            <a:lightRig rig="threePt" dir="t"/>
          </a:scene3d>
          <a:sp3d>
            <a:bevelT w="152400" h="50800" prst="softRound"/>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vert" wrap="square" lIns="41274" tIns="41275" rIns="41275" bIns="41274" numCol="1" spcCol="1270" anchor="ctr" anchorCtr="0">
            <a:noAutofit/>
          </a:bodyPr>
          <a:lstStyle/>
          <a:p>
            <a:pPr lvl="0" algn="ctr" defTabSz="2889250">
              <a:lnSpc>
                <a:spcPct val="90000"/>
              </a:lnSpc>
              <a:spcBef>
                <a:spcPct val="0"/>
              </a:spcBef>
              <a:spcAft>
                <a:spcPct val="35000"/>
              </a:spcAft>
            </a:pPr>
            <a:r>
              <a:rPr lang="zh-CN" altLang="en-US" sz="2400" b="1" kern="1200" dirty="0">
                <a:solidFill>
                  <a:srgbClr val="00A9F3"/>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不变价</a:t>
            </a:r>
            <a:r>
              <a:rPr lang="en-US" altLang="zh-CN" sz="2400" b="1" kern="1200" dirty="0">
                <a:solidFill>
                  <a:srgbClr val="00A9F3"/>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400" b="1" kern="1200" dirty="0">
                <a:solidFill>
                  <a:srgbClr val="00A9F3"/>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统计中剔除价格因素的基本方法</a:t>
            </a:r>
            <a:endParaRPr lang="zh-CN" altLang="en-US" sz="2400" kern="1200" dirty="0">
              <a:solidFill>
                <a:srgbClr val="00A9F3"/>
              </a:solidFill>
              <a:effectLst>
                <a:outerShdw blurRad="38100" dist="38100" dir="2700000" algn="tl">
                  <a:srgbClr val="000000">
                    <a:alpha val="43137"/>
                  </a:srgbClr>
                </a:outerShdw>
              </a:effectLst>
            </a:endParaRPr>
          </a:p>
        </p:txBody>
      </p:sp>
      <p:sp>
        <p:nvSpPr>
          <p:cNvPr id="15" name="圆角矩形 13">
            <a:extLst>
              <a:ext uri="{FF2B5EF4-FFF2-40B4-BE49-F238E27FC236}">
                <a16:creationId xmlns:a16="http://schemas.microsoft.com/office/drawing/2014/main" id="{2D487E36-B001-4FED-A1BE-3E9F99C7F3F7}"/>
              </a:ext>
            </a:extLst>
          </p:cNvPr>
          <p:cNvSpPr/>
          <p:nvPr/>
        </p:nvSpPr>
        <p:spPr>
          <a:xfrm>
            <a:off x="5868822" y="1362141"/>
            <a:ext cx="4279519" cy="720000"/>
          </a:xfrm>
          <a:prstGeom prst="round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275" tIns="41275" rIns="41275" bIns="41275" numCol="1" spcCol="1270" anchor="ctr" anchorCtr="0">
            <a:noAutofit/>
          </a:bodyPr>
          <a:lstStyle/>
          <a:p>
            <a:pPr algn="ctr" defTabSz="2889250">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价格指数缩减法</a:t>
            </a:r>
          </a:p>
        </p:txBody>
      </p:sp>
      <p:sp>
        <p:nvSpPr>
          <p:cNvPr id="16" name="圆角矩形 15">
            <a:extLst>
              <a:ext uri="{FF2B5EF4-FFF2-40B4-BE49-F238E27FC236}">
                <a16:creationId xmlns:a16="http://schemas.microsoft.com/office/drawing/2014/main" id="{4127B718-A7A0-491B-A87F-6200ECF48852}"/>
              </a:ext>
            </a:extLst>
          </p:cNvPr>
          <p:cNvSpPr/>
          <p:nvPr/>
        </p:nvSpPr>
        <p:spPr>
          <a:xfrm>
            <a:off x="5868821" y="3366153"/>
            <a:ext cx="4279520" cy="720000"/>
          </a:xfrm>
          <a:prstGeom prst="round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275" tIns="41275" rIns="41275" bIns="41275" numCol="1" spcCol="1270" anchor="ctr" anchorCtr="0">
            <a:noAutofit/>
          </a:bodyPr>
          <a:lstStyle/>
          <a:p>
            <a:pPr algn="ctr" defTabSz="2889250">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物量指数外推法</a:t>
            </a:r>
          </a:p>
        </p:txBody>
      </p:sp>
      <p:sp>
        <p:nvSpPr>
          <p:cNvPr id="17" name="圆角矩形 14">
            <a:extLst>
              <a:ext uri="{FF2B5EF4-FFF2-40B4-BE49-F238E27FC236}">
                <a16:creationId xmlns:a16="http://schemas.microsoft.com/office/drawing/2014/main" id="{7998A270-8006-46F9-A580-5B4ADF87EF42}"/>
              </a:ext>
            </a:extLst>
          </p:cNvPr>
          <p:cNvSpPr/>
          <p:nvPr/>
        </p:nvSpPr>
        <p:spPr>
          <a:xfrm>
            <a:off x="5883812" y="5445451"/>
            <a:ext cx="4279520" cy="720000"/>
          </a:xfrm>
          <a:prstGeom prst="roundRect">
            <a:avLst/>
          </a:prstGeom>
          <a:solidFill>
            <a:srgbClr val="5B9BD5"/>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275" tIns="41275" rIns="41275" bIns="41275" numCol="1" spcCol="1270" anchor="ctr" anchorCtr="0">
            <a:noAutofit/>
          </a:bodyPr>
          <a:lstStyle/>
          <a:p>
            <a:pPr algn="ctr" defTabSz="2889250">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直接基年价值法</a:t>
            </a:r>
          </a:p>
        </p:txBody>
      </p:sp>
    </p:spTree>
    <p:extLst>
      <p:ext uri="{BB962C8B-B14F-4D97-AF65-F5344CB8AC3E}">
        <p14:creationId xmlns:p14="http://schemas.microsoft.com/office/powerpoint/2010/main" val="41876144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45</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8" name="对角圆角矩形 10">
            <a:extLst>
              <a:ext uri="{FF2B5EF4-FFF2-40B4-BE49-F238E27FC236}">
                <a16:creationId xmlns:a16="http://schemas.microsoft.com/office/drawing/2014/main" id="{70CC4B4A-6210-498D-8CAF-A3C6D94945A3}"/>
              </a:ext>
            </a:extLst>
          </p:cNvPr>
          <p:cNvSpPr/>
          <p:nvPr/>
        </p:nvSpPr>
        <p:spPr>
          <a:xfrm>
            <a:off x="314960" y="1425274"/>
            <a:ext cx="3169920" cy="720000"/>
          </a:xfrm>
          <a:prstGeom prst="round2DiagRect">
            <a:avLst/>
          </a:prstGeom>
          <a:solidFill>
            <a:schemeClr val="accent1">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价格指数缩减法</a:t>
            </a:r>
          </a:p>
        </p:txBody>
      </p:sp>
      <p:sp>
        <p:nvSpPr>
          <p:cNvPr id="19" name="矩形 18">
            <a:extLst>
              <a:ext uri="{FF2B5EF4-FFF2-40B4-BE49-F238E27FC236}">
                <a16:creationId xmlns:a16="http://schemas.microsoft.com/office/drawing/2014/main" id="{D7C08712-EE24-4441-A4A4-A64A19C1E202}"/>
              </a:ext>
            </a:extLst>
          </p:cNvPr>
          <p:cNvSpPr/>
          <p:nvPr/>
        </p:nvSpPr>
        <p:spPr>
          <a:xfrm>
            <a:off x="3606800" y="1437388"/>
            <a:ext cx="8473440" cy="707886"/>
          </a:xfrm>
          <a:prstGeom prst="rect">
            <a:avLst/>
          </a:prstGeom>
        </p:spPr>
        <p:txBody>
          <a:bodyPr wrap="square">
            <a:spAutoFit/>
          </a:bodyPr>
          <a:lstStyle/>
          <a:p>
            <a:r>
              <a:rPr lang="zh-CN" altLang="en-US" sz="2000" dirty="0"/>
              <a:t>利用价值量等于物量乘以价格这样一个关系，用有关价格指数去剔除现价</a:t>
            </a:r>
            <a:r>
              <a:rPr lang="en-US" altLang="zh-CN" sz="2000" dirty="0"/>
              <a:t>GDP</a:t>
            </a:r>
            <a:r>
              <a:rPr lang="zh-CN" altLang="en-US" sz="2000" dirty="0"/>
              <a:t>构成指标中所包含的价格变化因素，得出不变价</a:t>
            </a:r>
            <a:r>
              <a:rPr lang="en-US" altLang="zh-CN" sz="2000" dirty="0"/>
              <a:t>GDP</a:t>
            </a:r>
            <a:r>
              <a:rPr lang="zh-CN" altLang="en-US" sz="2000" dirty="0"/>
              <a:t>的相应构成指标。</a:t>
            </a:r>
          </a:p>
        </p:txBody>
      </p:sp>
      <p:sp>
        <p:nvSpPr>
          <p:cNvPr id="20" name="矩形: 圆角 19">
            <a:extLst>
              <a:ext uri="{FF2B5EF4-FFF2-40B4-BE49-F238E27FC236}">
                <a16:creationId xmlns:a16="http://schemas.microsoft.com/office/drawing/2014/main" id="{2AD6D692-4893-415D-8D1A-A16310BCA05E}"/>
              </a:ext>
            </a:extLst>
          </p:cNvPr>
          <p:cNvSpPr/>
          <p:nvPr/>
        </p:nvSpPr>
        <p:spPr>
          <a:xfrm>
            <a:off x="1307039" y="2705300"/>
            <a:ext cx="9577921" cy="2923340"/>
          </a:xfrm>
          <a:prstGeom prst="roundRect">
            <a:avLst/>
          </a:prstGeom>
          <a:solidFill>
            <a:schemeClr val="accent1">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dirty="0"/>
              <a:t>根据缩减的对象和途径，价格指数缩减法又分为单缩法和双缩法。</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b="1" dirty="0"/>
              <a:t>单缩法：</a:t>
            </a:r>
            <a:r>
              <a:rPr lang="zh-CN" altLang="en-US" sz="2000" dirty="0"/>
              <a:t>直接利用价格指数对价值指标进行缩减，剔除价格变动因素，求出所要缩减的指标的不变价数据。既适用于生产法增加值，也适用于支出法</a:t>
            </a:r>
            <a:r>
              <a:rPr lang="en-US" altLang="zh-CN" sz="2000" dirty="0"/>
              <a:t>GDP</a:t>
            </a:r>
            <a:r>
              <a:rPr lang="zh-CN" altLang="en-US" sz="2000" dirty="0"/>
              <a:t>的构成指标。</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b="1" dirty="0"/>
              <a:t>双缩法：</a:t>
            </a:r>
            <a:r>
              <a:rPr lang="zh-CN" altLang="en-US" sz="2000" dirty="0"/>
              <a:t>先分别用价格指数对两项形成差额的现价价值量指标进行缩减，然后通过缩减后的两项不变价指标计算出所要求的不变价数据。主要适用于生产法增加值。</a:t>
            </a:r>
            <a:endParaRPr lang="en-US" altLang="zh-CN" sz="2000" b="1" dirty="0">
              <a:solidFill>
                <a:schemeClr val="accent5">
                  <a:lumMod val="50000"/>
                </a:schemeClr>
              </a:solidFill>
            </a:endParaRPr>
          </a:p>
        </p:txBody>
      </p:sp>
    </p:spTree>
    <p:extLst>
      <p:ext uri="{BB962C8B-B14F-4D97-AF65-F5344CB8AC3E}">
        <p14:creationId xmlns:p14="http://schemas.microsoft.com/office/powerpoint/2010/main" val="12583012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46</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8" name="对角圆角矩形 10">
            <a:extLst>
              <a:ext uri="{FF2B5EF4-FFF2-40B4-BE49-F238E27FC236}">
                <a16:creationId xmlns:a16="http://schemas.microsoft.com/office/drawing/2014/main" id="{70CC4B4A-6210-498D-8CAF-A3C6D94945A3}"/>
              </a:ext>
            </a:extLst>
          </p:cNvPr>
          <p:cNvSpPr/>
          <p:nvPr/>
        </p:nvSpPr>
        <p:spPr>
          <a:xfrm>
            <a:off x="314960" y="1425274"/>
            <a:ext cx="3169920" cy="720000"/>
          </a:xfrm>
          <a:prstGeom prst="round2DiagRect">
            <a:avLst/>
          </a:prstGeom>
          <a:solidFill>
            <a:schemeClr val="accent1">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物量指数外推法</a:t>
            </a:r>
          </a:p>
        </p:txBody>
      </p:sp>
      <p:sp>
        <p:nvSpPr>
          <p:cNvPr id="19" name="矩形 18">
            <a:extLst>
              <a:ext uri="{FF2B5EF4-FFF2-40B4-BE49-F238E27FC236}">
                <a16:creationId xmlns:a16="http://schemas.microsoft.com/office/drawing/2014/main" id="{D7C08712-EE24-4441-A4A4-A64A19C1E202}"/>
              </a:ext>
            </a:extLst>
          </p:cNvPr>
          <p:cNvSpPr/>
          <p:nvPr/>
        </p:nvSpPr>
        <p:spPr>
          <a:xfrm>
            <a:off x="3718560" y="1437388"/>
            <a:ext cx="8473440" cy="707886"/>
          </a:xfrm>
          <a:prstGeom prst="rect">
            <a:avLst/>
          </a:prstGeom>
        </p:spPr>
        <p:txBody>
          <a:bodyPr wrap="square">
            <a:spAutoFit/>
          </a:bodyPr>
          <a:lstStyle/>
          <a:p>
            <a:r>
              <a:rPr lang="zh-CN" altLang="en-US" sz="2000" dirty="0"/>
              <a:t>利用拉氏或派氏物量指数外推基年</a:t>
            </a:r>
            <a:r>
              <a:rPr lang="en-US" altLang="zh-CN" sz="2000" dirty="0"/>
              <a:t>GDP</a:t>
            </a:r>
            <a:r>
              <a:rPr lang="zh-CN" altLang="en-US" sz="2000" dirty="0"/>
              <a:t>的构成指标，得出报告期不变价</a:t>
            </a:r>
            <a:r>
              <a:rPr lang="en-US" altLang="zh-CN" sz="2000" dirty="0"/>
              <a:t>GDP</a:t>
            </a:r>
            <a:r>
              <a:rPr lang="zh-CN" altLang="en-US" sz="2000" dirty="0"/>
              <a:t>的相应构成指标。</a:t>
            </a:r>
          </a:p>
        </p:txBody>
      </p:sp>
      <p:sp>
        <p:nvSpPr>
          <p:cNvPr id="20" name="矩形: 圆角 19">
            <a:extLst>
              <a:ext uri="{FF2B5EF4-FFF2-40B4-BE49-F238E27FC236}">
                <a16:creationId xmlns:a16="http://schemas.microsoft.com/office/drawing/2014/main" id="{2AD6D692-4893-415D-8D1A-A16310BCA05E}"/>
              </a:ext>
            </a:extLst>
          </p:cNvPr>
          <p:cNvSpPr/>
          <p:nvPr/>
        </p:nvSpPr>
        <p:spPr>
          <a:xfrm>
            <a:off x="1307039" y="2705300"/>
            <a:ext cx="9577921" cy="2923340"/>
          </a:xfrm>
          <a:prstGeom prst="roundRect">
            <a:avLst/>
          </a:prstGeom>
          <a:solidFill>
            <a:schemeClr val="accent1">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b="1" dirty="0"/>
              <a:t>单外推法：</a:t>
            </a:r>
            <a:r>
              <a:rPr lang="zh-CN" altLang="en-US" sz="2000" dirty="0"/>
              <a:t>利用基期增加值（包括生产法增加值和收入法增加值）直接乘以相应物量指数，得出报告期不变价增加值，或者利用基期支出法</a:t>
            </a:r>
            <a:r>
              <a:rPr lang="en-US" altLang="zh-CN" sz="2000" dirty="0"/>
              <a:t>GDP</a:t>
            </a:r>
            <a:r>
              <a:rPr lang="zh-CN" altLang="en-US" sz="2000" dirty="0"/>
              <a:t>构成指标直接乘以相应物量指数，得出报告期不变价支出法</a:t>
            </a:r>
            <a:r>
              <a:rPr lang="en-US" altLang="zh-CN" sz="2000" dirty="0"/>
              <a:t>GDP</a:t>
            </a:r>
            <a:r>
              <a:rPr lang="zh-CN" altLang="en-US" sz="2000" dirty="0"/>
              <a:t>构成指标。既适用于生产法增加值，也适用于支出法</a:t>
            </a:r>
            <a:r>
              <a:rPr lang="en-US" altLang="zh-CN" sz="2000" dirty="0"/>
              <a:t>GDP</a:t>
            </a:r>
            <a:r>
              <a:rPr lang="zh-CN" altLang="en-US" sz="2000" dirty="0"/>
              <a:t>的构成指标。</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b="1" dirty="0"/>
              <a:t>双外推法：</a:t>
            </a:r>
            <a:r>
              <a:rPr lang="zh-CN" altLang="en-US" sz="2000" dirty="0"/>
              <a:t>分别利用基年总产出和基年中间投入乘以相应的物量指数，得出报告期不变价总产出和不变价中间投入，用不变价总产出减去不变价中间投入，得到报告期不变价增加值。主要适用于生产法增加值。</a:t>
            </a:r>
            <a:endParaRPr lang="en-US" altLang="zh-CN" sz="2000" dirty="0"/>
          </a:p>
        </p:txBody>
      </p:sp>
    </p:spTree>
    <p:extLst>
      <p:ext uri="{BB962C8B-B14F-4D97-AF65-F5344CB8AC3E}">
        <p14:creationId xmlns:p14="http://schemas.microsoft.com/office/powerpoint/2010/main" val="25701057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47</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8" name="对角圆角矩形 10">
            <a:extLst>
              <a:ext uri="{FF2B5EF4-FFF2-40B4-BE49-F238E27FC236}">
                <a16:creationId xmlns:a16="http://schemas.microsoft.com/office/drawing/2014/main" id="{70CC4B4A-6210-498D-8CAF-A3C6D94945A3}"/>
              </a:ext>
            </a:extLst>
          </p:cNvPr>
          <p:cNvSpPr/>
          <p:nvPr/>
        </p:nvSpPr>
        <p:spPr>
          <a:xfrm>
            <a:off x="416560" y="1425274"/>
            <a:ext cx="3169920" cy="720000"/>
          </a:xfrm>
          <a:prstGeom prst="round2DiagRect">
            <a:avLst/>
          </a:prstGeom>
          <a:solidFill>
            <a:schemeClr val="accent1">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直接基年价值法</a:t>
            </a:r>
          </a:p>
        </p:txBody>
      </p:sp>
      <p:sp>
        <p:nvSpPr>
          <p:cNvPr id="20" name="矩形: 圆角 19">
            <a:extLst>
              <a:ext uri="{FF2B5EF4-FFF2-40B4-BE49-F238E27FC236}">
                <a16:creationId xmlns:a16="http://schemas.microsoft.com/office/drawing/2014/main" id="{2AD6D692-4893-415D-8D1A-A16310BCA05E}"/>
              </a:ext>
            </a:extLst>
          </p:cNvPr>
          <p:cNvSpPr/>
          <p:nvPr/>
        </p:nvSpPr>
        <p:spPr>
          <a:xfrm>
            <a:off x="1307039" y="2705300"/>
            <a:ext cx="9577921" cy="2923340"/>
          </a:xfrm>
          <a:prstGeom prst="roundRect">
            <a:avLst/>
          </a:prstGeom>
          <a:solidFill>
            <a:schemeClr val="accent1">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dirty="0"/>
              <a:t>把产品价格固定在某一年（称为基年）或基年的某一时点，在较长一段时期内作为计算不变价的固定价格，用报告期的数量乘以基年的固定价格，得到报告期不变价</a:t>
            </a:r>
            <a:r>
              <a:rPr lang="en-US" altLang="zh-CN" sz="2000" dirty="0"/>
              <a:t>GDP</a:t>
            </a:r>
            <a:r>
              <a:rPr lang="zh-CN" altLang="en-US" sz="2000" dirty="0"/>
              <a:t>的相应构成指标。</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b="1" dirty="0"/>
              <a:t>存在的问题：</a:t>
            </a:r>
            <a:r>
              <a:rPr lang="en-US" altLang="zh-CN" sz="2000" dirty="0"/>
              <a:t>1</a:t>
            </a:r>
            <a:r>
              <a:rPr lang="zh-CN" altLang="en-US" sz="2000" dirty="0"/>
              <a:t>）在基年时间较长、价格变化较大和产品更新换代较快的情况下，要编制出品种繁多的不变价产品目录并加以推广，工作量较大。</a:t>
            </a:r>
            <a:r>
              <a:rPr lang="en-US" altLang="zh-CN" sz="2000" dirty="0"/>
              <a:t>2</a:t>
            </a:r>
            <a:r>
              <a:rPr lang="zh-CN" altLang="en-US" sz="2000" dirty="0"/>
              <a:t>）选取的代表性产品或者规格品也很难适应产品更新换代的需要，固定的权重不能及时反映价格的变化，因而可能高估不变价增长速度。</a:t>
            </a:r>
            <a:endParaRPr lang="en-US" altLang="zh-CN" sz="2000" dirty="0"/>
          </a:p>
        </p:txBody>
      </p:sp>
      <p:grpSp>
        <p:nvGrpSpPr>
          <p:cNvPr id="9" name="组合 8">
            <a:extLst>
              <a:ext uri="{FF2B5EF4-FFF2-40B4-BE49-F238E27FC236}">
                <a16:creationId xmlns:a16="http://schemas.microsoft.com/office/drawing/2014/main" id="{4622DFA4-500F-41C8-B8BF-DCB55D1CA13A}"/>
              </a:ext>
            </a:extLst>
          </p:cNvPr>
          <p:cNvGrpSpPr/>
          <p:nvPr/>
        </p:nvGrpSpPr>
        <p:grpSpPr>
          <a:xfrm>
            <a:off x="4003040" y="1571651"/>
            <a:ext cx="7709534" cy="425300"/>
            <a:chOff x="3294863" y="1438089"/>
            <a:chExt cx="8532012" cy="425300"/>
          </a:xfrm>
          <a:solidFill>
            <a:schemeClr val="accent1">
              <a:lumMod val="60000"/>
              <a:lumOff val="40000"/>
            </a:schemeClr>
          </a:solidFill>
        </p:grpSpPr>
        <p:sp>
          <p:nvSpPr>
            <p:cNvPr id="10" name="箭头: V 形 9">
              <a:extLst>
                <a:ext uri="{FF2B5EF4-FFF2-40B4-BE49-F238E27FC236}">
                  <a16:creationId xmlns:a16="http://schemas.microsoft.com/office/drawing/2014/main" id="{C7109C87-F243-4878-BF66-3AB7CF3C6F2B}"/>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1B927B87-702D-4BE2-88DE-89FB4691DA1E}"/>
                </a:ext>
              </a:extLst>
            </p:cNvPr>
            <p:cNvCxnSpPr>
              <a:cxnSpLocks/>
            </p:cNvCxnSpPr>
            <p:nvPr/>
          </p:nvCxnSpPr>
          <p:spPr>
            <a:xfrm>
              <a:off x="6260214" y="1639381"/>
              <a:ext cx="5566661" cy="0"/>
            </a:xfrm>
            <a:prstGeom prst="line">
              <a:avLst/>
            </a:prstGeom>
            <a:grpFill/>
            <a:ln w="19050">
              <a:solidFill>
                <a:schemeClr val="accent5">
                  <a:lumMod val="60000"/>
                  <a:lumOff val="40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 name="箭头: V 形 11">
              <a:extLst>
                <a:ext uri="{FF2B5EF4-FFF2-40B4-BE49-F238E27FC236}">
                  <a16:creationId xmlns:a16="http://schemas.microsoft.com/office/drawing/2014/main" id="{46EE246F-ACD4-45D3-9936-CB9B07887835}"/>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27763648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48</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8" name="对角圆角矩形 10">
            <a:extLst>
              <a:ext uri="{FF2B5EF4-FFF2-40B4-BE49-F238E27FC236}">
                <a16:creationId xmlns:a16="http://schemas.microsoft.com/office/drawing/2014/main" id="{70CC4B4A-6210-498D-8CAF-A3C6D94945A3}"/>
              </a:ext>
            </a:extLst>
          </p:cNvPr>
          <p:cNvSpPr/>
          <p:nvPr/>
        </p:nvSpPr>
        <p:spPr>
          <a:xfrm>
            <a:off x="416560" y="1425274"/>
            <a:ext cx="5679440" cy="720000"/>
          </a:xfrm>
          <a:prstGeom prst="round2DiagRect">
            <a:avLst/>
          </a:prstGeom>
          <a:solidFill>
            <a:schemeClr val="bg1">
              <a:lumMod val="75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不变价生产法国内生产总值统计</a:t>
            </a:r>
          </a:p>
        </p:txBody>
      </p:sp>
      <p:sp>
        <p:nvSpPr>
          <p:cNvPr id="20" name="矩形: 圆角 19">
            <a:extLst>
              <a:ext uri="{FF2B5EF4-FFF2-40B4-BE49-F238E27FC236}">
                <a16:creationId xmlns:a16="http://schemas.microsoft.com/office/drawing/2014/main" id="{2AD6D692-4893-415D-8D1A-A16310BCA05E}"/>
              </a:ext>
            </a:extLst>
          </p:cNvPr>
          <p:cNvSpPr/>
          <p:nvPr/>
        </p:nvSpPr>
        <p:spPr>
          <a:xfrm>
            <a:off x="1307039" y="2705300"/>
            <a:ext cx="9577921" cy="2923340"/>
          </a:xfrm>
          <a:prstGeom prst="roundRect">
            <a:avLst/>
          </a:prstGeom>
          <a:solidFill>
            <a:schemeClr val="bg1">
              <a:lumMod val="75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400" dirty="0"/>
              <a:t>不变价生产法国内生产总值是所有行业不变价生产法增加值的汇总值，由于不同行业的产品特点不同、基础资料不同，因此，有的行业宜采用价格指数缩减法计算，有的行业宜采用物量指数外推法计算，有的行业宜采用直接基年价值法计算。</a:t>
            </a:r>
            <a:endParaRPr lang="en-US" altLang="zh-CN" sz="2400" dirty="0"/>
          </a:p>
        </p:txBody>
      </p:sp>
      <p:grpSp>
        <p:nvGrpSpPr>
          <p:cNvPr id="9" name="组合 8">
            <a:extLst>
              <a:ext uri="{FF2B5EF4-FFF2-40B4-BE49-F238E27FC236}">
                <a16:creationId xmlns:a16="http://schemas.microsoft.com/office/drawing/2014/main" id="{4622DFA4-500F-41C8-B8BF-DCB55D1CA13A}"/>
              </a:ext>
            </a:extLst>
          </p:cNvPr>
          <p:cNvGrpSpPr/>
          <p:nvPr/>
        </p:nvGrpSpPr>
        <p:grpSpPr>
          <a:xfrm>
            <a:off x="6634480" y="1571651"/>
            <a:ext cx="5078094" cy="425300"/>
            <a:chOff x="3294863" y="1438089"/>
            <a:chExt cx="8532012" cy="425300"/>
          </a:xfrm>
          <a:solidFill>
            <a:schemeClr val="bg1">
              <a:lumMod val="75000"/>
            </a:schemeClr>
          </a:solidFill>
        </p:grpSpPr>
        <p:sp>
          <p:nvSpPr>
            <p:cNvPr id="10" name="箭头: V 形 9">
              <a:extLst>
                <a:ext uri="{FF2B5EF4-FFF2-40B4-BE49-F238E27FC236}">
                  <a16:creationId xmlns:a16="http://schemas.microsoft.com/office/drawing/2014/main" id="{C7109C87-F243-4878-BF66-3AB7CF3C6F2B}"/>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1B927B87-702D-4BE2-88DE-89FB4691DA1E}"/>
                </a:ext>
              </a:extLst>
            </p:cNvPr>
            <p:cNvCxnSpPr>
              <a:cxnSpLocks/>
            </p:cNvCxnSpPr>
            <p:nvPr/>
          </p:nvCxnSpPr>
          <p:spPr>
            <a:xfrm>
              <a:off x="6260214" y="1639381"/>
              <a:ext cx="5566661" cy="0"/>
            </a:xfrm>
            <a:prstGeom prst="line">
              <a:avLst/>
            </a:prstGeom>
            <a:grpFill/>
            <a:ln w="19050">
              <a:solidFill>
                <a:srgbClr val="BFBFBF"/>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 name="箭头: V 形 11">
              <a:extLst>
                <a:ext uri="{FF2B5EF4-FFF2-40B4-BE49-F238E27FC236}">
                  <a16:creationId xmlns:a16="http://schemas.microsoft.com/office/drawing/2014/main" id="{46EE246F-ACD4-45D3-9936-CB9B07887835}"/>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28882014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49</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8" name="对角圆角矩形 10">
            <a:extLst>
              <a:ext uri="{FF2B5EF4-FFF2-40B4-BE49-F238E27FC236}">
                <a16:creationId xmlns:a16="http://schemas.microsoft.com/office/drawing/2014/main" id="{70CC4B4A-6210-498D-8CAF-A3C6D94945A3}"/>
              </a:ext>
            </a:extLst>
          </p:cNvPr>
          <p:cNvSpPr/>
          <p:nvPr/>
        </p:nvSpPr>
        <p:spPr>
          <a:xfrm>
            <a:off x="416560" y="1425274"/>
            <a:ext cx="4572000" cy="720000"/>
          </a:xfrm>
          <a:prstGeom prst="round2DiagRect">
            <a:avLst/>
          </a:prstGeom>
          <a:solidFill>
            <a:schemeClr val="bg1">
              <a:lumMod val="75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采用价格指数缩减法计算</a:t>
            </a:r>
          </a:p>
        </p:txBody>
      </p:sp>
      <p:sp>
        <p:nvSpPr>
          <p:cNvPr id="20" name="矩形: 圆角 19">
            <a:extLst>
              <a:ext uri="{FF2B5EF4-FFF2-40B4-BE49-F238E27FC236}">
                <a16:creationId xmlns:a16="http://schemas.microsoft.com/office/drawing/2014/main" id="{2AD6D692-4893-415D-8D1A-A16310BCA05E}"/>
              </a:ext>
            </a:extLst>
          </p:cNvPr>
          <p:cNvSpPr/>
          <p:nvPr/>
        </p:nvSpPr>
        <p:spPr>
          <a:xfrm>
            <a:off x="1307039" y="2705300"/>
            <a:ext cx="9577921" cy="2923340"/>
          </a:xfrm>
          <a:prstGeom prst="roundRect">
            <a:avLst/>
          </a:prstGeom>
          <a:solidFill>
            <a:schemeClr val="bg1">
              <a:lumMod val="75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342900" indent="-342900">
              <a:spcBef>
                <a:spcPts val="600"/>
              </a:spcBef>
              <a:buClr>
                <a:srgbClr val="546E7A"/>
              </a:buClr>
              <a:buFont typeface="Wingdings" panose="05000000000000000000" pitchFamily="2" charset="2"/>
              <a:buChar char="ü"/>
            </a:pPr>
            <a:r>
              <a:rPr lang="zh-CN" altLang="en-US" sz="2000" b="1" dirty="0"/>
              <a:t>双缩法：</a:t>
            </a:r>
            <a:endParaRPr lang="en-US" altLang="zh-CN" sz="2000" b="1" dirty="0"/>
          </a:p>
          <a:p>
            <a:pPr algn="ctr">
              <a:spcBef>
                <a:spcPts val="600"/>
              </a:spcBef>
              <a:buClr>
                <a:srgbClr val="546E7A"/>
              </a:buClr>
            </a:pPr>
            <a:r>
              <a:rPr lang="zh-CN" altLang="en-US" sz="2000" b="1" dirty="0">
                <a:solidFill>
                  <a:schemeClr val="accent3">
                    <a:lumMod val="50000"/>
                  </a:schemeClr>
                </a:solidFill>
              </a:rPr>
              <a:t>分行业不变价总产出</a:t>
            </a:r>
            <a:r>
              <a:rPr lang="en-US" altLang="zh-CN" sz="2000" b="1" dirty="0">
                <a:solidFill>
                  <a:schemeClr val="accent3">
                    <a:lumMod val="50000"/>
                  </a:schemeClr>
                </a:solidFill>
              </a:rPr>
              <a:t>=</a:t>
            </a:r>
            <a:r>
              <a:rPr lang="zh-CN" altLang="en-US" sz="2000" b="1" dirty="0">
                <a:solidFill>
                  <a:schemeClr val="accent3">
                    <a:lumMod val="50000"/>
                  </a:schemeClr>
                </a:solidFill>
              </a:rPr>
              <a:t>分行业现价总产出</a:t>
            </a:r>
            <a:r>
              <a:rPr lang="en-US" altLang="zh-CN" sz="2000" b="1" dirty="0">
                <a:solidFill>
                  <a:schemeClr val="accent3">
                    <a:lumMod val="50000"/>
                  </a:schemeClr>
                </a:solidFill>
              </a:rPr>
              <a:t>÷</a:t>
            </a:r>
            <a:r>
              <a:rPr lang="zh-CN" altLang="en-US" sz="2000" b="1" dirty="0">
                <a:solidFill>
                  <a:schemeClr val="accent3">
                    <a:lumMod val="50000"/>
                  </a:schemeClr>
                </a:solidFill>
              </a:rPr>
              <a:t>产出价格指数</a:t>
            </a:r>
            <a:endParaRPr lang="en-US" altLang="zh-CN" sz="2000" b="1" dirty="0">
              <a:solidFill>
                <a:schemeClr val="accent3">
                  <a:lumMod val="50000"/>
                </a:schemeClr>
              </a:solidFill>
            </a:endParaRPr>
          </a:p>
          <a:p>
            <a:pPr algn="ctr">
              <a:spcBef>
                <a:spcPts val="600"/>
              </a:spcBef>
              <a:buClr>
                <a:srgbClr val="546E7A"/>
              </a:buClr>
            </a:pPr>
            <a:r>
              <a:rPr lang="zh-CN" altLang="en-US" sz="2000" b="1" dirty="0">
                <a:solidFill>
                  <a:schemeClr val="accent3">
                    <a:lumMod val="50000"/>
                  </a:schemeClr>
                </a:solidFill>
              </a:rPr>
              <a:t>分行业不变价中间投入</a:t>
            </a:r>
            <a:r>
              <a:rPr lang="en-US" altLang="zh-CN" sz="2000" b="1" dirty="0">
                <a:solidFill>
                  <a:schemeClr val="accent3">
                    <a:lumMod val="50000"/>
                  </a:schemeClr>
                </a:solidFill>
              </a:rPr>
              <a:t>=</a:t>
            </a:r>
            <a:r>
              <a:rPr lang="zh-CN" altLang="en-US" sz="2000" b="1" dirty="0">
                <a:solidFill>
                  <a:schemeClr val="accent3">
                    <a:lumMod val="50000"/>
                  </a:schemeClr>
                </a:solidFill>
              </a:rPr>
              <a:t>分行业现价中间投入</a:t>
            </a:r>
            <a:r>
              <a:rPr lang="en-US" altLang="zh-CN" sz="2000" b="1" dirty="0">
                <a:solidFill>
                  <a:schemeClr val="accent3">
                    <a:lumMod val="50000"/>
                  </a:schemeClr>
                </a:solidFill>
              </a:rPr>
              <a:t>÷</a:t>
            </a:r>
            <a:r>
              <a:rPr lang="zh-CN" altLang="en-US" sz="2000" b="1" dirty="0">
                <a:solidFill>
                  <a:schemeClr val="accent3">
                    <a:lumMod val="50000"/>
                  </a:schemeClr>
                </a:solidFill>
              </a:rPr>
              <a:t>中间投入价格指数</a:t>
            </a:r>
            <a:endParaRPr lang="en-US" altLang="zh-CN" sz="2000" b="1" dirty="0">
              <a:solidFill>
                <a:schemeClr val="accent3">
                  <a:lumMod val="50000"/>
                </a:schemeClr>
              </a:solidFill>
            </a:endParaRPr>
          </a:p>
          <a:p>
            <a:pPr algn="ctr">
              <a:spcBef>
                <a:spcPts val="600"/>
              </a:spcBef>
              <a:buClr>
                <a:srgbClr val="546E7A"/>
              </a:buClr>
            </a:pPr>
            <a:r>
              <a:rPr lang="zh-CN" altLang="en-US" sz="2000" b="1" dirty="0">
                <a:solidFill>
                  <a:schemeClr val="accent3">
                    <a:lumMod val="50000"/>
                  </a:schemeClr>
                </a:solidFill>
              </a:rPr>
              <a:t>分行业不变价增加值</a:t>
            </a:r>
            <a:r>
              <a:rPr lang="en-US" altLang="zh-CN" sz="2000" b="1" dirty="0">
                <a:solidFill>
                  <a:schemeClr val="accent3">
                    <a:lumMod val="50000"/>
                  </a:schemeClr>
                </a:solidFill>
              </a:rPr>
              <a:t>=</a:t>
            </a:r>
            <a:r>
              <a:rPr lang="zh-CN" altLang="en-US" sz="2000" b="1" dirty="0">
                <a:solidFill>
                  <a:schemeClr val="accent3">
                    <a:lumMod val="50000"/>
                  </a:schemeClr>
                </a:solidFill>
              </a:rPr>
              <a:t>分行业不变价总产出</a:t>
            </a:r>
            <a:r>
              <a:rPr lang="en-US" altLang="zh-CN" sz="2000" b="1" dirty="0">
                <a:solidFill>
                  <a:schemeClr val="accent3">
                    <a:lumMod val="50000"/>
                  </a:schemeClr>
                </a:solidFill>
              </a:rPr>
              <a:t>-</a:t>
            </a:r>
            <a:r>
              <a:rPr lang="zh-CN" altLang="en-US" sz="2000" b="1" dirty="0">
                <a:solidFill>
                  <a:schemeClr val="accent3">
                    <a:lumMod val="50000"/>
                  </a:schemeClr>
                </a:solidFill>
              </a:rPr>
              <a:t>分行业不变价中间投入</a:t>
            </a:r>
            <a:endParaRPr lang="en-US" altLang="zh-CN" sz="2400" b="1" dirty="0">
              <a:solidFill>
                <a:schemeClr val="accent3">
                  <a:lumMod val="50000"/>
                </a:schemeClr>
              </a:solidFill>
            </a:endParaRPr>
          </a:p>
          <a:p>
            <a:pPr marL="342900" indent="-342900">
              <a:spcBef>
                <a:spcPts val="600"/>
              </a:spcBef>
              <a:buClr>
                <a:srgbClr val="546E7A"/>
              </a:buClr>
              <a:buFont typeface="Wingdings" panose="05000000000000000000" pitchFamily="2" charset="2"/>
              <a:buChar char="ü"/>
            </a:pPr>
            <a:r>
              <a:rPr lang="zh-CN" altLang="en-US" sz="2000" b="1" dirty="0"/>
              <a:t>前提：</a:t>
            </a:r>
            <a:r>
              <a:rPr lang="zh-CN" altLang="en-US" sz="2000" dirty="0"/>
              <a:t>要有充分的现价总产出和现价中间投入以及相对应的价格指数数据。</a:t>
            </a:r>
            <a:endParaRPr lang="en-US" altLang="zh-CN" dirty="0"/>
          </a:p>
        </p:txBody>
      </p:sp>
      <p:grpSp>
        <p:nvGrpSpPr>
          <p:cNvPr id="9" name="组合 8">
            <a:extLst>
              <a:ext uri="{FF2B5EF4-FFF2-40B4-BE49-F238E27FC236}">
                <a16:creationId xmlns:a16="http://schemas.microsoft.com/office/drawing/2014/main" id="{4622DFA4-500F-41C8-B8BF-DCB55D1CA13A}"/>
              </a:ext>
            </a:extLst>
          </p:cNvPr>
          <p:cNvGrpSpPr/>
          <p:nvPr/>
        </p:nvGrpSpPr>
        <p:grpSpPr>
          <a:xfrm>
            <a:off x="5372377" y="1571651"/>
            <a:ext cx="6340197" cy="425300"/>
            <a:chOff x="3294863" y="1438089"/>
            <a:chExt cx="8532012" cy="425300"/>
          </a:xfrm>
          <a:solidFill>
            <a:schemeClr val="bg1">
              <a:lumMod val="75000"/>
            </a:schemeClr>
          </a:solidFill>
        </p:grpSpPr>
        <p:sp>
          <p:nvSpPr>
            <p:cNvPr id="10" name="箭头: V 形 9">
              <a:extLst>
                <a:ext uri="{FF2B5EF4-FFF2-40B4-BE49-F238E27FC236}">
                  <a16:creationId xmlns:a16="http://schemas.microsoft.com/office/drawing/2014/main" id="{C7109C87-F243-4878-BF66-3AB7CF3C6F2B}"/>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1B927B87-702D-4BE2-88DE-89FB4691DA1E}"/>
                </a:ext>
              </a:extLst>
            </p:cNvPr>
            <p:cNvCxnSpPr>
              <a:cxnSpLocks/>
            </p:cNvCxnSpPr>
            <p:nvPr/>
          </p:nvCxnSpPr>
          <p:spPr>
            <a:xfrm>
              <a:off x="6260214" y="1639381"/>
              <a:ext cx="5566661" cy="0"/>
            </a:xfrm>
            <a:prstGeom prst="line">
              <a:avLst/>
            </a:prstGeom>
            <a:grpFill/>
            <a:ln w="19050">
              <a:solidFill>
                <a:srgbClr val="BFBFBF"/>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 name="箭头: V 形 11">
              <a:extLst>
                <a:ext uri="{FF2B5EF4-FFF2-40B4-BE49-F238E27FC236}">
                  <a16:creationId xmlns:a16="http://schemas.microsoft.com/office/drawing/2014/main" id="{46EE246F-ACD4-45D3-9936-CB9B07887835}"/>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4266562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706CA55D-B9A9-44FE-88CF-CFC72EDB91AF}"/>
              </a:ext>
            </a:extLst>
          </p:cNvPr>
          <p:cNvPicPr>
            <a:picLocks noChangeAspect="1"/>
          </p:cNvPicPr>
          <p:nvPr/>
        </p:nvPicPr>
        <p:blipFill rotWithShape="1">
          <a:blip r:embed="rId3">
            <a:extLst>
              <a:ext uri="{28A0092B-C50C-407E-A947-70E740481C1C}">
                <a14:useLocalDpi xmlns:a14="http://schemas.microsoft.com/office/drawing/2010/main" val="0"/>
              </a:ext>
            </a:extLst>
          </a:blip>
          <a:srcRect b="17228"/>
          <a:stretch/>
        </p:blipFill>
        <p:spPr>
          <a:xfrm>
            <a:off x="724705" y="1708394"/>
            <a:ext cx="10362343" cy="4212879"/>
          </a:xfrm>
          <a:prstGeom prst="rect">
            <a:avLst/>
          </a:prstGeom>
        </p:spPr>
      </p:pic>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5</a:t>
            </a:fld>
            <a:endParaRPr lang="zh-CN" altLang="en-US" dirty="0"/>
          </a:p>
        </p:txBody>
      </p:sp>
      <p:sp>
        <p:nvSpPr>
          <p:cNvPr id="16" name="矩形 15">
            <a:extLst>
              <a:ext uri="{FF2B5EF4-FFF2-40B4-BE49-F238E27FC236}">
                <a16:creationId xmlns:a16="http://schemas.microsoft.com/office/drawing/2014/main" id="{93F5E93A-A4FF-6943-8274-4D0931C4C8E7}"/>
              </a:ext>
            </a:extLst>
          </p:cNvPr>
          <p:cNvSpPr/>
          <p:nvPr/>
        </p:nvSpPr>
        <p:spPr>
          <a:xfrm>
            <a:off x="1788238" y="2485082"/>
            <a:ext cx="8235275" cy="1384353"/>
          </a:xfrm>
          <a:prstGeom prst="rect">
            <a:avLst/>
          </a:prstGeom>
        </p:spPr>
        <p:txBody>
          <a:bodyPr wrap="square">
            <a:spAutoFit/>
          </a:bodyPr>
          <a:lstStyle/>
          <a:p>
            <a:pPr algn="just">
              <a:lnSpc>
                <a:spcPct val="120000"/>
              </a:lnSpc>
            </a:pPr>
            <a:r>
              <a:rPr lang="zh-CN" altLang="en-US" sz="2400" b="1" dirty="0">
                <a:solidFill>
                  <a:schemeClr val="bg1"/>
                </a:solidFill>
                <a:effectLst>
                  <a:outerShdw blurRad="38100" dist="38100" dir="2700000" algn="tl">
                    <a:srgbClr val="000000">
                      <a:alpha val="43137"/>
                    </a:srgbClr>
                  </a:outerShdw>
                </a:effectLst>
              </a:rPr>
              <a:t>生产是一个历史的范畴，它经历了一个由窄渐宽、由物质到服务的逐步发展变化的过程，与此相对应，历史上人们对什么是经济总量的认识也不断发展。 </a:t>
            </a:r>
            <a:endParaRPr lang="en-US" altLang="zh-CN" sz="2400" b="1" u="sng" dirty="0">
              <a:solidFill>
                <a:schemeClr val="bg1"/>
              </a:solidFill>
              <a:effectLst>
                <a:outerShdw blurRad="38100" dist="38100" dir="2700000" algn="tl">
                  <a:srgbClr val="000000">
                    <a:alpha val="43137"/>
                  </a:srgbClr>
                </a:outerShdw>
              </a:effectLst>
            </a:endParaRPr>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145687" cy="553998"/>
          </a:xfrm>
          <a:prstGeom prst="rect">
            <a:avLst/>
          </a:prstGeom>
        </p:spPr>
        <p:txBody>
          <a:bodyPr wrap="none">
            <a:spAutoFit/>
          </a:bodyPr>
          <a:lstStyle/>
          <a:p>
            <a:r>
              <a:rPr lang="zh-CN" altLang="en-US" sz="3000" b="1" dirty="0">
                <a:solidFill>
                  <a:schemeClr val="bg1"/>
                </a:solidFill>
              </a:rPr>
              <a:t> 一、生产观的发展变化</a:t>
            </a:r>
          </a:p>
        </p:txBody>
      </p:sp>
    </p:spTree>
    <p:extLst>
      <p:ext uri="{BB962C8B-B14F-4D97-AF65-F5344CB8AC3E}">
        <p14:creationId xmlns:p14="http://schemas.microsoft.com/office/powerpoint/2010/main" val="42074647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50</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8" name="对角圆角矩形 10">
            <a:extLst>
              <a:ext uri="{FF2B5EF4-FFF2-40B4-BE49-F238E27FC236}">
                <a16:creationId xmlns:a16="http://schemas.microsoft.com/office/drawing/2014/main" id="{70CC4B4A-6210-498D-8CAF-A3C6D94945A3}"/>
              </a:ext>
            </a:extLst>
          </p:cNvPr>
          <p:cNvSpPr/>
          <p:nvPr/>
        </p:nvSpPr>
        <p:spPr>
          <a:xfrm>
            <a:off x="416560" y="1425274"/>
            <a:ext cx="4572000" cy="720000"/>
          </a:xfrm>
          <a:prstGeom prst="round2DiagRect">
            <a:avLst/>
          </a:prstGeom>
          <a:solidFill>
            <a:schemeClr val="bg1">
              <a:lumMod val="75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采用价格指数缩减法计算</a:t>
            </a:r>
          </a:p>
        </p:txBody>
      </p:sp>
      <p:sp>
        <p:nvSpPr>
          <p:cNvPr id="20" name="矩形: 圆角 19">
            <a:extLst>
              <a:ext uri="{FF2B5EF4-FFF2-40B4-BE49-F238E27FC236}">
                <a16:creationId xmlns:a16="http://schemas.microsoft.com/office/drawing/2014/main" id="{2AD6D692-4893-415D-8D1A-A16310BCA05E}"/>
              </a:ext>
            </a:extLst>
          </p:cNvPr>
          <p:cNvSpPr/>
          <p:nvPr/>
        </p:nvSpPr>
        <p:spPr>
          <a:xfrm>
            <a:off x="1307039" y="2705300"/>
            <a:ext cx="9577921" cy="2923340"/>
          </a:xfrm>
          <a:prstGeom prst="roundRect">
            <a:avLst/>
          </a:prstGeom>
          <a:solidFill>
            <a:schemeClr val="bg1">
              <a:lumMod val="75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342900" indent="-342900">
              <a:spcBef>
                <a:spcPts val="600"/>
              </a:spcBef>
              <a:buClr>
                <a:srgbClr val="546E7A"/>
              </a:buClr>
              <a:buFont typeface="Wingdings" panose="05000000000000000000" pitchFamily="2" charset="2"/>
              <a:buChar char="ü"/>
            </a:pPr>
            <a:r>
              <a:rPr lang="zh-CN" altLang="en-US" sz="2000" b="1" dirty="0"/>
              <a:t>单缩法：</a:t>
            </a:r>
            <a:endParaRPr lang="en-US" altLang="zh-CN" sz="2000" b="1" dirty="0"/>
          </a:p>
          <a:p>
            <a:pPr algn="ctr">
              <a:spcBef>
                <a:spcPts val="600"/>
              </a:spcBef>
              <a:buClr>
                <a:srgbClr val="546E7A"/>
              </a:buClr>
            </a:pPr>
            <a:r>
              <a:rPr lang="zh-CN" altLang="en-US" sz="2000" b="1" dirty="0">
                <a:solidFill>
                  <a:schemeClr val="accent3">
                    <a:lumMod val="50000"/>
                  </a:schemeClr>
                </a:solidFill>
              </a:rPr>
              <a:t>分行业不变价增加值</a:t>
            </a:r>
            <a:r>
              <a:rPr lang="en-US" altLang="zh-CN" sz="2000" b="1" dirty="0">
                <a:solidFill>
                  <a:schemeClr val="accent3">
                    <a:lumMod val="50000"/>
                  </a:schemeClr>
                </a:solidFill>
              </a:rPr>
              <a:t>=</a:t>
            </a:r>
            <a:r>
              <a:rPr lang="zh-CN" altLang="en-US" sz="2000" b="1" dirty="0">
                <a:solidFill>
                  <a:schemeClr val="accent3">
                    <a:lumMod val="50000"/>
                  </a:schemeClr>
                </a:solidFill>
              </a:rPr>
              <a:t>分行业现价增加值</a:t>
            </a:r>
            <a:r>
              <a:rPr lang="en-US" altLang="zh-CN" sz="2000" b="1" dirty="0">
                <a:solidFill>
                  <a:schemeClr val="accent3">
                    <a:lumMod val="50000"/>
                  </a:schemeClr>
                </a:solidFill>
              </a:rPr>
              <a:t>÷</a:t>
            </a:r>
            <a:r>
              <a:rPr lang="zh-CN" altLang="en-US" sz="2000" b="1" dirty="0">
                <a:solidFill>
                  <a:schemeClr val="accent3">
                    <a:lumMod val="50000"/>
                  </a:schemeClr>
                </a:solidFill>
              </a:rPr>
              <a:t>价格指数</a:t>
            </a:r>
            <a:endParaRPr lang="en-US" altLang="zh-CN" sz="2000" b="1" dirty="0">
              <a:solidFill>
                <a:schemeClr val="accent3">
                  <a:lumMod val="50000"/>
                </a:schemeClr>
              </a:solidFill>
            </a:endParaRPr>
          </a:p>
          <a:p>
            <a:pPr marL="342900" indent="-342900">
              <a:spcBef>
                <a:spcPts val="600"/>
              </a:spcBef>
              <a:buClr>
                <a:srgbClr val="546E7A"/>
              </a:buClr>
              <a:buFont typeface="Wingdings" panose="05000000000000000000" pitchFamily="2" charset="2"/>
              <a:buChar char="ü"/>
            </a:pPr>
            <a:r>
              <a:rPr lang="zh-CN" altLang="en-US" sz="2000" b="1" dirty="0"/>
              <a:t>注意：</a:t>
            </a:r>
            <a:r>
              <a:rPr lang="zh-CN" altLang="en-US" sz="2000" dirty="0"/>
              <a:t>如果总产出和中间投入价格变动的方向不一致，这时不变价生产法增加值的结果带有一定程度的偏差。</a:t>
            </a:r>
            <a:endParaRPr lang="en-US" altLang="zh-CN" dirty="0"/>
          </a:p>
        </p:txBody>
      </p:sp>
      <p:grpSp>
        <p:nvGrpSpPr>
          <p:cNvPr id="9" name="组合 8">
            <a:extLst>
              <a:ext uri="{FF2B5EF4-FFF2-40B4-BE49-F238E27FC236}">
                <a16:creationId xmlns:a16="http://schemas.microsoft.com/office/drawing/2014/main" id="{4622DFA4-500F-41C8-B8BF-DCB55D1CA13A}"/>
              </a:ext>
            </a:extLst>
          </p:cNvPr>
          <p:cNvGrpSpPr/>
          <p:nvPr/>
        </p:nvGrpSpPr>
        <p:grpSpPr>
          <a:xfrm>
            <a:off x="5372377" y="1571651"/>
            <a:ext cx="6340197" cy="425300"/>
            <a:chOff x="3294863" y="1438089"/>
            <a:chExt cx="8532012" cy="425300"/>
          </a:xfrm>
          <a:solidFill>
            <a:schemeClr val="bg1">
              <a:lumMod val="75000"/>
            </a:schemeClr>
          </a:solidFill>
        </p:grpSpPr>
        <p:sp>
          <p:nvSpPr>
            <p:cNvPr id="10" name="箭头: V 形 9">
              <a:extLst>
                <a:ext uri="{FF2B5EF4-FFF2-40B4-BE49-F238E27FC236}">
                  <a16:creationId xmlns:a16="http://schemas.microsoft.com/office/drawing/2014/main" id="{C7109C87-F243-4878-BF66-3AB7CF3C6F2B}"/>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1B927B87-702D-4BE2-88DE-89FB4691DA1E}"/>
                </a:ext>
              </a:extLst>
            </p:cNvPr>
            <p:cNvCxnSpPr>
              <a:cxnSpLocks/>
            </p:cNvCxnSpPr>
            <p:nvPr/>
          </p:nvCxnSpPr>
          <p:spPr>
            <a:xfrm>
              <a:off x="6260214" y="1639381"/>
              <a:ext cx="5566661" cy="0"/>
            </a:xfrm>
            <a:prstGeom prst="line">
              <a:avLst/>
            </a:prstGeom>
            <a:grpFill/>
            <a:ln w="19050">
              <a:solidFill>
                <a:srgbClr val="BFBFBF"/>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 name="箭头: V 形 11">
              <a:extLst>
                <a:ext uri="{FF2B5EF4-FFF2-40B4-BE49-F238E27FC236}">
                  <a16:creationId xmlns:a16="http://schemas.microsoft.com/office/drawing/2014/main" id="{46EE246F-ACD4-45D3-9936-CB9B07887835}"/>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96498804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51</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8" name="对角圆角矩形 10">
            <a:extLst>
              <a:ext uri="{FF2B5EF4-FFF2-40B4-BE49-F238E27FC236}">
                <a16:creationId xmlns:a16="http://schemas.microsoft.com/office/drawing/2014/main" id="{70CC4B4A-6210-498D-8CAF-A3C6D94945A3}"/>
              </a:ext>
            </a:extLst>
          </p:cNvPr>
          <p:cNvSpPr/>
          <p:nvPr/>
        </p:nvSpPr>
        <p:spPr>
          <a:xfrm>
            <a:off x="416560" y="1425274"/>
            <a:ext cx="4572000" cy="720000"/>
          </a:xfrm>
          <a:prstGeom prst="round2DiagRect">
            <a:avLst/>
          </a:prstGeom>
          <a:solidFill>
            <a:schemeClr val="bg1">
              <a:lumMod val="75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采用物量指数外推法计算</a:t>
            </a:r>
          </a:p>
        </p:txBody>
      </p:sp>
      <p:sp>
        <p:nvSpPr>
          <p:cNvPr id="20" name="矩形: 圆角 19">
            <a:extLst>
              <a:ext uri="{FF2B5EF4-FFF2-40B4-BE49-F238E27FC236}">
                <a16:creationId xmlns:a16="http://schemas.microsoft.com/office/drawing/2014/main" id="{2AD6D692-4893-415D-8D1A-A16310BCA05E}"/>
              </a:ext>
            </a:extLst>
          </p:cNvPr>
          <p:cNvSpPr/>
          <p:nvPr/>
        </p:nvSpPr>
        <p:spPr>
          <a:xfrm>
            <a:off x="958320" y="2565879"/>
            <a:ext cx="10275360" cy="3438671"/>
          </a:xfrm>
          <a:prstGeom prst="roundRect">
            <a:avLst/>
          </a:prstGeom>
          <a:solidFill>
            <a:schemeClr val="bg1">
              <a:lumMod val="75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342900" indent="-342900">
              <a:spcBef>
                <a:spcPts val="600"/>
              </a:spcBef>
              <a:buClr>
                <a:srgbClr val="546E7A"/>
              </a:buClr>
              <a:buFont typeface="Wingdings" panose="05000000000000000000" pitchFamily="2" charset="2"/>
              <a:buChar char="ü"/>
            </a:pPr>
            <a:r>
              <a:rPr lang="zh-CN" altLang="en-US" sz="2000" b="1" dirty="0"/>
              <a:t>双外推法：</a:t>
            </a:r>
            <a:endParaRPr lang="en-US" altLang="zh-CN" sz="2000" b="1" dirty="0"/>
          </a:p>
          <a:p>
            <a:pPr algn="ctr">
              <a:spcBef>
                <a:spcPts val="600"/>
              </a:spcBef>
              <a:buClr>
                <a:srgbClr val="546E7A"/>
              </a:buClr>
            </a:pPr>
            <a:r>
              <a:rPr lang="zh-CN" altLang="en-US" sz="2000" b="1" dirty="0">
                <a:solidFill>
                  <a:schemeClr val="accent3">
                    <a:lumMod val="50000"/>
                  </a:schemeClr>
                </a:solidFill>
              </a:rPr>
              <a:t>分行业报告期不变价总产出</a:t>
            </a:r>
            <a:r>
              <a:rPr lang="en-US" altLang="zh-CN" sz="2000" b="1" dirty="0">
                <a:solidFill>
                  <a:schemeClr val="accent3">
                    <a:lumMod val="50000"/>
                  </a:schemeClr>
                </a:solidFill>
              </a:rPr>
              <a:t>=</a:t>
            </a:r>
            <a:r>
              <a:rPr lang="zh-CN" altLang="en-US" sz="2000" b="1" dirty="0">
                <a:solidFill>
                  <a:schemeClr val="accent3">
                    <a:lumMod val="50000"/>
                  </a:schemeClr>
                </a:solidFill>
              </a:rPr>
              <a:t>分行业基期现价总产出</a:t>
            </a:r>
            <a:r>
              <a:rPr lang="en-US" altLang="zh-CN" sz="2000" b="1" dirty="0">
                <a:solidFill>
                  <a:schemeClr val="accent3">
                    <a:lumMod val="50000"/>
                  </a:schemeClr>
                </a:solidFill>
              </a:rPr>
              <a:t>×</a:t>
            </a:r>
            <a:r>
              <a:rPr lang="zh-CN" altLang="en-US" sz="2000" b="1" dirty="0">
                <a:solidFill>
                  <a:schemeClr val="accent3">
                    <a:lumMod val="50000"/>
                  </a:schemeClr>
                </a:solidFill>
              </a:rPr>
              <a:t>产出物量指数</a:t>
            </a:r>
            <a:endParaRPr lang="en-US" altLang="zh-CN" sz="2000" b="1" dirty="0">
              <a:solidFill>
                <a:schemeClr val="accent3">
                  <a:lumMod val="50000"/>
                </a:schemeClr>
              </a:solidFill>
            </a:endParaRPr>
          </a:p>
          <a:p>
            <a:pPr algn="ctr">
              <a:spcBef>
                <a:spcPts val="600"/>
              </a:spcBef>
              <a:buClr>
                <a:srgbClr val="546E7A"/>
              </a:buClr>
            </a:pPr>
            <a:r>
              <a:rPr lang="zh-CN" altLang="en-US" sz="2000" b="1" dirty="0">
                <a:solidFill>
                  <a:schemeClr val="accent3">
                    <a:lumMod val="50000"/>
                  </a:schemeClr>
                </a:solidFill>
              </a:rPr>
              <a:t>分行业报告期不变价中间投入</a:t>
            </a:r>
            <a:r>
              <a:rPr lang="en-US" altLang="zh-CN" sz="2000" b="1" dirty="0">
                <a:solidFill>
                  <a:schemeClr val="accent3">
                    <a:lumMod val="50000"/>
                  </a:schemeClr>
                </a:solidFill>
              </a:rPr>
              <a:t>=</a:t>
            </a:r>
            <a:r>
              <a:rPr lang="zh-CN" altLang="en-US" sz="2000" b="1" dirty="0">
                <a:solidFill>
                  <a:schemeClr val="accent3">
                    <a:lumMod val="50000"/>
                  </a:schemeClr>
                </a:solidFill>
              </a:rPr>
              <a:t>分行业基期现价中间投入</a:t>
            </a:r>
            <a:r>
              <a:rPr lang="en-US" altLang="zh-CN" sz="2000" b="1" dirty="0">
                <a:solidFill>
                  <a:schemeClr val="accent3">
                    <a:lumMod val="50000"/>
                  </a:schemeClr>
                </a:solidFill>
              </a:rPr>
              <a:t>×</a:t>
            </a:r>
            <a:r>
              <a:rPr lang="zh-CN" altLang="en-US" sz="2000" b="1" dirty="0">
                <a:solidFill>
                  <a:schemeClr val="accent3">
                    <a:lumMod val="50000"/>
                  </a:schemeClr>
                </a:solidFill>
              </a:rPr>
              <a:t>中间投入物量指数</a:t>
            </a:r>
            <a:endParaRPr lang="en-US" altLang="zh-CN" sz="2000" b="1" dirty="0">
              <a:solidFill>
                <a:schemeClr val="accent3">
                  <a:lumMod val="50000"/>
                </a:schemeClr>
              </a:solidFill>
            </a:endParaRPr>
          </a:p>
          <a:p>
            <a:pPr algn="ctr">
              <a:spcBef>
                <a:spcPts val="600"/>
              </a:spcBef>
              <a:buClr>
                <a:srgbClr val="546E7A"/>
              </a:buClr>
            </a:pPr>
            <a:r>
              <a:rPr lang="zh-CN" altLang="en-US" sz="2000" b="1" dirty="0">
                <a:solidFill>
                  <a:schemeClr val="accent3">
                    <a:lumMod val="50000"/>
                  </a:schemeClr>
                </a:solidFill>
              </a:rPr>
              <a:t>分行业报告期不变价增加值</a:t>
            </a:r>
            <a:r>
              <a:rPr lang="en-US" altLang="zh-CN" sz="2000" b="1" dirty="0">
                <a:solidFill>
                  <a:schemeClr val="accent3">
                    <a:lumMod val="50000"/>
                  </a:schemeClr>
                </a:solidFill>
              </a:rPr>
              <a:t>=</a:t>
            </a:r>
            <a:r>
              <a:rPr lang="zh-CN" altLang="en-US" sz="2000" b="1" dirty="0">
                <a:solidFill>
                  <a:schemeClr val="accent3">
                    <a:lumMod val="50000"/>
                  </a:schemeClr>
                </a:solidFill>
              </a:rPr>
              <a:t>分行业报告期不变价总产出</a:t>
            </a:r>
            <a:r>
              <a:rPr lang="en-US" altLang="zh-CN" sz="2000" b="1" dirty="0">
                <a:solidFill>
                  <a:schemeClr val="accent3">
                    <a:lumMod val="50000"/>
                  </a:schemeClr>
                </a:solidFill>
              </a:rPr>
              <a:t>-</a:t>
            </a:r>
            <a:r>
              <a:rPr lang="zh-CN" altLang="en-US" sz="2000" b="1" dirty="0">
                <a:solidFill>
                  <a:schemeClr val="accent3">
                    <a:lumMod val="50000"/>
                  </a:schemeClr>
                </a:solidFill>
              </a:rPr>
              <a:t>分行业报告期不变价中间投入</a:t>
            </a:r>
            <a:endParaRPr lang="en-US" altLang="zh-CN" sz="2000" b="1" dirty="0">
              <a:solidFill>
                <a:schemeClr val="accent3">
                  <a:lumMod val="50000"/>
                </a:schemeClr>
              </a:solidFill>
            </a:endParaRPr>
          </a:p>
          <a:p>
            <a:pPr marL="342900" indent="-342900">
              <a:spcBef>
                <a:spcPts val="600"/>
              </a:spcBef>
              <a:buClr>
                <a:srgbClr val="546E7A"/>
              </a:buClr>
              <a:buFont typeface="Wingdings" panose="05000000000000000000" pitchFamily="2" charset="2"/>
              <a:buChar char="ü"/>
            </a:pPr>
            <a:r>
              <a:rPr lang="zh-CN" altLang="en-US" sz="2000" b="1" dirty="0"/>
              <a:t>单外推法：</a:t>
            </a:r>
            <a:endParaRPr lang="en-US" altLang="zh-CN" sz="2000" b="1" dirty="0"/>
          </a:p>
          <a:p>
            <a:pPr algn="ctr">
              <a:spcBef>
                <a:spcPts val="600"/>
              </a:spcBef>
              <a:buClr>
                <a:srgbClr val="546E7A"/>
              </a:buClr>
            </a:pPr>
            <a:r>
              <a:rPr lang="zh-CN" altLang="en-US" sz="2000" b="1" dirty="0">
                <a:solidFill>
                  <a:schemeClr val="accent3">
                    <a:lumMod val="50000"/>
                  </a:schemeClr>
                </a:solidFill>
              </a:rPr>
              <a:t>分行业报告期不变价增加值</a:t>
            </a:r>
            <a:r>
              <a:rPr lang="en-US" altLang="zh-CN" sz="2000" b="1" dirty="0">
                <a:solidFill>
                  <a:schemeClr val="accent3">
                    <a:lumMod val="50000"/>
                  </a:schemeClr>
                </a:solidFill>
              </a:rPr>
              <a:t>=</a:t>
            </a:r>
            <a:r>
              <a:rPr lang="zh-CN" altLang="en-US" sz="2000" b="1" dirty="0">
                <a:solidFill>
                  <a:schemeClr val="accent3">
                    <a:lumMod val="50000"/>
                  </a:schemeClr>
                </a:solidFill>
              </a:rPr>
              <a:t>分行业</a:t>
            </a:r>
            <a:r>
              <a:rPr lang="zh-CN" altLang="en-US" sz="2000" b="1">
                <a:solidFill>
                  <a:schemeClr val="accent3">
                    <a:lumMod val="50000"/>
                  </a:schemeClr>
                </a:solidFill>
              </a:rPr>
              <a:t>基期不变价增加值</a:t>
            </a:r>
            <a:r>
              <a:rPr lang="en-US" altLang="zh-CN" sz="2000" b="1" smtClean="0">
                <a:solidFill>
                  <a:schemeClr val="accent3">
                    <a:lumMod val="50000"/>
                  </a:schemeClr>
                </a:solidFill>
              </a:rPr>
              <a:t>×</a:t>
            </a:r>
            <a:r>
              <a:rPr lang="zh-CN" altLang="en-US" sz="2000" b="1" dirty="0">
                <a:solidFill>
                  <a:schemeClr val="accent3">
                    <a:lumMod val="50000"/>
                  </a:schemeClr>
                </a:solidFill>
              </a:rPr>
              <a:t>产出物量指数</a:t>
            </a:r>
            <a:endParaRPr lang="en-US" altLang="zh-CN" sz="2000" b="1" dirty="0">
              <a:solidFill>
                <a:schemeClr val="accent3">
                  <a:lumMod val="50000"/>
                </a:schemeClr>
              </a:solidFill>
            </a:endParaRPr>
          </a:p>
          <a:p>
            <a:pPr marL="342900" indent="-342900">
              <a:spcBef>
                <a:spcPts val="600"/>
              </a:spcBef>
              <a:buClr>
                <a:srgbClr val="546E7A"/>
              </a:buClr>
              <a:buFont typeface="Wingdings" panose="05000000000000000000" pitchFamily="2" charset="2"/>
              <a:buChar char="ü"/>
            </a:pPr>
            <a:r>
              <a:rPr lang="zh-CN" altLang="en-US" dirty="0"/>
              <a:t>如果产出物量的变化与中间投入物量的变化保持同样的幅度或者大体相当，双外推法和单外推法的结果也会比较接近；否则，双外推法和单外推法的结果也会有所出入，这时，双外推法的结果更为准确一些。</a:t>
            </a:r>
            <a:endParaRPr lang="en-US" altLang="zh-CN" dirty="0"/>
          </a:p>
        </p:txBody>
      </p:sp>
      <p:grpSp>
        <p:nvGrpSpPr>
          <p:cNvPr id="9" name="组合 8">
            <a:extLst>
              <a:ext uri="{FF2B5EF4-FFF2-40B4-BE49-F238E27FC236}">
                <a16:creationId xmlns:a16="http://schemas.microsoft.com/office/drawing/2014/main" id="{4622DFA4-500F-41C8-B8BF-DCB55D1CA13A}"/>
              </a:ext>
            </a:extLst>
          </p:cNvPr>
          <p:cNvGrpSpPr/>
          <p:nvPr/>
        </p:nvGrpSpPr>
        <p:grpSpPr>
          <a:xfrm>
            <a:off x="5372377" y="1571651"/>
            <a:ext cx="6340197" cy="425300"/>
            <a:chOff x="3294863" y="1438089"/>
            <a:chExt cx="8532012" cy="425300"/>
          </a:xfrm>
          <a:solidFill>
            <a:schemeClr val="bg1">
              <a:lumMod val="75000"/>
            </a:schemeClr>
          </a:solidFill>
        </p:grpSpPr>
        <p:sp>
          <p:nvSpPr>
            <p:cNvPr id="10" name="箭头: V 形 9">
              <a:extLst>
                <a:ext uri="{FF2B5EF4-FFF2-40B4-BE49-F238E27FC236}">
                  <a16:creationId xmlns:a16="http://schemas.microsoft.com/office/drawing/2014/main" id="{C7109C87-F243-4878-BF66-3AB7CF3C6F2B}"/>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1B927B87-702D-4BE2-88DE-89FB4691DA1E}"/>
                </a:ext>
              </a:extLst>
            </p:cNvPr>
            <p:cNvCxnSpPr>
              <a:cxnSpLocks/>
            </p:cNvCxnSpPr>
            <p:nvPr/>
          </p:nvCxnSpPr>
          <p:spPr>
            <a:xfrm>
              <a:off x="6260214" y="1639381"/>
              <a:ext cx="5566661" cy="0"/>
            </a:xfrm>
            <a:prstGeom prst="line">
              <a:avLst/>
            </a:prstGeom>
            <a:grpFill/>
            <a:ln w="19050">
              <a:solidFill>
                <a:srgbClr val="BFBFBF"/>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 name="箭头: V 形 11">
              <a:extLst>
                <a:ext uri="{FF2B5EF4-FFF2-40B4-BE49-F238E27FC236}">
                  <a16:creationId xmlns:a16="http://schemas.microsoft.com/office/drawing/2014/main" id="{46EE246F-ACD4-45D3-9936-CB9B07887835}"/>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42172866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52</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18" name="对角圆角矩形 10">
            <a:extLst>
              <a:ext uri="{FF2B5EF4-FFF2-40B4-BE49-F238E27FC236}">
                <a16:creationId xmlns:a16="http://schemas.microsoft.com/office/drawing/2014/main" id="{70CC4B4A-6210-498D-8CAF-A3C6D94945A3}"/>
              </a:ext>
            </a:extLst>
          </p:cNvPr>
          <p:cNvSpPr/>
          <p:nvPr/>
        </p:nvSpPr>
        <p:spPr>
          <a:xfrm>
            <a:off x="416560" y="1425274"/>
            <a:ext cx="4572000" cy="720000"/>
          </a:xfrm>
          <a:prstGeom prst="round2DiagRect">
            <a:avLst/>
          </a:prstGeom>
          <a:solidFill>
            <a:schemeClr val="bg1">
              <a:lumMod val="75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采用直接基年价值法计算</a:t>
            </a:r>
          </a:p>
        </p:txBody>
      </p:sp>
      <p:sp>
        <p:nvSpPr>
          <p:cNvPr id="20" name="矩形: 圆角 19">
            <a:extLst>
              <a:ext uri="{FF2B5EF4-FFF2-40B4-BE49-F238E27FC236}">
                <a16:creationId xmlns:a16="http://schemas.microsoft.com/office/drawing/2014/main" id="{2AD6D692-4893-415D-8D1A-A16310BCA05E}"/>
              </a:ext>
            </a:extLst>
          </p:cNvPr>
          <p:cNvSpPr/>
          <p:nvPr/>
        </p:nvSpPr>
        <p:spPr>
          <a:xfrm>
            <a:off x="1126454" y="2727977"/>
            <a:ext cx="9939092" cy="2720470"/>
          </a:xfrm>
          <a:prstGeom prst="roundRect">
            <a:avLst/>
          </a:prstGeom>
          <a:solidFill>
            <a:schemeClr val="bg1">
              <a:lumMod val="75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342900" indent="-342900">
              <a:spcBef>
                <a:spcPts val="600"/>
              </a:spcBef>
              <a:buClr>
                <a:srgbClr val="546E7A"/>
              </a:buClr>
              <a:buFont typeface="Wingdings" panose="05000000000000000000" pitchFamily="2" charset="2"/>
              <a:buChar char="ü"/>
            </a:pPr>
            <a:r>
              <a:rPr lang="zh-CN" altLang="en-US" sz="2000" dirty="0"/>
              <a:t>当产品的多少主要由国家来确定、产品品种不多、更新换代慢、产品的价格变化较小的情况下，这是一种较为简便易行的办法。</a:t>
            </a:r>
            <a:endParaRPr lang="en-US" altLang="zh-CN" sz="2000" dirty="0"/>
          </a:p>
          <a:p>
            <a:pPr marL="342900" indent="-342900">
              <a:spcBef>
                <a:spcPts val="600"/>
              </a:spcBef>
              <a:buClr>
                <a:srgbClr val="546E7A"/>
              </a:buClr>
              <a:buFont typeface="Wingdings" panose="05000000000000000000" pitchFamily="2" charset="2"/>
              <a:buChar char="ü"/>
            </a:pPr>
            <a:r>
              <a:rPr lang="zh-CN" altLang="en-US" sz="2000" dirty="0"/>
              <a:t>自新中国成立到</a:t>
            </a:r>
            <a:r>
              <a:rPr lang="en-US" altLang="zh-CN" sz="2000" dirty="0"/>
              <a:t>2004</a:t>
            </a:r>
            <a:r>
              <a:rPr lang="zh-CN" altLang="en-US" sz="2000" dirty="0"/>
              <a:t>年，中国一直在农业和工业的总产值中采用这种方法。</a:t>
            </a:r>
            <a:endParaRPr lang="en-US" altLang="zh-CN" sz="2000" dirty="0"/>
          </a:p>
          <a:p>
            <a:pPr marL="342900" indent="-342900">
              <a:spcBef>
                <a:spcPts val="600"/>
              </a:spcBef>
              <a:buClr>
                <a:srgbClr val="546E7A"/>
              </a:buClr>
              <a:buFont typeface="Wingdings" panose="05000000000000000000" pitchFamily="2" charset="2"/>
              <a:buChar char="ü"/>
            </a:pPr>
            <a:r>
              <a:rPr lang="en-US" altLang="zh-CN" sz="2000" dirty="0"/>
              <a:t>2004</a:t>
            </a:r>
            <a:r>
              <a:rPr lang="zh-CN" altLang="en-US" sz="2000" dirty="0"/>
              <a:t>年后有了经济普查数据作为数据基础，我国农业和工业不变价增加值都开始采用缩减法统计。</a:t>
            </a:r>
          </a:p>
        </p:txBody>
      </p:sp>
      <p:grpSp>
        <p:nvGrpSpPr>
          <p:cNvPr id="9" name="组合 8">
            <a:extLst>
              <a:ext uri="{FF2B5EF4-FFF2-40B4-BE49-F238E27FC236}">
                <a16:creationId xmlns:a16="http://schemas.microsoft.com/office/drawing/2014/main" id="{4622DFA4-500F-41C8-B8BF-DCB55D1CA13A}"/>
              </a:ext>
            </a:extLst>
          </p:cNvPr>
          <p:cNvGrpSpPr/>
          <p:nvPr/>
        </p:nvGrpSpPr>
        <p:grpSpPr>
          <a:xfrm>
            <a:off x="5372377" y="1571651"/>
            <a:ext cx="6340197" cy="425300"/>
            <a:chOff x="3294863" y="1438089"/>
            <a:chExt cx="8532012" cy="425300"/>
          </a:xfrm>
          <a:solidFill>
            <a:schemeClr val="bg1">
              <a:lumMod val="75000"/>
            </a:schemeClr>
          </a:solidFill>
        </p:grpSpPr>
        <p:sp>
          <p:nvSpPr>
            <p:cNvPr id="10" name="箭头: V 形 9">
              <a:extLst>
                <a:ext uri="{FF2B5EF4-FFF2-40B4-BE49-F238E27FC236}">
                  <a16:creationId xmlns:a16="http://schemas.microsoft.com/office/drawing/2014/main" id="{C7109C87-F243-4878-BF66-3AB7CF3C6F2B}"/>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1B927B87-702D-4BE2-88DE-89FB4691DA1E}"/>
                </a:ext>
              </a:extLst>
            </p:cNvPr>
            <p:cNvCxnSpPr>
              <a:cxnSpLocks/>
            </p:cNvCxnSpPr>
            <p:nvPr/>
          </p:nvCxnSpPr>
          <p:spPr>
            <a:xfrm>
              <a:off x="6260214" y="1639381"/>
              <a:ext cx="5566661" cy="0"/>
            </a:xfrm>
            <a:prstGeom prst="line">
              <a:avLst/>
            </a:prstGeom>
            <a:grpFill/>
            <a:ln w="19050">
              <a:solidFill>
                <a:srgbClr val="BFBFBF"/>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 name="箭头: V 形 11">
              <a:extLst>
                <a:ext uri="{FF2B5EF4-FFF2-40B4-BE49-F238E27FC236}">
                  <a16:creationId xmlns:a16="http://schemas.microsoft.com/office/drawing/2014/main" id="{46EE246F-ACD4-45D3-9936-CB9B07887835}"/>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133016054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53</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20" name="矩形: 圆角 19">
            <a:extLst>
              <a:ext uri="{FF2B5EF4-FFF2-40B4-BE49-F238E27FC236}">
                <a16:creationId xmlns:a16="http://schemas.microsoft.com/office/drawing/2014/main" id="{2AD6D692-4893-415D-8D1A-A16310BCA05E}"/>
              </a:ext>
            </a:extLst>
          </p:cNvPr>
          <p:cNvSpPr/>
          <p:nvPr/>
        </p:nvSpPr>
        <p:spPr>
          <a:xfrm>
            <a:off x="1307039" y="2705300"/>
            <a:ext cx="9577921" cy="2923340"/>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dirty="0"/>
              <a:t>由于支出法</a:t>
            </a:r>
            <a:r>
              <a:rPr lang="en-US" altLang="zh-CN" sz="2000" dirty="0"/>
              <a:t>GDP</a:t>
            </a:r>
            <a:r>
              <a:rPr lang="zh-CN" altLang="en-US" sz="2000" dirty="0"/>
              <a:t>的每一个需求构成项目都反映的是一个单独的商品流量，因此，不变价支出法</a:t>
            </a:r>
            <a:r>
              <a:rPr lang="en-US" altLang="zh-CN" sz="2000" dirty="0"/>
              <a:t>GDP</a:t>
            </a:r>
            <a:r>
              <a:rPr lang="zh-CN" altLang="en-US" sz="2000" dirty="0"/>
              <a:t>的所有需求构成项目都可以采用价格指数单缩法进行缩减，即用报告期的现价需求项目除以相应的价格指数。</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dirty="0"/>
              <a:t>不变价货物和服务净出口采用单缩法隐含着这样的假定，即货物和服务进口与出口价格的变化保持同样的幅度或者大体相当；还可以采用双缩法进行缩减。</a:t>
            </a:r>
            <a:endParaRPr lang="en-US" altLang="zh-CN" sz="2000" dirty="0"/>
          </a:p>
        </p:txBody>
      </p:sp>
      <p:grpSp>
        <p:nvGrpSpPr>
          <p:cNvPr id="13" name="组合 12">
            <a:extLst>
              <a:ext uri="{FF2B5EF4-FFF2-40B4-BE49-F238E27FC236}">
                <a16:creationId xmlns:a16="http://schemas.microsoft.com/office/drawing/2014/main" id="{CFA5A66F-1F66-43C7-B0DC-C6F66E7C4A3D}"/>
              </a:ext>
            </a:extLst>
          </p:cNvPr>
          <p:cNvGrpSpPr/>
          <p:nvPr/>
        </p:nvGrpSpPr>
        <p:grpSpPr>
          <a:xfrm>
            <a:off x="5195550" y="1455120"/>
            <a:ext cx="706081" cy="433823"/>
            <a:chOff x="5954431" y="-295906"/>
            <a:chExt cx="706081" cy="433823"/>
          </a:xfrm>
          <a:solidFill>
            <a:schemeClr val="accent6">
              <a:lumMod val="40000"/>
              <a:lumOff val="60000"/>
            </a:schemeClr>
          </a:solidFill>
        </p:grpSpPr>
        <p:sp>
          <p:nvSpPr>
            <p:cNvPr id="14" name="箭头: V 形 13">
              <a:extLst>
                <a:ext uri="{FF2B5EF4-FFF2-40B4-BE49-F238E27FC236}">
                  <a16:creationId xmlns:a16="http://schemas.microsoft.com/office/drawing/2014/main" id="{C404D610-0B2A-478A-BA1A-E6E74772D3E9}"/>
                </a:ext>
              </a:extLst>
            </p:cNvPr>
            <p:cNvSpPr/>
            <p:nvPr/>
          </p:nvSpPr>
          <p:spPr>
            <a:xfrm>
              <a:off x="6269987" y="-287383"/>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sp>
          <p:nvSpPr>
            <p:cNvPr id="15" name="箭头: V 形 14">
              <a:extLst>
                <a:ext uri="{FF2B5EF4-FFF2-40B4-BE49-F238E27FC236}">
                  <a16:creationId xmlns:a16="http://schemas.microsoft.com/office/drawing/2014/main" id="{30260C14-469F-4A0F-8EDD-B20C87BCE34E}"/>
                </a:ext>
              </a:extLst>
            </p:cNvPr>
            <p:cNvSpPr/>
            <p:nvPr/>
          </p:nvSpPr>
          <p:spPr>
            <a:xfrm>
              <a:off x="5954431" y="-295906"/>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grpSp>
      <p:sp>
        <p:nvSpPr>
          <p:cNvPr id="16" name="对角圆角矩形 10">
            <a:extLst>
              <a:ext uri="{FF2B5EF4-FFF2-40B4-BE49-F238E27FC236}">
                <a16:creationId xmlns:a16="http://schemas.microsoft.com/office/drawing/2014/main" id="{66F20CEE-9449-404B-8D5D-7038C3EBAC33}"/>
              </a:ext>
            </a:extLst>
          </p:cNvPr>
          <p:cNvSpPr/>
          <p:nvPr/>
        </p:nvSpPr>
        <p:spPr>
          <a:xfrm>
            <a:off x="554037" y="1312032"/>
            <a:ext cx="4434523"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不变价支出法</a:t>
            </a: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统计</a:t>
            </a:r>
          </a:p>
        </p:txBody>
      </p:sp>
      <p:sp>
        <p:nvSpPr>
          <p:cNvPr id="17" name="对角圆角矩形 10">
            <a:extLst>
              <a:ext uri="{FF2B5EF4-FFF2-40B4-BE49-F238E27FC236}">
                <a16:creationId xmlns:a16="http://schemas.microsoft.com/office/drawing/2014/main" id="{922B7DC0-49AF-4AFC-9421-1B5E198354B6}"/>
              </a:ext>
            </a:extLst>
          </p:cNvPr>
          <p:cNvSpPr/>
          <p:nvPr/>
        </p:nvSpPr>
        <p:spPr>
          <a:xfrm>
            <a:off x="6179283" y="1307770"/>
            <a:ext cx="4648318"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采用价格指数缩减法计算</a:t>
            </a:r>
          </a:p>
        </p:txBody>
      </p:sp>
    </p:spTree>
    <p:extLst>
      <p:ext uri="{BB962C8B-B14F-4D97-AF65-F5344CB8AC3E}">
        <p14:creationId xmlns:p14="http://schemas.microsoft.com/office/powerpoint/2010/main" val="21848225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340197" cy="553998"/>
          </a:xfrm>
          <a:prstGeom prst="rect">
            <a:avLst/>
          </a:prstGeom>
        </p:spPr>
        <p:txBody>
          <a:bodyPr wrap="none">
            <a:spAutoFit/>
          </a:bodyPr>
          <a:lstStyle/>
          <a:p>
            <a:r>
              <a:rPr lang="zh-CN" altLang="en-US" sz="3000" b="1" dirty="0">
                <a:solidFill>
                  <a:schemeClr val="bg1"/>
                </a:solidFill>
              </a:rPr>
              <a:t>三、不变价国内生产总值的统计方法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54</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416800" y="6521055"/>
            <a:ext cx="34108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CH3-2 </a:t>
            </a:r>
            <a:r>
              <a:rPr lang="zh-CN" altLang="en-US" dirty="0">
                <a:latin typeface="KaiTi" panose="02010609060101010101" pitchFamily="49" charset="-122"/>
                <a:ea typeface="KaiTi" panose="02010609060101010101" pitchFamily="49" charset="-122"/>
              </a:rPr>
              <a:t>国内生产总值的统计理论</a:t>
            </a:r>
          </a:p>
        </p:txBody>
      </p:sp>
      <p:sp>
        <p:nvSpPr>
          <p:cNvPr id="20" name="矩形: 圆角 19">
            <a:extLst>
              <a:ext uri="{FF2B5EF4-FFF2-40B4-BE49-F238E27FC236}">
                <a16:creationId xmlns:a16="http://schemas.microsoft.com/office/drawing/2014/main" id="{2AD6D692-4893-415D-8D1A-A16310BCA05E}"/>
              </a:ext>
            </a:extLst>
          </p:cNvPr>
          <p:cNvSpPr/>
          <p:nvPr/>
        </p:nvSpPr>
        <p:spPr>
          <a:xfrm>
            <a:off x="1307039" y="2705300"/>
            <a:ext cx="9577921" cy="2923340"/>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400" b="1" dirty="0"/>
              <a:t>采用双外推法计算不变价货物和服务净出口：</a:t>
            </a:r>
            <a:r>
              <a:rPr lang="zh-CN" altLang="en-US" sz="2000" dirty="0"/>
              <a:t>用基期现价货物和服务出口乘以出口物量指数，得到报告期的不变价货物和服务出口；用基期现价货物和服务进口乘以进口物量指数，得到报告期的不变价货物和服务进口。不变价货物和服务出口与不变价货物和服务进口的差额，就是报告期的不变价货物和服务净出口。</a:t>
            </a:r>
            <a:endParaRPr lang="en-US" altLang="zh-CN" sz="2000" dirty="0"/>
          </a:p>
        </p:txBody>
      </p:sp>
      <p:grpSp>
        <p:nvGrpSpPr>
          <p:cNvPr id="13" name="组合 12">
            <a:extLst>
              <a:ext uri="{FF2B5EF4-FFF2-40B4-BE49-F238E27FC236}">
                <a16:creationId xmlns:a16="http://schemas.microsoft.com/office/drawing/2014/main" id="{CFA5A66F-1F66-43C7-B0DC-C6F66E7C4A3D}"/>
              </a:ext>
            </a:extLst>
          </p:cNvPr>
          <p:cNvGrpSpPr/>
          <p:nvPr/>
        </p:nvGrpSpPr>
        <p:grpSpPr>
          <a:xfrm>
            <a:off x="5195550" y="1455120"/>
            <a:ext cx="706081" cy="433823"/>
            <a:chOff x="5954431" y="-295906"/>
            <a:chExt cx="706081" cy="433823"/>
          </a:xfrm>
          <a:solidFill>
            <a:schemeClr val="accent6">
              <a:lumMod val="40000"/>
              <a:lumOff val="60000"/>
            </a:schemeClr>
          </a:solidFill>
        </p:grpSpPr>
        <p:sp>
          <p:nvSpPr>
            <p:cNvPr id="14" name="箭头: V 形 13">
              <a:extLst>
                <a:ext uri="{FF2B5EF4-FFF2-40B4-BE49-F238E27FC236}">
                  <a16:creationId xmlns:a16="http://schemas.microsoft.com/office/drawing/2014/main" id="{C404D610-0B2A-478A-BA1A-E6E74772D3E9}"/>
                </a:ext>
              </a:extLst>
            </p:cNvPr>
            <p:cNvSpPr/>
            <p:nvPr/>
          </p:nvSpPr>
          <p:spPr>
            <a:xfrm>
              <a:off x="6269987" y="-287383"/>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sp>
          <p:nvSpPr>
            <p:cNvPr id="15" name="箭头: V 形 14">
              <a:extLst>
                <a:ext uri="{FF2B5EF4-FFF2-40B4-BE49-F238E27FC236}">
                  <a16:creationId xmlns:a16="http://schemas.microsoft.com/office/drawing/2014/main" id="{30260C14-469F-4A0F-8EDD-B20C87BCE34E}"/>
                </a:ext>
              </a:extLst>
            </p:cNvPr>
            <p:cNvSpPr/>
            <p:nvPr/>
          </p:nvSpPr>
          <p:spPr>
            <a:xfrm>
              <a:off x="5954431" y="-295906"/>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grpSp>
      <p:sp>
        <p:nvSpPr>
          <p:cNvPr id="16" name="对角圆角矩形 10">
            <a:extLst>
              <a:ext uri="{FF2B5EF4-FFF2-40B4-BE49-F238E27FC236}">
                <a16:creationId xmlns:a16="http://schemas.microsoft.com/office/drawing/2014/main" id="{66F20CEE-9449-404B-8D5D-7038C3EBAC33}"/>
              </a:ext>
            </a:extLst>
          </p:cNvPr>
          <p:cNvSpPr/>
          <p:nvPr/>
        </p:nvSpPr>
        <p:spPr>
          <a:xfrm>
            <a:off x="554037" y="1312032"/>
            <a:ext cx="4434523"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不变价支出法</a:t>
            </a: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统计</a:t>
            </a:r>
          </a:p>
        </p:txBody>
      </p:sp>
      <p:sp>
        <p:nvSpPr>
          <p:cNvPr id="17" name="对角圆角矩形 10">
            <a:extLst>
              <a:ext uri="{FF2B5EF4-FFF2-40B4-BE49-F238E27FC236}">
                <a16:creationId xmlns:a16="http://schemas.microsoft.com/office/drawing/2014/main" id="{922B7DC0-49AF-4AFC-9421-1B5E198354B6}"/>
              </a:ext>
            </a:extLst>
          </p:cNvPr>
          <p:cNvSpPr/>
          <p:nvPr/>
        </p:nvSpPr>
        <p:spPr>
          <a:xfrm>
            <a:off x="6179283" y="1307770"/>
            <a:ext cx="4648318"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采用物量指数外推法计算</a:t>
            </a:r>
          </a:p>
        </p:txBody>
      </p:sp>
    </p:spTree>
    <p:extLst>
      <p:ext uri="{BB962C8B-B14F-4D97-AF65-F5344CB8AC3E}">
        <p14:creationId xmlns:p14="http://schemas.microsoft.com/office/powerpoint/2010/main" val="42385210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8" name="组合 67">
            <a:extLst>
              <a:ext uri="{FF2B5EF4-FFF2-40B4-BE49-F238E27FC236}">
                <a16:creationId xmlns:a16="http://schemas.microsoft.com/office/drawing/2014/main" id="{62EFF0B4-D973-45ED-AFF9-2AAE64E669A3}"/>
              </a:ext>
            </a:extLst>
          </p:cNvPr>
          <p:cNvGrpSpPr/>
          <p:nvPr/>
        </p:nvGrpSpPr>
        <p:grpSpPr>
          <a:xfrm>
            <a:off x="792792" y="2031024"/>
            <a:ext cx="3044882" cy="3154297"/>
            <a:chOff x="1328641" y="1989474"/>
            <a:chExt cx="4105275" cy="3134455"/>
          </a:xfrm>
        </p:grpSpPr>
        <p:sp>
          <p:nvSpPr>
            <p:cNvPr id="66" name="矩形 65">
              <a:extLst>
                <a:ext uri="{FF2B5EF4-FFF2-40B4-BE49-F238E27FC236}">
                  <a16:creationId xmlns:a16="http://schemas.microsoft.com/office/drawing/2014/main" id="{57E49F87-C462-4897-A5FE-325A0ECDF4A1}"/>
                </a:ext>
              </a:extLst>
            </p:cNvPr>
            <p:cNvSpPr/>
            <p:nvPr/>
          </p:nvSpPr>
          <p:spPr>
            <a:xfrm>
              <a:off x="1328641" y="1989474"/>
              <a:ext cx="4105275" cy="3134455"/>
            </a:xfrm>
            <a:prstGeom prst="rect">
              <a:avLst/>
            </a:prstGeom>
            <a:solidFill>
              <a:schemeClr val="bg1"/>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Freeform 7">
              <a:extLst>
                <a:ext uri="{FF2B5EF4-FFF2-40B4-BE49-F238E27FC236}">
                  <a16:creationId xmlns:a16="http://schemas.microsoft.com/office/drawing/2014/main" id="{200A1D12-1F0C-4A40-B8DA-FFEA2CA4A381}"/>
                </a:ext>
              </a:extLst>
            </p:cNvPr>
            <p:cNvSpPr>
              <a:spLocks noEditPoints="1"/>
            </p:cNvSpPr>
            <p:nvPr/>
          </p:nvSpPr>
          <p:spPr bwMode="auto">
            <a:xfrm>
              <a:off x="2313471" y="2391004"/>
              <a:ext cx="2085566" cy="2073382"/>
            </a:xfrm>
            <a:custGeom>
              <a:avLst/>
              <a:gdLst>
                <a:gd name="T0" fmla="*/ 870 w 1809"/>
                <a:gd name="T1" fmla="*/ 879 h 2152"/>
                <a:gd name="T2" fmla="*/ 870 w 1809"/>
                <a:gd name="T3" fmla="*/ 2152 h 2152"/>
                <a:gd name="T4" fmla="*/ 1809 w 1809"/>
                <a:gd name="T5" fmla="*/ 1820 h 2152"/>
                <a:gd name="T6" fmla="*/ 1809 w 1809"/>
                <a:gd name="T7" fmla="*/ 547 h 2152"/>
                <a:gd name="T8" fmla="*/ 870 w 1809"/>
                <a:gd name="T9" fmla="*/ 879 h 2152"/>
                <a:gd name="T10" fmla="*/ 785 w 1809"/>
                <a:gd name="T11" fmla="*/ 961 h 2152"/>
                <a:gd name="T12" fmla="*/ 785 w 1809"/>
                <a:gd name="T13" fmla="*/ 1138 h 2152"/>
                <a:gd name="T14" fmla="*/ 613 w 1809"/>
                <a:gd name="T15" fmla="*/ 1053 h 2152"/>
                <a:gd name="T16" fmla="*/ 613 w 1809"/>
                <a:gd name="T17" fmla="*/ 864 h 2152"/>
                <a:gd name="T18" fmla="*/ 785 w 1809"/>
                <a:gd name="T19" fmla="*/ 961 h 2152"/>
                <a:gd name="T20" fmla="*/ 1555 w 1809"/>
                <a:gd name="T21" fmla="*/ 410 h 2152"/>
                <a:gd name="T22" fmla="*/ 1507 w 1809"/>
                <a:gd name="T23" fmla="*/ 386 h 2152"/>
                <a:gd name="T24" fmla="*/ 602 w 1809"/>
                <a:gd name="T25" fmla="*/ 700 h 2152"/>
                <a:gd name="T26" fmla="*/ 576 w 1809"/>
                <a:gd name="T27" fmla="*/ 724 h 2152"/>
                <a:gd name="T28" fmla="*/ 576 w 1809"/>
                <a:gd name="T29" fmla="*/ 2017 h 2152"/>
                <a:gd name="T30" fmla="*/ 822 w 1809"/>
                <a:gd name="T31" fmla="*/ 2149 h 2152"/>
                <a:gd name="T32" fmla="*/ 822 w 1809"/>
                <a:gd name="T33" fmla="*/ 879 h 2152"/>
                <a:gd name="T34" fmla="*/ 622 w 1809"/>
                <a:gd name="T35" fmla="*/ 772 h 2152"/>
                <a:gd name="T36" fmla="*/ 625 w 1809"/>
                <a:gd name="T37" fmla="*/ 772 h 2152"/>
                <a:gd name="T38" fmla="*/ 1531 w 1809"/>
                <a:gd name="T39" fmla="*/ 457 h 2152"/>
                <a:gd name="T40" fmla="*/ 1555 w 1809"/>
                <a:gd name="T41" fmla="*/ 410 h 2152"/>
                <a:gd name="T42" fmla="*/ 209 w 1809"/>
                <a:gd name="T43" fmla="*/ 581 h 2152"/>
                <a:gd name="T44" fmla="*/ 209 w 1809"/>
                <a:gd name="T45" fmla="*/ 758 h 2152"/>
                <a:gd name="T46" fmla="*/ 37 w 1809"/>
                <a:gd name="T47" fmla="*/ 673 h 2152"/>
                <a:gd name="T48" fmla="*/ 37 w 1809"/>
                <a:gd name="T49" fmla="*/ 484 h 2152"/>
                <a:gd name="T50" fmla="*/ 209 w 1809"/>
                <a:gd name="T51" fmla="*/ 581 h 2152"/>
                <a:gd name="T52" fmla="*/ 978 w 1809"/>
                <a:gd name="T53" fmla="*/ 30 h 2152"/>
                <a:gd name="T54" fmla="*/ 931 w 1809"/>
                <a:gd name="T55" fmla="*/ 6 h 2152"/>
                <a:gd name="T56" fmla="*/ 25 w 1809"/>
                <a:gd name="T57" fmla="*/ 321 h 2152"/>
                <a:gd name="T58" fmla="*/ 0 w 1809"/>
                <a:gd name="T59" fmla="*/ 344 h 2152"/>
                <a:gd name="T60" fmla="*/ 0 w 1809"/>
                <a:gd name="T61" fmla="*/ 1638 h 2152"/>
                <a:gd name="T62" fmla="*/ 246 w 1809"/>
                <a:gd name="T63" fmla="*/ 1770 h 2152"/>
                <a:gd name="T64" fmla="*/ 246 w 1809"/>
                <a:gd name="T65" fmla="*/ 500 h 2152"/>
                <a:gd name="T66" fmla="*/ 46 w 1809"/>
                <a:gd name="T67" fmla="*/ 393 h 2152"/>
                <a:gd name="T68" fmla="*/ 49 w 1809"/>
                <a:gd name="T69" fmla="*/ 392 h 2152"/>
                <a:gd name="T70" fmla="*/ 954 w 1809"/>
                <a:gd name="T71" fmla="*/ 77 h 2152"/>
                <a:gd name="T72" fmla="*/ 978 w 1809"/>
                <a:gd name="T73" fmla="*/ 30 h 2152"/>
                <a:gd name="T74" fmla="*/ 497 w 1809"/>
                <a:gd name="T75" fmla="*/ 781 h 2152"/>
                <a:gd name="T76" fmla="*/ 497 w 1809"/>
                <a:gd name="T77" fmla="*/ 958 h 2152"/>
                <a:gd name="T78" fmla="*/ 325 w 1809"/>
                <a:gd name="T79" fmla="*/ 873 h 2152"/>
                <a:gd name="T80" fmla="*/ 325 w 1809"/>
                <a:gd name="T81" fmla="*/ 684 h 2152"/>
                <a:gd name="T82" fmla="*/ 497 w 1809"/>
                <a:gd name="T83" fmla="*/ 781 h 2152"/>
                <a:gd name="T84" fmla="*/ 1266 w 1809"/>
                <a:gd name="T85" fmla="*/ 230 h 2152"/>
                <a:gd name="T86" fmla="*/ 1219 w 1809"/>
                <a:gd name="T87" fmla="*/ 206 h 2152"/>
                <a:gd name="T88" fmla="*/ 313 w 1809"/>
                <a:gd name="T89" fmla="*/ 520 h 2152"/>
                <a:gd name="T90" fmla="*/ 288 w 1809"/>
                <a:gd name="T91" fmla="*/ 544 h 2152"/>
                <a:gd name="T92" fmla="*/ 288 w 1809"/>
                <a:gd name="T93" fmla="*/ 1837 h 2152"/>
                <a:gd name="T94" fmla="*/ 534 w 1809"/>
                <a:gd name="T95" fmla="*/ 1969 h 2152"/>
                <a:gd name="T96" fmla="*/ 534 w 1809"/>
                <a:gd name="T97" fmla="*/ 699 h 2152"/>
                <a:gd name="T98" fmla="*/ 334 w 1809"/>
                <a:gd name="T99" fmla="*/ 592 h 2152"/>
                <a:gd name="T100" fmla="*/ 337 w 1809"/>
                <a:gd name="T101" fmla="*/ 592 h 2152"/>
                <a:gd name="T102" fmla="*/ 1243 w 1809"/>
                <a:gd name="T103" fmla="*/ 277 h 2152"/>
                <a:gd name="T104" fmla="*/ 1266 w 1809"/>
                <a:gd name="T105" fmla="*/ 23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09" h="2152">
                  <a:moveTo>
                    <a:pt x="870" y="879"/>
                  </a:moveTo>
                  <a:lnTo>
                    <a:pt x="870" y="2152"/>
                  </a:lnTo>
                  <a:lnTo>
                    <a:pt x="1809" y="1820"/>
                  </a:lnTo>
                  <a:lnTo>
                    <a:pt x="1809" y="547"/>
                  </a:lnTo>
                  <a:lnTo>
                    <a:pt x="870" y="879"/>
                  </a:lnTo>
                  <a:close/>
                  <a:moveTo>
                    <a:pt x="785" y="961"/>
                  </a:moveTo>
                  <a:lnTo>
                    <a:pt x="785" y="1138"/>
                  </a:lnTo>
                  <a:cubicBezTo>
                    <a:pt x="699" y="1121"/>
                    <a:pt x="613" y="1053"/>
                    <a:pt x="613" y="1053"/>
                  </a:cubicBezTo>
                  <a:lnTo>
                    <a:pt x="613" y="864"/>
                  </a:lnTo>
                  <a:cubicBezTo>
                    <a:pt x="719" y="950"/>
                    <a:pt x="785" y="961"/>
                    <a:pt x="785" y="961"/>
                  </a:cubicBezTo>
                  <a:close/>
                  <a:moveTo>
                    <a:pt x="1555" y="410"/>
                  </a:moveTo>
                  <a:cubicBezTo>
                    <a:pt x="1548" y="390"/>
                    <a:pt x="1527" y="379"/>
                    <a:pt x="1507" y="386"/>
                  </a:cubicBezTo>
                  <a:lnTo>
                    <a:pt x="602" y="700"/>
                  </a:lnTo>
                  <a:cubicBezTo>
                    <a:pt x="590" y="704"/>
                    <a:pt x="580" y="713"/>
                    <a:pt x="576" y="724"/>
                  </a:cubicBezTo>
                  <a:lnTo>
                    <a:pt x="576" y="2017"/>
                  </a:lnTo>
                  <a:cubicBezTo>
                    <a:pt x="608" y="2080"/>
                    <a:pt x="741" y="2149"/>
                    <a:pt x="822" y="2149"/>
                  </a:cubicBezTo>
                  <a:lnTo>
                    <a:pt x="822" y="879"/>
                  </a:lnTo>
                  <a:cubicBezTo>
                    <a:pt x="779" y="873"/>
                    <a:pt x="682" y="822"/>
                    <a:pt x="622" y="772"/>
                  </a:cubicBezTo>
                  <a:cubicBezTo>
                    <a:pt x="623" y="772"/>
                    <a:pt x="624" y="772"/>
                    <a:pt x="625" y="772"/>
                  </a:cubicBezTo>
                  <a:lnTo>
                    <a:pt x="1531" y="457"/>
                  </a:lnTo>
                  <a:cubicBezTo>
                    <a:pt x="1550" y="450"/>
                    <a:pt x="1561" y="429"/>
                    <a:pt x="1555" y="410"/>
                  </a:cubicBezTo>
                  <a:close/>
                  <a:moveTo>
                    <a:pt x="209" y="581"/>
                  </a:moveTo>
                  <a:lnTo>
                    <a:pt x="209" y="758"/>
                  </a:lnTo>
                  <a:cubicBezTo>
                    <a:pt x="123" y="742"/>
                    <a:pt x="37" y="673"/>
                    <a:pt x="37" y="673"/>
                  </a:cubicBezTo>
                  <a:lnTo>
                    <a:pt x="37" y="484"/>
                  </a:lnTo>
                  <a:cubicBezTo>
                    <a:pt x="143" y="570"/>
                    <a:pt x="209" y="581"/>
                    <a:pt x="209" y="581"/>
                  </a:cubicBezTo>
                  <a:close/>
                  <a:moveTo>
                    <a:pt x="978" y="30"/>
                  </a:moveTo>
                  <a:cubicBezTo>
                    <a:pt x="972" y="11"/>
                    <a:pt x="951" y="0"/>
                    <a:pt x="931" y="6"/>
                  </a:cubicBezTo>
                  <a:lnTo>
                    <a:pt x="25" y="321"/>
                  </a:lnTo>
                  <a:cubicBezTo>
                    <a:pt x="14" y="325"/>
                    <a:pt x="3" y="334"/>
                    <a:pt x="0" y="344"/>
                  </a:cubicBezTo>
                  <a:lnTo>
                    <a:pt x="0" y="1638"/>
                  </a:lnTo>
                  <a:cubicBezTo>
                    <a:pt x="32" y="1700"/>
                    <a:pt x="165" y="1770"/>
                    <a:pt x="246" y="1770"/>
                  </a:cubicBezTo>
                  <a:lnTo>
                    <a:pt x="246" y="500"/>
                  </a:lnTo>
                  <a:cubicBezTo>
                    <a:pt x="203" y="493"/>
                    <a:pt x="106" y="443"/>
                    <a:pt x="46" y="393"/>
                  </a:cubicBezTo>
                  <a:cubicBezTo>
                    <a:pt x="47" y="393"/>
                    <a:pt x="48" y="392"/>
                    <a:pt x="49" y="392"/>
                  </a:cubicBezTo>
                  <a:lnTo>
                    <a:pt x="954" y="77"/>
                  </a:lnTo>
                  <a:cubicBezTo>
                    <a:pt x="974" y="71"/>
                    <a:pt x="985" y="50"/>
                    <a:pt x="978" y="30"/>
                  </a:cubicBezTo>
                  <a:close/>
                  <a:moveTo>
                    <a:pt x="497" y="781"/>
                  </a:moveTo>
                  <a:lnTo>
                    <a:pt x="497" y="958"/>
                  </a:lnTo>
                  <a:cubicBezTo>
                    <a:pt x="411" y="941"/>
                    <a:pt x="325" y="873"/>
                    <a:pt x="325" y="873"/>
                  </a:cubicBezTo>
                  <a:lnTo>
                    <a:pt x="325" y="684"/>
                  </a:lnTo>
                  <a:cubicBezTo>
                    <a:pt x="431" y="770"/>
                    <a:pt x="497" y="781"/>
                    <a:pt x="497" y="781"/>
                  </a:cubicBezTo>
                  <a:close/>
                  <a:moveTo>
                    <a:pt x="1266" y="230"/>
                  </a:moveTo>
                  <a:cubicBezTo>
                    <a:pt x="1260" y="210"/>
                    <a:pt x="1239" y="199"/>
                    <a:pt x="1219" y="206"/>
                  </a:cubicBezTo>
                  <a:lnTo>
                    <a:pt x="313" y="520"/>
                  </a:lnTo>
                  <a:cubicBezTo>
                    <a:pt x="302" y="524"/>
                    <a:pt x="291" y="533"/>
                    <a:pt x="288" y="544"/>
                  </a:cubicBezTo>
                  <a:lnTo>
                    <a:pt x="288" y="1837"/>
                  </a:lnTo>
                  <a:cubicBezTo>
                    <a:pt x="320" y="1900"/>
                    <a:pt x="453" y="1969"/>
                    <a:pt x="534" y="1969"/>
                  </a:cubicBezTo>
                  <a:lnTo>
                    <a:pt x="534" y="699"/>
                  </a:lnTo>
                  <a:cubicBezTo>
                    <a:pt x="491" y="693"/>
                    <a:pt x="394" y="642"/>
                    <a:pt x="334" y="592"/>
                  </a:cubicBezTo>
                  <a:cubicBezTo>
                    <a:pt x="335" y="592"/>
                    <a:pt x="336" y="592"/>
                    <a:pt x="337" y="592"/>
                  </a:cubicBezTo>
                  <a:lnTo>
                    <a:pt x="1243" y="277"/>
                  </a:lnTo>
                  <a:cubicBezTo>
                    <a:pt x="1262" y="270"/>
                    <a:pt x="1273" y="249"/>
                    <a:pt x="1266" y="230"/>
                  </a:cubicBezTo>
                  <a:close/>
                </a:path>
              </a:pathLst>
            </a:custGeom>
            <a:solidFill>
              <a:srgbClr val="00A9F3"/>
            </a:solidFill>
            <a:ln>
              <a:noFill/>
            </a:ln>
          </p:spPr>
          <p:txBody>
            <a:bodyPr vert="horz" wrap="square" lIns="91440" tIns="45720" rIns="91440" bIns="45720" numCol="1" anchor="t" anchorCtr="0" compatLnSpc="1"/>
            <a:lstStyle/>
            <a:p>
              <a:endParaRPr lang="zh-CN" altLang="en-US"/>
            </a:p>
          </p:txBody>
        </p:sp>
      </p:grpSp>
      <p:grpSp>
        <p:nvGrpSpPr>
          <p:cNvPr id="70" name="组合 69">
            <a:extLst>
              <a:ext uri="{FF2B5EF4-FFF2-40B4-BE49-F238E27FC236}">
                <a16:creationId xmlns:a16="http://schemas.microsoft.com/office/drawing/2014/main" id="{AE7744D2-F0A6-4388-B36F-0875FA5E87ED}"/>
              </a:ext>
            </a:extLst>
          </p:cNvPr>
          <p:cNvGrpSpPr/>
          <p:nvPr/>
        </p:nvGrpSpPr>
        <p:grpSpPr>
          <a:xfrm>
            <a:off x="4184039" y="1147108"/>
            <a:ext cx="7013608" cy="3066253"/>
            <a:chOff x="5728032" y="2096892"/>
            <a:chExt cx="5282090" cy="1654616"/>
          </a:xfrm>
        </p:grpSpPr>
        <p:sp>
          <p:nvSpPr>
            <p:cNvPr id="4" name="TextBox 6">
              <a:extLst>
                <a:ext uri="{FF2B5EF4-FFF2-40B4-BE49-F238E27FC236}">
                  <a16:creationId xmlns:a16="http://schemas.microsoft.com/office/drawing/2014/main" id="{05FC6914-E775-488E-83D5-17487A01516A}"/>
                </a:ext>
              </a:extLst>
            </p:cNvPr>
            <p:cNvSpPr txBox="1"/>
            <p:nvPr/>
          </p:nvSpPr>
          <p:spPr>
            <a:xfrm>
              <a:off x="5728032" y="2096892"/>
              <a:ext cx="5282090" cy="315557"/>
            </a:xfrm>
            <a:prstGeom prst="rect">
              <a:avLst/>
            </a:prstGeom>
            <a:noFill/>
          </p:spPr>
          <p:txBody>
            <a:bodyPr wrap="square" rtlCol="0">
              <a:spAutoFit/>
            </a:bodyPr>
            <a:lstStyle/>
            <a:p>
              <a:pPr algn="dist"/>
              <a:r>
                <a:rPr lang="zh-CN" altLang="en-US" sz="3200" b="1" dirty="0">
                  <a:latin typeface="微软雅黑" panose="020B0503020204020204" pitchFamily="34" charset="-122"/>
                  <a:ea typeface="微软雅黑" panose="020B0503020204020204" pitchFamily="34" charset="-122"/>
                </a:rPr>
                <a:t>第三节 中国国内生产总值的统计实践</a:t>
              </a:r>
            </a:p>
          </p:txBody>
        </p:sp>
        <p:grpSp>
          <p:nvGrpSpPr>
            <p:cNvPr id="47" name="组合 46">
              <a:extLst>
                <a:ext uri="{FF2B5EF4-FFF2-40B4-BE49-F238E27FC236}">
                  <a16:creationId xmlns:a16="http://schemas.microsoft.com/office/drawing/2014/main" id="{CE3376D5-9A58-4C76-B1C1-43A668E56427}"/>
                </a:ext>
              </a:extLst>
            </p:cNvPr>
            <p:cNvGrpSpPr/>
            <p:nvPr/>
          </p:nvGrpSpPr>
          <p:grpSpPr>
            <a:xfrm>
              <a:off x="5728032" y="2523674"/>
              <a:ext cx="5282090" cy="585059"/>
              <a:chOff x="4012013" y="2937501"/>
              <a:chExt cx="5282090" cy="585059"/>
            </a:xfrm>
          </p:grpSpPr>
          <p:sp>
            <p:nvSpPr>
              <p:cNvPr id="42" name="TextBox 4">
                <a:extLst>
                  <a:ext uri="{FF2B5EF4-FFF2-40B4-BE49-F238E27FC236}">
                    <a16:creationId xmlns:a16="http://schemas.microsoft.com/office/drawing/2014/main" id="{09C25F20-F08C-4CED-8BC8-91EC785ACC32}"/>
                  </a:ext>
                </a:extLst>
              </p:cNvPr>
              <p:cNvSpPr txBox="1"/>
              <p:nvPr/>
            </p:nvSpPr>
            <p:spPr>
              <a:xfrm>
                <a:off x="4507399" y="2938988"/>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43" name="组合 42">
                <a:extLst>
                  <a:ext uri="{FF2B5EF4-FFF2-40B4-BE49-F238E27FC236}">
                    <a16:creationId xmlns:a16="http://schemas.microsoft.com/office/drawing/2014/main" id="{456AF596-AD95-4CA9-A64D-2C16217BBB81}"/>
                  </a:ext>
                </a:extLst>
              </p:cNvPr>
              <p:cNvGrpSpPr/>
              <p:nvPr/>
            </p:nvGrpSpPr>
            <p:grpSpPr>
              <a:xfrm>
                <a:off x="4012013" y="2937501"/>
                <a:ext cx="864096" cy="585059"/>
                <a:chOff x="2165941" y="1718222"/>
                <a:chExt cx="864096" cy="585059"/>
              </a:xfrm>
            </p:grpSpPr>
            <p:sp>
              <p:nvSpPr>
                <p:cNvPr id="44" name="五边形 9">
                  <a:extLst>
                    <a:ext uri="{FF2B5EF4-FFF2-40B4-BE49-F238E27FC236}">
                      <a16:creationId xmlns:a16="http://schemas.microsoft.com/office/drawing/2014/main" id="{DCA1868D-7F42-4251-8956-3F911DA600A6}"/>
                    </a:ext>
                  </a:extLst>
                </p:cNvPr>
                <p:cNvSpPr/>
                <p:nvPr/>
              </p:nvSpPr>
              <p:spPr>
                <a:xfrm>
                  <a:off x="2165941" y="1718222"/>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45" name="TextBox 10">
                  <a:extLst>
                    <a:ext uri="{FF2B5EF4-FFF2-40B4-BE49-F238E27FC236}">
                      <a16:creationId xmlns:a16="http://schemas.microsoft.com/office/drawing/2014/main" id="{F9622FE0-DEAB-4533-B5B7-0188BD82E847}"/>
                    </a:ext>
                  </a:extLst>
                </p:cNvPr>
                <p:cNvSpPr txBox="1"/>
                <p:nvPr/>
              </p:nvSpPr>
              <p:spPr>
                <a:xfrm>
                  <a:off x="2296375" y="1841616"/>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一</a:t>
                  </a:r>
                </a:p>
              </p:txBody>
            </p:sp>
          </p:grpSp>
          <p:sp>
            <p:nvSpPr>
              <p:cNvPr id="46" name="TextBox 21">
                <a:extLst>
                  <a:ext uri="{FF2B5EF4-FFF2-40B4-BE49-F238E27FC236}">
                    <a16:creationId xmlns:a16="http://schemas.microsoft.com/office/drawing/2014/main" id="{762E2A34-619B-466C-B05F-8CC1C345BCD8}"/>
                  </a:ext>
                </a:extLst>
              </p:cNvPr>
              <p:cNvSpPr txBox="1"/>
              <p:nvPr/>
            </p:nvSpPr>
            <p:spPr>
              <a:xfrm>
                <a:off x="5006544" y="3051022"/>
                <a:ext cx="3345501" cy="24912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中国</a:t>
                </a:r>
                <a:r>
                  <a:rPr lang="en-US" altLang="zh-CN" sz="2400" b="1" dirty="0">
                    <a:solidFill>
                      <a:schemeClr val="bg1"/>
                    </a:solidFill>
                    <a:latin typeface="微软雅黑" panose="020B0503020204020204" pitchFamily="34" charset="-122"/>
                    <a:ea typeface="微软雅黑" panose="020B0503020204020204" pitchFamily="34" charset="-122"/>
                  </a:rPr>
                  <a:t>GDP</a:t>
                </a:r>
                <a:r>
                  <a:rPr lang="zh-CN" altLang="en-US" sz="2400" b="1" dirty="0">
                    <a:solidFill>
                      <a:schemeClr val="bg1"/>
                    </a:solidFill>
                    <a:latin typeface="微软雅黑" panose="020B0503020204020204" pitchFamily="34" charset="-122"/>
                    <a:ea typeface="微软雅黑" panose="020B0503020204020204" pitchFamily="34" charset="-122"/>
                  </a:rPr>
                  <a:t>核算制度的变迁历史</a:t>
                </a:r>
              </a:p>
            </p:txBody>
          </p:sp>
        </p:grpSp>
        <p:grpSp>
          <p:nvGrpSpPr>
            <p:cNvPr id="48" name="组合 47">
              <a:extLst>
                <a:ext uri="{FF2B5EF4-FFF2-40B4-BE49-F238E27FC236}">
                  <a16:creationId xmlns:a16="http://schemas.microsoft.com/office/drawing/2014/main" id="{EC39A64F-781A-4E2A-BF1B-70B774285BF2}"/>
                </a:ext>
              </a:extLst>
            </p:cNvPr>
            <p:cNvGrpSpPr/>
            <p:nvPr/>
          </p:nvGrpSpPr>
          <p:grpSpPr>
            <a:xfrm>
              <a:off x="5743335" y="3172099"/>
              <a:ext cx="5266787" cy="579409"/>
              <a:chOff x="4027316" y="2889643"/>
              <a:chExt cx="5266787" cy="579409"/>
            </a:xfrm>
          </p:grpSpPr>
          <p:sp>
            <p:nvSpPr>
              <p:cNvPr id="49" name="TextBox 4">
                <a:extLst>
                  <a:ext uri="{FF2B5EF4-FFF2-40B4-BE49-F238E27FC236}">
                    <a16:creationId xmlns:a16="http://schemas.microsoft.com/office/drawing/2014/main" id="{DDEC5F30-1A6F-46FF-BEE0-F7B6B0EF9EA6}"/>
                  </a:ext>
                </a:extLst>
              </p:cNvPr>
              <p:cNvSpPr txBox="1"/>
              <p:nvPr/>
            </p:nvSpPr>
            <p:spPr>
              <a:xfrm>
                <a:off x="4507399" y="2889643"/>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50" name="组合 49">
                <a:extLst>
                  <a:ext uri="{FF2B5EF4-FFF2-40B4-BE49-F238E27FC236}">
                    <a16:creationId xmlns:a16="http://schemas.microsoft.com/office/drawing/2014/main" id="{516D245C-CFD9-41F4-A394-9A292B387897}"/>
                  </a:ext>
                </a:extLst>
              </p:cNvPr>
              <p:cNvGrpSpPr/>
              <p:nvPr/>
            </p:nvGrpSpPr>
            <p:grpSpPr>
              <a:xfrm>
                <a:off x="4027316" y="2889985"/>
                <a:ext cx="864096" cy="579067"/>
                <a:chOff x="2181244" y="1670706"/>
                <a:chExt cx="864096" cy="579067"/>
              </a:xfrm>
            </p:grpSpPr>
            <p:sp>
              <p:nvSpPr>
                <p:cNvPr id="33" name="五边形 9">
                  <a:extLst>
                    <a:ext uri="{FF2B5EF4-FFF2-40B4-BE49-F238E27FC236}">
                      <a16:creationId xmlns:a16="http://schemas.microsoft.com/office/drawing/2014/main" id="{2E325A2C-EFD5-4301-A66B-761E9950C483}"/>
                    </a:ext>
                  </a:extLst>
                </p:cNvPr>
                <p:cNvSpPr/>
                <p:nvPr/>
              </p:nvSpPr>
              <p:spPr>
                <a:xfrm>
                  <a:off x="2181244" y="1670706"/>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4" name="TextBox 10">
                  <a:extLst>
                    <a:ext uri="{FF2B5EF4-FFF2-40B4-BE49-F238E27FC236}">
                      <a16:creationId xmlns:a16="http://schemas.microsoft.com/office/drawing/2014/main" id="{1619A492-81E5-474C-B948-93CE1D101783}"/>
                    </a:ext>
                  </a:extLst>
                </p:cNvPr>
                <p:cNvSpPr txBox="1"/>
                <p:nvPr/>
              </p:nvSpPr>
              <p:spPr>
                <a:xfrm>
                  <a:off x="2311678" y="1788108"/>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二</a:t>
                  </a:r>
                </a:p>
              </p:txBody>
            </p:sp>
          </p:grpSp>
          <p:sp>
            <p:nvSpPr>
              <p:cNvPr id="35" name="TextBox 21">
                <a:extLst>
                  <a:ext uri="{FF2B5EF4-FFF2-40B4-BE49-F238E27FC236}">
                    <a16:creationId xmlns:a16="http://schemas.microsoft.com/office/drawing/2014/main" id="{9F3521F5-50DB-4F84-8F3C-165489149F01}"/>
                  </a:ext>
                </a:extLst>
              </p:cNvPr>
              <p:cNvSpPr txBox="1"/>
              <p:nvPr/>
            </p:nvSpPr>
            <p:spPr>
              <a:xfrm>
                <a:off x="5006544" y="3020479"/>
                <a:ext cx="3665464" cy="249124"/>
              </a:xfrm>
              <a:prstGeom prst="rect">
                <a:avLst/>
              </a:prstGeom>
              <a:noFill/>
            </p:spPr>
            <p:txBody>
              <a:bodyPr wrap="non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中国现行</a:t>
                </a:r>
                <a:r>
                  <a:rPr lang="en-US" altLang="zh-CN" sz="2400" b="1" dirty="0">
                    <a:solidFill>
                      <a:schemeClr val="bg1"/>
                    </a:solidFill>
                    <a:latin typeface="微软雅黑" panose="020B0503020204020204" pitchFamily="34" charset="-122"/>
                    <a:ea typeface="微软雅黑" panose="020B0503020204020204" pitchFamily="34" charset="-122"/>
                  </a:rPr>
                  <a:t>GDP</a:t>
                </a:r>
                <a:r>
                  <a:rPr lang="zh-CN" altLang="en-US" sz="2400" b="1" dirty="0">
                    <a:solidFill>
                      <a:schemeClr val="bg1"/>
                    </a:solidFill>
                    <a:latin typeface="微软雅黑" panose="020B0503020204020204" pitchFamily="34" charset="-122"/>
                    <a:ea typeface="微软雅黑" panose="020B0503020204020204" pitchFamily="34" charset="-122"/>
                  </a:rPr>
                  <a:t>核算制度的基本架构</a:t>
                </a:r>
              </a:p>
            </p:txBody>
          </p:sp>
        </p:grpSp>
      </p:grpSp>
      <p:sp>
        <p:nvSpPr>
          <p:cNvPr id="2" name="灯片编号占位符 1">
            <a:extLst>
              <a:ext uri="{FF2B5EF4-FFF2-40B4-BE49-F238E27FC236}">
                <a16:creationId xmlns:a16="http://schemas.microsoft.com/office/drawing/2014/main" id="{C799BB6C-7C11-4C66-93D6-83490D65C676}"/>
              </a:ext>
            </a:extLst>
          </p:cNvPr>
          <p:cNvSpPr>
            <a:spLocks noGrp="1"/>
          </p:cNvSpPr>
          <p:nvPr>
            <p:ph type="sldNum" sz="quarter" idx="4"/>
          </p:nvPr>
        </p:nvSpPr>
        <p:spPr>
          <a:xfrm>
            <a:off x="10904820" y="6554944"/>
            <a:ext cx="626296" cy="365125"/>
          </a:xfrm>
        </p:spPr>
        <p:txBody>
          <a:bodyPr/>
          <a:lstStyle/>
          <a:p>
            <a:fld id="{089E6A1B-787B-48C2-89E0-46ED219FD4E0}" type="slidenum">
              <a:rPr lang="zh-CN" altLang="en-US" smtClean="0"/>
              <a:pPr/>
              <a:t>55</a:t>
            </a:fld>
            <a:endParaRPr lang="zh-CN" altLang="en-US" dirty="0"/>
          </a:p>
        </p:txBody>
      </p:sp>
      <p:sp>
        <p:nvSpPr>
          <p:cNvPr id="21" name="文本框 20">
            <a:extLst>
              <a:ext uri="{FF2B5EF4-FFF2-40B4-BE49-F238E27FC236}">
                <a16:creationId xmlns:a16="http://schemas.microsoft.com/office/drawing/2014/main" id="{170E053B-3A87-9144-B1A6-23BD340F9F1B}"/>
              </a:ext>
            </a:extLst>
          </p:cNvPr>
          <p:cNvSpPr txBox="1"/>
          <p:nvPr/>
        </p:nvSpPr>
        <p:spPr>
          <a:xfrm>
            <a:off x="5432288" y="214768"/>
            <a:ext cx="6610865" cy="461665"/>
          </a:xfrm>
          <a:prstGeom prst="rect">
            <a:avLst/>
          </a:prstGeom>
          <a:noFill/>
        </p:spPr>
        <p:txBody>
          <a:bodyPr wrap="square" rtlCol="0">
            <a:spAutoFit/>
          </a:bodyPr>
          <a:lstStyle/>
          <a:p>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国民经济统计学（第三版）</a:t>
            </a:r>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  主编：邱东</a:t>
            </a:r>
          </a:p>
        </p:txBody>
      </p:sp>
      <p:sp>
        <p:nvSpPr>
          <p:cNvPr id="25" name="TextBox 4">
            <a:extLst>
              <a:ext uri="{FF2B5EF4-FFF2-40B4-BE49-F238E27FC236}">
                <a16:creationId xmlns:a16="http://schemas.microsoft.com/office/drawing/2014/main" id="{6A5F5ADD-35CE-4E12-9783-6467D6C9E1A5}"/>
              </a:ext>
            </a:extLst>
          </p:cNvPr>
          <p:cNvSpPr txBox="1"/>
          <p:nvPr/>
        </p:nvSpPr>
        <p:spPr>
          <a:xfrm>
            <a:off x="4862138" y="4348671"/>
            <a:ext cx="6355830" cy="933987"/>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26" name="五边形 9">
            <a:extLst>
              <a:ext uri="{FF2B5EF4-FFF2-40B4-BE49-F238E27FC236}">
                <a16:creationId xmlns:a16="http://schemas.microsoft.com/office/drawing/2014/main" id="{12784F8E-2115-4BA2-9DE9-D284CE133527}"/>
              </a:ext>
            </a:extLst>
          </p:cNvPr>
          <p:cNvSpPr/>
          <p:nvPr/>
        </p:nvSpPr>
        <p:spPr>
          <a:xfrm>
            <a:off x="4204360" y="4345915"/>
            <a:ext cx="1147355" cy="933987"/>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7" name="TextBox 10">
            <a:extLst>
              <a:ext uri="{FF2B5EF4-FFF2-40B4-BE49-F238E27FC236}">
                <a16:creationId xmlns:a16="http://schemas.microsoft.com/office/drawing/2014/main" id="{F37905B8-75A2-4F89-90A3-0F12E411DE6F}"/>
              </a:ext>
            </a:extLst>
          </p:cNvPr>
          <p:cNvSpPr txBox="1"/>
          <p:nvPr/>
        </p:nvSpPr>
        <p:spPr>
          <a:xfrm>
            <a:off x="4377552" y="4574582"/>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三</a:t>
            </a:r>
          </a:p>
        </p:txBody>
      </p:sp>
      <p:sp>
        <p:nvSpPr>
          <p:cNvPr id="28" name="TextBox 21">
            <a:extLst>
              <a:ext uri="{FF2B5EF4-FFF2-40B4-BE49-F238E27FC236}">
                <a16:creationId xmlns:a16="http://schemas.microsoft.com/office/drawing/2014/main" id="{68293BAF-A7D7-4A61-BE65-7635BD5A454A}"/>
              </a:ext>
            </a:extLst>
          </p:cNvPr>
          <p:cNvSpPr txBox="1"/>
          <p:nvPr/>
        </p:nvSpPr>
        <p:spPr>
          <a:xfrm>
            <a:off x="5524907" y="4556286"/>
            <a:ext cx="4442187"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中国现行</a:t>
            </a:r>
            <a:r>
              <a:rPr lang="en-US" altLang="zh-CN" sz="2400" b="1" dirty="0">
                <a:solidFill>
                  <a:schemeClr val="bg1"/>
                </a:solidFill>
                <a:latin typeface="微软雅黑" panose="020B0503020204020204" pitchFamily="34" charset="-122"/>
                <a:ea typeface="微软雅黑" panose="020B0503020204020204" pitchFamily="34" charset="-122"/>
              </a:rPr>
              <a:t>GDP</a:t>
            </a:r>
            <a:r>
              <a:rPr lang="zh-CN" altLang="en-US" sz="2400" b="1" dirty="0">
                <a:solidFill>
                  <a:schemeClr val="bg1"/>
                </a:solidFill>
                <a:latin typeface="微软雅黑" panose="020B0503020204020204" pitchFamily="34" charset="-122"/>
                <a:ea typeface="微软雅黑" panose="020B0503020204020204" pitchFamily="34" charset="-122"/>
              </a:rPr>
              <a:t>核算的制度方法</a:t>
            </a:r>
          </a:p>
        </p:txBody>
      </p:sp>
      <p:sp>
        <p:nvSpPr>
          <p:cNvPr id="29" name="TextBox 4">
            <a:extLst>
              <a:ext uri="{FF2B5EF4-FFF2-40B4-BE49-F238E27FC236}">
                <a16:creationId xmlns:a16="http://schemas.microsoft.com/office/drawing/2014/main" id="{7EA8C9E1-2B60-4E1C-930F-EA12452F20C2}"/>
              </a:ext>
            </a:extLst>
          </p:cNvPr>
          <p:cNvSpPr txBox="1"/>
          <p:nvPr/>
        </p:nvSpPr>
        <p:spPr>
          <a:xfrm>
            <a:off x="4862138" y="5517071"/>
            <a:ext cx="6355830" cy="933987"/>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30" name="五边形 9">
            <a:extLst>
              <a:ext uri="{FF2B5EF4-FFF2-40B4-BE49-F238E27FC236}">
                <a16:creationId xmlns:a16="http://schemas.microsoft.com/office/drawing/2014/main" id="{DEB3E212-1306-4C0B-9FA1-DB38990A8747}"/>
              </a:ext>
            </a:extLst>
          </p:cNvPr>
          <p:cNvSpPr/>
          <p:nvPr/>
        </p:nvSpPr>
        <p:spPr>
          <a:xfrm>
            <a:off x="4204360" y="5514315"/>
            <a:ext cx="1147355" cy="933987"/>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1" name="TextBox 10">
            <a:extLst>
              <a:ext uri="{FF2B5EF4-FFF2-40B4-BE49-F238E27FC236}">
                <a16:creationId xmlns:a16="http://schemas.microsoft.com/office/drawing/2014/main" id="{27F84DDC-E82F-4C12-AFC2-F7779E57F935}"/>
              </a:ext>
            </a:extLst>
          </p:cNvPr>
          <p:cNvSpPr txBox="1"/>
          <p:nvPr/>
        </p:nvSpPr>
        <p:spPr>
          <a:xfrm>
            <a:off x="4377552" y="5742982"/>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四</a:t>
            </a:r>
          </a:p>
        </p:txBody>
      </p:sp>
      <p:sp>
        <p:nvSpPr>
          <p:cNvPr id="32" name="TextBox 21">
            <a:extLst>
              <a:ext uri="{FF2B5EF4-FFF2-40B4-BE49-F238E27FC236}">
                <a16:creationId xmlns:a16="http://schemas.microsoft.com/office/drawing/2014/main" id="{0BAE8F84-0C4D-40A9-9E7D-8B59B6C30752}"/>
              </a:ext>
            </a:extLst>
          </p:cNvPr>
          <p:cNvSpPr txBox="1"/>
          <p:nvPr/>
        </p:nvSpPr>
        <p:spPr>
          <a:xfrm>
            <a:off x="5524907" y="5724686"/>
            <a:ext cx="5214213"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中国</a:t>
            </a:r>
            <a:r>
              <a:rPr lang="en-US" altLang="zh-CN" sz="2400" b="1" dirty="0">
                <a:solidFill>
                  <a:schemeClr val="bg1"/>
                </a:solidFill>
                <a:latin typeface="微软雅黑" panose="020B0503020204020204" pitchFamily="34" charset="-122"/>
                <a:ea typeface="微软雅黑" panose="020B0503020204020204" pitchFamily="34" charset="-122"/>
              </a:rPr>
              <a:t>GDP</a:t>
            </a:r>
            <a:r>
              <a:rPr lang="zh-CN" altLang="en-US" sz="2400" b="1" dirty="0">
                <a:solidFill>
                  <a:schemeClr val="bg1"/>
                </a:solidFill>
                <a:latin typeface="微软雅黑" panose="020B0503020204020204" pitchFamily="34" charset="-122"/>
                <a:ea typeface="微软雅黑" panose="020B0503020204020204" pitchFamily="34" charset="-122"/>
              </a:rPr>
              <a:t>历史数据的重大补充和修订</a:t>
            </a:r>
          </a:p>
        </p:txBody>
      </p:sp>
    </p:spTree>
    <p:extLst>
      <p:ext uri="{BB962C8B-B14F-4D97-AF65-F5344CB8AC3E}">
        <p14:creationId xmlns:p14="http://schemas.microsoft.com/office/powerpoint/2010/main" val="17880478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038833" cy="553998"/>
          </a:xfrm>
          <a:prstGeom prst="rect">
            <a:avLst/>
          </a:prstGeom>
        </p:spPr>
        <p:txBody>
          <a:bodyPr wrap="none">
            <a:spAutoFit/>
          </a:bodyPr>
          <a:lstStyle/>
          <a:p>
            <a:r>
              <a:rPr lang="zh-CN" altLang="en-US" sz="3000" b="1" dirty="0">
                <a:solidFill>
                  <a:schemeClr val="bg1"/>
                </a:solidFill>
              </a:rPr>
              <a:t>一、中国</a:t>
            </a:r>
            <a:r>
              <a:rPr lang="en-US" altLang="zh-CN" sz="3000" b="1" dirty="0">
                <a:solidFill>
                  <a:schemeClr val="bg1"/>
                </a:solidFill>
              </a:rPr>
              <a:t>GDP</a:t>
            </a:r>
            <a:r>
              <a:rPr lang="zh-CN" altLang="en-US" sz="3000" b="1" dirty="0">
                <a:solidFill>
                  <a:schemeClr val="bg1"/>
                </a:solidFill>
              </a:rPr>
              <a:t>核算制度的变迁历史</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56</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grpSp>
        <p:nvGrpSpPr>
          <p:cNvPr id="12" name="组合 5">
            <a:extLst>
              <a:ext uri="{FF2B5EF4-FFF2-40B4-BE49-F238E27FC236}">
                <a16:creationId xmlns:a16="http://schemas.microsoft.com/office/drawing/2014/main" id="{34246ABA-3591-4D59-9761-4AFED7821048}"/>
              </a:ext>
            </a:extLst>
          </p:cNvPr>
          <p:cNvGrpSpPr/>
          <p:nvPr/>
        </p:nvGrpSpPr>
        <p:grpSpPr>
          <a:xfrm>
            <a:off x="1182338" y="1559110"/>
            <a:ext cx="4007065" cy="4007065"/>
            <a:chOff x="1624621" y="5219191"/>
            <a:chExt cx="4620708" cy="4620708"/>
          </a:xfrm>
        </p:grpSpPr>
        <p:grpSp>
          <p:nvGrpSpPr>
            <p:cNvPr id="18" name="组合 26">
              <a:extLst>
                <a:ext uri="{FF2B5EF4-FFF2-40B4-BE49-F238E27FC236}">
                  <a16:creationId xmlns:a16="http://schemas.microsoft.com/office/drawing/2014/main" id="{225B1002-5E35-40AF-8E79-7D5D6DD5E094}"/>
                </a:ext>
              </a:extLst>
            </p:cNvPr>
            <p:cNvGrpSpPr/>
            <p:nvPr/>
          </p:nvGrpSpPr>
          <p:grpSpPr>
            <a:xfrm>
              <a:off x="1624621" y="5219191"/>
              <a:ext cx="4620708" cy="4620708"/>
              <a:chOff x="437448" y="1547010"/>
              <a:chExt cx="4315907" cy="4315907"/>
            </a:xfrm>
          </p:grpSpPr>
          <p:sp>
            <p:nvSpPr>
              <p:cNvPr id="21" name="椭圆 20">
                <a:extLst>
                  <a:ext uri="{FF2B5EF4-FFF2-40B4-BE49-F238E27FC236}">
                    <a16:creationId xmlns:a16="http://schemas.microsoft.com/office/drawing/2014/main" id="{DD8740BC-B708-4001-8607-C579EBCA6F17}"/>
                  </a:ext>
                </a:extLst>
              </p:cNvPr>
              <p:cNvSpPr/>
              <p:nvPr/>
            </p:nvSpPr>
            <p:spPr>
              <a:xfrm>
                <a:off x="437448" y="1547010"/>
                <a:ext cx="4315907" cy="4315907"/>
              </a:xfrm>
              <a:prstGeom prst="ellipse">
                <a:avLst/>
              </a:prstGeom>
              <a:solidFill>
                <a:srgbClr val="546E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22" name="矩形 9">
                <a:extLst>
                  <a:ext uri="{FF2B5EF4-FFF2-40B4-BE49-F238E27FC236}">
                    <a16:creationId xmlns:a16="http://schemas.microsoft.com/office/drawing/2014/main" id="{9C73C166-A2FC-42F3-9448-DFF546D4AC0A}"/>
                  </a:ext>
                </a:extLst>
              </p:cNvPr>
              <p:cNvSpPr/>
              <p:nvPr/>
            </p:nvSpPr>
            <p:spPr>
              <a:xfrm>
                <a:off x="652747" y="1929951"/>
                <a:ext cx="3885313" cy="840142"/>
              </a:xfrm>
              <a:custGeom>
                <a:avLst/>
                <a:gdLst/>
                <a:ahLst/>
                <a:cxnLst/>
                <a:rect l="l" t="t" r="r" b="b"/>
                <a:pathLst>
                  <a:path w="3885313" h="840142">
                    <a:moveTo>
                      <a:pt x="716872" y="0"/>
                    </a:moveTo>
                    <a:lnTo>
                      <a:pt x="3168441" y="0"/>
                    </a:lnTo>
                    <a:cubicBezTo>
                      <a:pt x="3475507" y="211217"/>
                      <a:pt x="3724433" y="500570"/>
                      <a:pt x="3885313" y="840142"/>
                    </a:cubicBezTo>
                    <a:lnTo>
                      <a:pt x="0" y="840142"/>
                    </a:lnTo>
                    <a:cubicBezTo>
                      <a:pt x="160879" y="500570"/>
                      <a:pt x="409805" y="211217"/>
                      <a:pt x="716872" y="0"/>
                    </a:cubicBezTo>
                    <a:close/>
                  </a:path>
                </a:pathLst>
              </a:cu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b="1" dirty="0">
                    <a:solidFill>
                      <a:srgbClr val="595959"/>
                    </a:solidFill>
                    <a:latin typeface="微软雅黑" panose="020B0503020204020204" pitchFamily="34" charset="-122"/>
                    <a:ea typeface="微软雅黑" panose="020B0503020204020204" pitchFamily="34" charset="-122"/>
                  </a:rPr>
                  <a:t>MPS</a:t>
                </a:r>
                <a:endParaRPr lang="zh-CN" altLang="en-US" sz="2600" b="1" dirty="0">
                  <a:solidFill>
                    <a:srgbClr val="595959"/>
                  </a:solidFill>
                  <a:latin typeface="微软雅黑" panose="020B0503020204020204" pitchFamily="34" charset="-122"/>
                  <a:ea typeface="微软雅黑" panose="020B0503020204020204" pitchFamily="34" charset="-122"/>
                </a:endParaRPr>
              </a:p>
            </p:txBody>
          </p:sp>
        </p:grpSp>
        <p:sp>
          <p:nvSpPr>
            <p:cNvPr id="19" name="TextBox 16">
              <a:extLst>
                <a:ext uri="{FF2B5EF4-FFF2-40B4-BE49-F238E27FC236}">
                  <a16:creationId xmlns:a16="http://schemas.microsoft.com/office/drawing/2014/main" id="{8B7ECABB-A7E3-4098-9C29-AB46C43AF80F}"/>
                </a:ext>
              </a:extLst>
            </p:cNvPr>
            <p:cNvSpPr txBox="1"/>
            <p:nvPr/>
          </p:nvSpPr>
          <p:spPr>
            <a:xfrm>
              <a:off x="1806018" y="6698905"/>
              <a:ext cx="4257913" cy="2019806"/>
            </a:xfrm>
            <a:prstGeom prst="rect">
              <a:avLst/>
            </a:prstGeom>
            <a:noFill/>
          </p:spPr>
          <p:txBody>
            <a:bodyPr wrap="square" rtlCol="0">
              <a:spAutoFit/>
            </a:bodyPr>
            <a:lstStyle/>
            <a:p>
              <a:pPr lvl="0" algn="ctr" defTabSz="1244600">
                <a:lnSpc>
                  <a:spcPct val="150000"/>
                </a:lnSpc>
                <a:spcAft>
                  <a:spcPts val="0"/>
                </a:spcAft>
              </a:pPr>
              <a:r>
                <a:rPr lang="zh-CN" altLang="en-US" sz="2000" b="1" dirty="0">
                  <a:solidFill>
                    <a:schemeClr val="accent2">
                      <a:lumMod val="50000"/>
                    </a:schemeClr>
                  </a:solidFill>
                  <a:latin typeface="微软雅黑" panose="020B0503020204020204" pitchFamily="34" charset="-122"/>
                  <a:ea typeface="微软雅黑" panose="020B0503020204020204" pitchFamily="34" charset="-122"/>
                </a:rPr>
                <a:t>核心总量指标：</a:t>
              </a:r>
              <a:r>
                <a:rPr lang="zh-CN" altLang="en-US" sz="2000" b="1" dirty="0">
                  <a:solidFill>
                    <a:schemeClr val="accent2">
                      <a:lumMod val="60000"/>
                      <a:lumOff val="40000"/>
                    </a:schemeClr>
                  </a:solidFill>
                  <a:latin typeface="微软雅黑" panose="020B0503020204020204" pitchFamily="34" charset="-122"/>
                  <a:ea typeface="微软雅黑" panose="020B0503020204020204" pitchFamily="34" charset="-122"/>
                </a:rPr>
                <a:t>国民收入</a:t>
              </a:r>
              <a:endParaRPr lang="en-US" altLang="zh-CN" sz="2000" b="1" dirty="0">
                <a:solidFill>
                  <a:schemeClr val="accent2">
                    <a:lumMod val="60000"/>
                    <a:lumOff val="40000"/>
                  </a:schemeClr>
                </a:solidFill>
                <a:latin typeface="微软雅黑" panose="020B0503020204020204" pitchFamily="34" charset="-122"/>
                <a:ea typeface="微软雅黑" panose="020B0503020204020204" pitchFamily="34" charset="-122"/>
              </a:endParaRPr>
            </a:p>
            <a:p>
              <a:pPr lvl="0" algn="ctr" defTabSz="1244600">
                <a:lnSpc>
                  <a:spcPct val="150000"/>
                </a:lnSpc>
                <a:spcAft>
                  <a:spcPts val="0"/>
                </a:spcAft>
              </a:pPr>
              <a:r>
                <a:rPr lang="zh-CN" altLang="en-US" b="1" dirty="0">
                  <a:solidFill>
                    <a:schemeClr val="bg1"/>
                  </a:solidFill>
                  <a:latin typeface="微软雅黑" panose="020B0503020204020204" pitchFamily="34" charset="-122"/>
                  <a:ea typeface="微软雅黑" panose="020B0503020204020204" pitchFamily="34" charset="-122"/>
                </a:rPr>
                <a:t>反映物质生产，即货物和商业、运输业等物质服务生产活动成果，不能反映非物质服务生产活动成果。</a:t>
              </a:r>
            </a:p>
          </p:txBody>
        </p:sp>
      </p:grpSp>
      <p:grpSp>
        <p:nvGrpSpPr>
          <p:cNvPr id="23" name="组合 6">
            <a:extLst>
              <a:ext uri="{FF2B5EF4-FFF2-40B4-BE49-F238E27FC236}">
                <a16:creationId xmlns:a16="http://schemas.microsoft.com/office/drawing/2014/main" id="{51E3AC2F-5F40-46C7-87C0-7CD91B1E4296}"/>
              </a:ext>
            </a:extLst>
          </p:cNvPr>
          <p:cNvGrpSpPr/>
          <p:nvPr/>
        </p:nvGrpSpPr>
        <p:grpSpPr>
          <a:xfrm>
            <a:off x="7002599" y="1547387"/>
            <a:ext cx="4017623" cy="4007065"/>
            <a:chOff x="6714867" y="5110445"/>
            <a:chExt cx="4620708" cy="4620708"/>
          </a:xfrm>
        </p:grpSpPr>
        <p:grpSp>
          <p:nvGrpSpPr>
            <p:cNvPr id="24" name="组合 29">
              <a:extLst>
                <a:ext uri="{FF2B5EF4-FFF2-40B4-BE49-F238E27FC236}">
                  <a16:creationId xmlns:a16="http://schemas.microsoft.com/office/drawing/2014/main" id="{C0F3DFE7-2960-4E8D-9148-3B1FC1D6264D}"/>
                </a:ext>
              </a:extLst>
            </p:cNvPr>
            <p:cNvGrpSpPr/>
            <p:nvPr/>
          </p:nvGrpSpPr>
          <p:grpSpPr>
            <a:xfrm>
              <a:off x="6714867" y="5110445"/>
              <a:ext cx="4620708" cy="4620708"/>
              <a:chOff x="437448" y="1547010"/>
              <a:chExt cx="4315907" cy="4315907"/>
            </a:xfrm>
          </p:grpSpPr>
          <p:sp>
            <p:nvSpPr>
              <p:cNvPr id="26" name="椭圆 25">
                <a:extLst>
                  <a:ext uri="{FF2B5EF4-FFF2-40B4-BE49-F238E27FC236}">
                    <a16:creationId xmlns:a16="http://schemas.microsoft.com/office/drawing/2014/main" id="{8CFA60B0-2998-4C26-98FF-D4F5A04D6EE6}"/>
                  </a:ext>
                </a:extLst>
              </p:cNvPr>
              <p:cNvSpPr/>
              <p:nvPr/>
            </p:nvSpPr>
            <p:spPr>
              <a:xfrm>
                <a:off x="437448" y="1547010"/>
                <a:ext cx="4315907" cy="4315907"/>
              </a:xfrm>
              <a:prstGeom prst="ellipse">
                <a:avLst/>
              </a:prstGeom>
              <a:solidFill>
                <a:srgbClr val="EB60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27" name="矩形 9">
                <a:extLst>
                  <a:ext uri="{FF2B5EF4-FFF2-40B4-BE49-F238E27FC236}">
                    <a16:creationId xmlns:a16="http://schemas.microsoft.com/office/drawing/2014/main" id="{26305C9D-4C65-438F-8A17-87ED1A89A2BA}"/>
                  </a:ext>
                </a:extLst>
              </p:cNvPr>
              <p:cNvSpPr/>
              <p:nvPr/>
            </p:nvSpPr>
            <p:spPr>
              <a:xfrm>
                <a:off x="652747" y="1929951"/>
                <a:ext cx="3885313" cy="840142"/>
              </a:xfrm>
              <a:custGeom>
                <a:avLst/>
                <a:gdLst/>
                <a:ahLst/>
                <a:cxnLst/>
                <a:rect l="l" t="t" r="r" b="b"/>
                <a:pathLst>
                  <a:path w="3885313" h="840142">
                    <a:moveTo>
                      <a:pt x="716872" y="0"/>
                    </a:moveTo>
                    <a:lnTo>
                      <a:pt x="3168441" y="0"/>
                    </a:lnTo>
                    <a:cubicBezTo>
                      <a:pt x="3475507" y="211217"/>
                      <a:pt x="3724433" y="500570"/>
                      <a:pt x="3885313" y="840142"/>
                    </a:cubicBezTo>
                    <a:lnTo>
                      <a:pt x="0" y="840142"/>
                    </a:lnTo>
                    <a:cubicBezTo>
                      <a:pt x="160879" y="500570"/>
                      <a:pt x="409805" y="211217"/>
                      <a:pt x="716872" y="0"/>
                    </a:cubicBezTo>
                    <a:close/>
                  </a:path>
                </a:pathLst>
              </a:cu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00" b="1" dirty="0">
                    <a:solidFill>
                      <a:srgbClr val="595959"/>
                    </a:solidFill>
                    <a:latin typeface="微软雅黑" panose="020B0503020204020204" pitchFamily="34" charset="-122"/>
                    <a:ea typeface="微软雅黑" panose="020B0503020204020204" pitchFamily="34" charset="-122"/>
                  </a:rPr>
                  <a:t>SNA</a:t>
                </a:r>
              </a:p>
            </p:txBody>
          </p:sp>
        </p:grpSp>
        <p:sp>
          <p:nvSpPr>
            <p:cNvPr id="25" name="TextBox 17">
              <a:extLst>
                <a:ext uri="{FF2B5EF4-FFF2-40B4-BE49-F238E27FC236}">
                  <a16:creationId xmlns:a16="http://schemas.microsoft.com/office/drawing/2014/main" id="{4B302281-A001-44F4-8557-0572DF57A25D}"/>
                </a:ext>
              </a:extLst>
            </p:cNvPr>
            <p:cNvSpPr txBox="1"/>
            <p:nvPr/>
          </p:nvSpPr>
          <p:spPr>
            <a:xfrm>
              <a:off x="6830117" y="6692871"/>
              <a:ext cx="4390206" cy="2019806"/>
            </a:xfrm>
            <a:prstGeom prst="rect">
              <a:avLst/>
            </a:prstGeom>
            <a:noFill/>
          </p:spPr>
          <p:txBody>
            <a:bodyPr wrap="square" rtlCol="0">
              <a:spAutoFit/>
            </a:bodyPr>
            <a:lstStyle/>
            <a:p>
              <a:pPr lvl="0" algn="ctr" defTabSz="1244600">
                <a:lnSpc>
                  <a:spcPct val="150000"/>
                </a:lnSpc>
                <a:spcAft>
                  <a:spcPts val="0"/>
                </a:spcAft>
              </a:pPr>
              <a:r>
                <a:rPr lang="zh-CN" altLang="en-US" sz="2000" b="1" dirty="0">
                  <a:solidFill>
                    <a:schemeClr val="accent1">
                      <a:lumMod val="50000"/>
                    </a:schemeClr>
                  </a:solidFill>
                  <a:latin typeface="微软雅黑" panose="020B0503020204020204" pitchFamily="34" charset="-122"/>
                  <a:ea typeface="微软雅黑" panose="020B0503020204020204" pitchFamily="34" charset="-122"/>
                </a:rPr>
                <a:t>核心指标：</a:t>
              </a:r>
              <a:r>
                <a:rPr lang="en-US" altLang="zh-CN" sz="2000" b="1" dirty="0">
                  <a:solidFill>
                    <a:schemeClr val="accent1">
                      <a:lumMod val="60000"/>
                      <a:lumOff val="40000"/>
                    </a:schemeClr>
                  </a:solidFill>
                  <a:latin typeface="微软雅黑" panose="020B0503020204020204" pitchFamily="34" charset="-122"/>
                  <a:ea typeface="微软雅黑" panose="020B0503020204020204" pitchFamily="34" charset="-122"/>
                </a:rPr>
                <a:t>GDP</a:t>
              </a:r>
              <a:r>
                <a:rPr lang="zh-CN" altLang="en-US" sz="2000" b="1" dirty="0">
                  <a:solidFill>
                    <a:schemeClr val="accent1">
                      <a:lumMod val="60000"/>
                      <a:lumOff val="40000"/>
                    </a:schemeClr>
                  </a:solidFill>
                  <a:latin typeface="微软雅黑" panose="020B0503020204020204" pitchFamily="34" charset="-122"/>
                  <a:ea typeface="微软雅黑" panose="020B0503020204020204" pitchFamily="34" charset="-122"/>
                </a:rPr>
                <a:t>（当时是</a:t>
              </a:r>
              <a:r>
                <a:rPr lang="en-US" altLang="zh-CN" sz="2000" b="1" dirty="0">
                  <a:solidFill>
                    <a:schemeClr val="accent1">
                      <a:lumMod val="60000"/>
                      <a:lumOff val="40000"/>
                    </a:schemeClr>
                  </a:solidFill>
                  <a:latin typeface="微软雅黑" panose="020B0503020204020204" pitchFamily="34" charset="-122"/>
                  <a:ea typeface="微软雅黑" panose="020B0503020204020204" pitchFamily="34" charset="-122"/>
                </a:rPr>
                <a:t>GNP</a:t>
              </a:r>
              <a:r>
                <a:rPr lang="zh-CN" altLang="en-US" sz="2000" b="1" dirty="0">
                  <a:solidFill>
                    <a:schemeClr val="accent1">
                      <a:lumMod val="60000"/>
                      <a:lumOff val="40000"/>
                    </a:schemeClr>
                  </a:solidFill>
                  <a:latin typeface="微软雅黑" panose="020B0503020204020204" pitchFamily="34" charset="-122"/>
                  <a:ea typeface="微软雅黑" panose="020B0503020204020204" pitchFamily="34" charset="-122"/>
                </a:rPr>
                <a:t>）</a:t>
              </a:r>
              <a:endParaRPr lang="en-US" altLang="zh-CN" sz="2000" b="1" dirty="0">
                <a:solidFill>
                  <a:schemeClr val="accent1">
                    <a:lumMod val="60000"/>
                    <a:lumOff val="40000"/>
                  </a:schemeClr>
                </a:solidFill>
                <a:latin typeface="微软雅黑" panose="020B0503020204020204" pitchFamily="34" charset="-122"/>
                <a:ea typeface="微软雅黑" panose="020B0503020204020204" pitchFamily="34" charset="-122"/>
              </a:endParaRPr>
            </a:p>
            <a:p>
              <a:pPr lvl="0" algn="ctr" defTabSz="1244600">
                <a:lnSpc>
                  <a:spcPct val="150000"/>
                </a:lnSpc>
                <a:spcAft>
                  <a:spcPts val="0"/>
                </a:spcAft>
              </a:pPr>
              <a:r>
                <a:rPr lang="en-US" altLang="zh-CN" b="1" dirty="0">
                  <a:solidFill>
                    <a:schemeClr val="bg1"/>
                  </a:solidFill>
                  <a:latin typeface="微软雅黑" panose="020B0503020204020204" pitchFamily="34" charset="-122"/>
                  <a:ea typeface="微软雅黑" panose="020B0503020204020204" pitchFamily="34" charset="-122"/>
                </a:rPr>
                <a:t>1985</a:t>
              </a:r>
              <a:r>
                <a:rPr lang="zh-CN" altLang="en-US" b="1" dirty="0">
                  <a:solidFill>
                    <a:schemeClr val="bg1"/>
                  </a:solidFill>
                  <a:latin typeface="微软雅黑" panose="020B0503020204020204" pitchFamily="34" charset="-122"/>
                  <a:ea typeface="微软雅黑" panose="020B0503020204020204" pitchFamily="34" charset="-122"/>
                </a:rPr>
                <a:t>年，中国开始建立</a:t>
              </a:r>
              <a:r>
                <a:rPr lang="en-US" altLang="zh-CN" b="1" dirty="0">
                  <a:solidFill>
                    <a:schemeClr val="bg1"/>
                  </a:solidFill>
                  <a:latin typeface="微软雅黑" panose="020B0503020204020204" pitchFamily="34" charset="-122"/>
                  <a:ea typeface="微软雅黑" panose="020B0503020204020204" pitchFamily="34" charset="-122"/>
                </a:rPr>
                <a:t>GDP</a:t>
              </a:r>
              <a:r>
                <a:rPr lang="zh-CN" altLang="en-US" b="1" dirty="0">
                  <a:solidFill>
                    <a:schemeClr val="bg1"/>
                  </a:solidFill>
                  <a:latin typeface="微软雅黑" panose="020B0503020204020204" pitchFamily="34" charset="-122"/>
                  <a:ea typeface="微软雅黑" panose="020B0503020204020204" pitchFamily="34" charset="-122"/>
                </a:rPr>
                <a:t>核算制度。截至目前，中国的</a:t>
              </a:r>
              <a:r>
                <a:rPr lang="en-US" altLang="zh-CN" b="1" dirty="0">
                  <a:solidFill>
                    <a:schemeClr val="bg1"/>
                  </a:solidFill>
                  <a:latin typeface="微软雅黑" panose="020B0503020204020204" pitchFamily="34" charset="-122"/>
                  <a:ea typeface="微软雅黑" panose="020B0503020204020204" pitchFamily="34" charset="-122"/>
                </a:rPr>
                <a:t>GDP</a:t>
              </a:r>
              <a:r>
                <a:rPr lang="zh-CN" altLang="en-US" b="1" dirty="0">
                  <a:solidFill>
                    <a:schemeClr val="bg1"/>
                  </a:solidFill>
                  <a:latin typeface="微软雅黑" panose="020B0503020204020204" pitchFamily="34" charset="-122"/>
                  <a:ea typeface="微软雅黑" panose="020B0503020204020204" pitchFamily="34" charset="-122"/>
                </a:rPr>
                <a:t>核算制度有三十多年的历史。</a:t>
              </a:r>
            </a:p>
          </p:txBody>
        </p:sp>
      </p:grpSp>
    </p:spTree>
    <p:extLst>
      <p:ext uri="{BB962C8B-B14F-4D97-AF65-F5344CB8AC3E}">
        <p14:creationId xmlns:p14="http://schemas.microsoft.com/office/powerpoint/2010/main" val="350613769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038833" cy="553998"/>
          </a:xfrm>
          <a:prstGeom prst="rect">
            <a:avLst/>
          </a:prstGeom>
        </p:spPr>
        <p:txBody>
          <a:bodyPr wrap="none">
            <a:spAutoFit/>
          </a:bodyPr>
          <a:lstStyle/>
          <a:p>
            <a:r>
              <a:rPr lang="zh-CN" altLang="en-US" sz="3000" b="1" dirty="0">
                <a:solidFill>
                  <a:schemeClr val="bg1"/>
                </a:solidFill>
              </a:rPr>
              <a:t>一、中国</a:t>
            </a:r>
            <a:r>
              <a:rPr lang="en-US" altLang="zh-CN" sz="3000" b="1" dirty="0">
                <a:solidFill>
                  <a:schemeClr val="bg1"/>
                </a:solidFill>
              </a:rPr>
              <a:t>GDP</a:t>
            </a:r>
            <a:r>
              <a:rPr lang="zh-CN" altLang="en-US" sz="3000" b="1" dirty="0">
                <a:solidFill>
                  <a:schemeClr val="bg1"/>
                </a:solidFill>
              </a:rPr>
              <a:t>核算制度的变迁历史</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57</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graphicFrame>
        <p:nvGraphicFramePr>
          <p:cNvPr id="5" name="图示 4">
            <a:extLst>
              <a:ext uri="{FF2B5EF4-FFF2-40B4-BE49-F238E27FC236}">
                <a16:creationId xmlns:a16="http://schemas.microsoft.com/office/drawing/2014/main" id="{BE90496B-2953-4FEC-8C3A-D33492DCB077}"/>
              </a:ext>
            </a:extLst>
          </p:cNvPr>
          <p:cNvGraphicFramePr/>
          <p:nvPr>
            <p:extLst>
              <p:ext uri="{D42A27DB-BD31-4B8C-83A1-F6EECF244321}">
                <p14:modId xmlns:p14="http://schemas.microsoft.com/office/powerpoint/2010/main" val="2315300883"/>
              </p:ext>
            </p:extLst>
          </p:nvPr>
        </p:nvGraphicFramePr>
        <p:xfrm>
          <a:off x="1711960" y="1237827"/>
          <a:ext cx="8768080" cy="49597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3153882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038833" cy="553998"/>
          </a:xfrm>
          <a:prstGeom prst="rect">
            <a:avLst/>
          </a:prstGeom>
        </p:spPr>
        <p:txBody>
          <a:bodyPr wrap="none">
            <a:spAutoFit/>
          </a:bodyPr>
          <a:lstStyle/>
          <a:p>
            <a:r>
              <a:rPr lang="zh-CN" altLang="en-US" sz="3000" b="1" dirty="0">
                <a:solidFill>
                  <a:schemeClr val="bg1"/>
                </a:solidFill>
              </a:rPr>
              <a:t>一、中国</a:t>
            </a:r>
            <a:r>
              <a:rPr lang="en-US" altLang="zh-CN" sz="3000" b="1" dirty="0">
                <a:solidFill>
                  <a:schemeClr val="bg1"/>
                </a:solidFill>
              </a:rPr>
              <a:t>GDP</a:t>
            </a:r>
            <a:r>
              <a:rPr lang="zh-CN" altLang="en-US" sz="3000" b="1" dirty="0">
                <a:solidFill>
                  <a:schemeClr val="bg1"/>
                </a:solidFill>
              </a:rPr>
              <a:t>核算制度的变迁历史</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58</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7" name="对角圆角矩形 10">
            <a:extLst>
              <a:ext uri="{FF2B5EF4-FFF2-40B4-BE49-F238E27FC236}">
                <a16:creationId xmlns:a16="http://schemas.microsoft.com/office/drawing/2014/main" id="{06EA1F24-979B-45AF-97E2-130E28D8EE28}"/>
              </a:ext>
            </a:extLst>
          </p:cNvPr>
          <p:cNvSpPr/>
          <p:nvPr/>
        </p:nvSpPr>
        <p:spPr>
          <a:xfrm>
            <a:off x="416560" y="1425274"/>
            <a:ext cx="4572000" cy="720000"/>
          </a:xfrm>
          <a:prstGeom prst="round2DiagRect">
            <a:avLst/>
          </a:prstGeom>
          <a:solidFill>
            <a:schemeClr val="accent4">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初创期（</a:t>
            </a: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1985-1992</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年）</a:t>
            </a:r>
          </a:p>
        </p:txBody>
      </p:sp>
      <p:sp>
        <p:nvSpPr>
          <p:cNvPr id="8" name="矩形: 圆角 7">
            <a:extLst>
              <a:ext uri="{FF2B5EF4-FFF2-40B4-BE49-F238E27FC236}">
                <a16:creationId xmlns:a16="http://schemas.microsoft.com/office/drawing/2014/main" id="{6CE025E3-6115-4A3A-B7F8-9EE8F2A8A428}"/>
              </a:ext>
            </a:extLst>
          </p:cNvPr>
          <p:cNvSpPr/>
          <p:nvPr/>
        </p:nvSpPr>
        <p:spPr>
          <a:xfrm>
            <a:off x="958320" y="2565879"/>
            <a:ext cx="10275360" cy="3438671"/>
          </a:xfrm>
          <a:prstGeom prst="roundRect">
            <a:avLst/>
          </a:prstGeom>
          <a:solidFill>
            <a:schemeClr val="accent4">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342900" indent="-342900">
              <a:spcBef>
                <a:spcPts val="600"/>
              </a:spcBef>
              <a:buClr>
                <a:srgbClr val="546E7A"/>
              </a:buClr>
              <a:buFont typeface="Wingdings" panose="05000000000000000000" pitchFamily="2" charset="2"/>
              <a:buChar char="ü"/>
            </a:pPr>
            <a:r>
              <a:rPr lang="en-US" altLang="zh-CN" dirty="0"/>
              <a:t>1985</a:t>
            </a:r>
            <a:r>
              <a:rPr lang="zh-CN" altLang="en-US" dirty="0"/>
              <a:t>年</a:t>
            </a:r>
            <a:r>
              <a:rPr lang="en-US" altLang="zh-CN" dirty="0"/>
              <a:t>4</a:t>
            </a:r>
            <a:r>
              <a:rPr lang="zh-CN" altLang="en-US" dirty="0"/>
              <a:t>月，国务院办公厅转发了国家统计局</a:t>
            </a:r>
            <a:r>
              <a:rPr lang="en-US" altLang="zh-CN" dirty="0"/>
              <a:t>《</a:t>
            </a:r>
            <a:r>
              <a:rPr lang="zh-CN" altLang="en-US" dirty="0"/>
              <a:t>关于建立第三产业统计的报告</a:t>
            </a:r>
            <a:r>
              <a:rPr lang="en-US" altLang="zh-CN" dirty="0"/>
              <a:t>》</a:t>
            </a:r>
            <a:r>
              <a:rPr lang="zh-CN" altLang="en-US" dirty="0"/>
              <a:t>，并要求在做好国民收入统计的同时，抓紧建立国内生产总值和第三产业统计。同年，经国务院批准，中国开始建立国家和省两级年度</a:t>
            </a:r>
            <a:r>
              <a:rPr lang="en-US" altLang="zh-CN" dirty="0"/>
              <a:t>GDP</a:t>
            </a:r>
            <a:r>
              <a:rPr lang="zh-CN" altLang="en-US" dirty="0"/>
              <a:t>核算制度。</a:t>
            </a:r>
            <a:endParaRPr lang="en-US" altLang="zh-CN" dirty="0"/>
          </a:p>
          <a:p>
            <a:pPr marL="342900" indent="-342900">
              <a:spcBef>
                <a:spcPts val="600"/>
              </a:spcBef>
              <a:buClr>
                <a:srgbClr val="546E7A"/>
              </a:buClr>
              <a:buFont typeface="Wingdings" panose="05000000000000000000" pitchFamily="2" charset="2"/>
              <a:buChar char="ü"/>
            </a:pPr>
            <a:r>
              <a:rPr lang="zh-CN" altLang="en-US" dirty="0"/>
              <a:t>最初的</a:t>
            </a:r>
            <a:r>
              <a:rPr lang="en-US" altLang="zh-CN" dirty="0"/>
              <a:t>GDP</a:t>
            </a:r>
            <a:r>
              <a:rPr lang="zh-CN" altLang="en-US" dirty="0"/>
              <a:t>核算是生产核算，主要以生产法为主，而且是以国民收入为基础进行间接推算。</a:t>
            </a:r>
            <a:r>
              <a:rPr lang="en-US" altLang="zh-CN" dirty="0"/>
              <a:t>1989</a:t>
            </a:r>
            <a:r>
              <a:rPr lang="zh-CN" altLang="en-US" dirty="0"/>
              <a:t>年中国开始尝试实行支出法</a:t>
            </a:r>
            <a:r>
              <a:rPr lang="en-US" altLang="zh-CN" dirty="0"/>
              <a:t>GDP</a:t>
            </a:r>
            <a:r>
              <a:rPr lang="zh-CN" altLang="en-US" dirty="0"/>
              <a:t>。</a:t>
            </a:r>
            <a:endParaRPr lang="en-US" altLang="zh-CN" dirty="0"/>
          </a:p>
          <a:p>
            <a:pPr marL="342900" indent="-342900">
              <a:spcBef>
                <a:spcPts val="600"/>
              </a:spcBef>
              <a:buClr>
                <a:srgbClr val="546E7A"/>
              </a:buClr>
              <a:buFont typeface="Wingdings" panose="05000000000000000000" pitchFamily="2" charset="2"/>
              <a:buChar char="ü"/>
            </a:pPr>
            <a:r>
              <a:rPr lang="en-US" altLang="zh-CN" dirty="0"/>
              <a:t>1992</a:t>
            </a:r>
            <a:r>
              <a:rPr lang="zh-CN" altLang="en-US" dirty="0"/>
              <a:t>年，在多年研究</a:t>
            </a:r>
            <a:r>
              <a:rPr lang="en-US" altLang="zh-CN" dirty="0"/>
              <a:t>1968</a:t>
            </a:r>
            <a:r>
              <a:rPr lang="zh-CN" altLang="en-US" dirty="0"/>
              <a:t>年</a:t>
            </a:r>
            <a:r>
              <a:rPr lang="en-US" altLang="zh-CN" dirty="0"/>
              <a:t>SNA</a:t>
            </a:r>
            <a:r>
              <a:rPr lang="zh-CN" altLang="en-US" dirty="0"/>
              <a:t>和</a:t>
            </a:r>
            <a:r>
              <a:rPr lang="en-US" altLang="zh-CN" dirty="0"/>
              <a:t>1993</a:t>
            </a:r>
            <a:r>
              <a:rPr lang="zh-CN" altLang="en-US" dirty="0"/>
              <a:t>年</a:t>
            </a:r>
            <a:r>
              <a:rPr lang="en-US" altLang="zh-CN" dirty="0"/>
              <a:t>SNA</a:t>
            </a:r>
            <a:r>
              <a:rPr lang="zh-CN" altLang="en-US" dirty="0"/>
              <a:t>的基础上，混合采纳</a:t>
            </a:r>
            <a:r>
              <a:rPr lang="en-US" altLang="zh-CN" dirty="0"/>
              <a:t>MPS</a:t>
            </a:r>
            <a:r>
              <a:rPr lang="zh-CN" altLang="en-US" dirty="0"/>
              <a:t>与</a:t>
            </a:r>
            <a:r>
              <a:rPr lang="en-US" altLang="zh-CN" dirty="0"/>
              <a:t>SNA</a:t>
            </a:r>
            <a:r>
              <a:rPr lang="zh-CN" altLang="en-US" dirty="0"/>
              <a:t>部分内容的</a:t>
            </a:r>
            <a:r>
              <a:rPr lang="en-US" altLang="zh-CN" dirty="0"/>
              <a:t>《</a:t>
            </a:r>
            <a:r>
              <a:rPr lang="zh-CN" altLang="en-US" dirty="0"/>
              <a:t>中国国民经济核算体系（试行方案）</a:t>
            </a:r>
            <a:r>
              <a:rPr lang="en-US" altLang="zh-CN" dirty="0"/>
              <a:t>》</a:t>
            </a:r>
            <a:r>
              <a:rPr lang="zh-CN" altLang="en-US" dirty="0"/>
              <a:t>正式推出。国内生产总值核算制度在功能上只是用以弥补</a:t>
            </a:r>
            <a:r>
              <a:rPr lang="en-US" altLang="zh-CN" dirty="0"/>
              <a:t>MPS</a:t>
            </a:r>
            <a:r>
              <a:rPr lang="zh-CN" altLang="en-US" dirty="0"/>
              <a:t>国民收入指标不能反映非物质服务业生产活动成果的不足。</a:t>
            </a:r>
            <a:endParaRPr lang="en-US" altLang="zh-CN" dirty="0"/>
          </a:p>
        </p:txBody>
      </p:sp>
      <p:grpSp>
        <p:nvGrpSpPr>
          <p:cNvPr id="9" name="组合 8">
            <a:extLst>
              <a:ext uri="{FF2B5EF4-FFF2-40B4-BE49-F238E27FC236}">
                <a16:creationId xmlns:a16="http://schemas.microsoft.com/office/drawing/2014/main" id="{FEE3073F-C8D0-430B-9316-4AD767B52605}"/>
              </a:ext>
            </a:extLst>
          </p:cNvPr>
          <p:cNvGrpSpPr/>
          <p:nvPr/>
        </p:nvGrpSpPr>
        <p:grpSpPr>
          <a:xfrm>
            <a:off x="5372377" y="1571651"/>
            <a:ext cx="6340197" cy="425300"/>
            <a:chOff x="3294863" y="1438089"/>
            <a:chExt cx="8532012" cy="425300"/>
          </a:xfrm>
          <a:solidFill>
            <a:schemeClr val="accent4">
              <a:lumMod val="60000"/>
              <a:lumOff val="40000"/>
            </a:schemeClr>
          </a:solidFill>
        </p:grpSpPr>
        <p:sp>
          <p:nvSpPr>
            <p:cNvPr id="10" name="箭头: V 形 9">
              <a:extLst>
                <a:ext uri="{FF2B5EF4-FFF2-40B4-BE49-F238E27FC236}">
                  <a16:creationId xmlns:a16="http://schemas.microsoft.com/office/drawing/2014/main" id="{7BEF7040-CBC3-445B-90F6-841EFD2AE0B8}"/>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AB97D576-0369-42B5-B134-FFC894DF5967}"/>
                </a:ext>
              </a:extLst>
            </p:cNvPr>
            <p:cNvCxnSpPr>
              <a:cxnSpLocks/>
            </p:cNvCxnSpPr>
            <p:nvPr/>
          </p:nvCxnSpPr>
          <p:spPr>
            <a:xfrm>
              <a:off x="6260214" y="1639381"/>
              <a:ext cx="5566661" cy="0"/>
            </a:xfrm>
            <a:prstGeom prst="line">
              <a:avLst/>
            </a:prstGeom>
            <a:grpFill/>
            <a:ln w="19050">
              <a:solidFill>
                <a:srgbClr val="FFD966"/>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 name="箭头: V 形 11">
              <a:extLst>
                <a:ext uri="{FF2B5EF4-FFF2-40B4-BE49-F238E27FC236}">
                  <a16:creationId xmlns:a16="http://schemas.microsoft.com/office/drawing/2014/main" id="{E36AAF82-1BFB-4197-922A-5C42D5334D5A}"/>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28490976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038833" cy="553998"/>
          </a:xfrm>
          <a:prstGeom prst="rect">
            <a:avLst/>
          </a:prstGeom>
        </p:spPr>
        <p:txBody>
          <a:bodyPr wrap="none">
            <a:spAutoFit/>
          </a:bodyPr>
          <a:lstStyle/>
          <a:p>
            <a:r>
              <a:rPr lang="zh-CN" altLang="en-US" sz="3000" b="1" dirty="0">
                <a:solidFill>
                  <a:schemeClr val="bg1"/>
                </a:solidFill>
              </a:rPr>
              <a:t>一、中国</a:t>
            </a:r>
            <a:r>
              <a:rPr lang="en-US" altLang="zh-CN" sz="3000" b="1" dirty="0">
                <a:solidFill>
                  <a:schemeClr val="bg1"/>
                </a:solidFill>
              </a:rPr>
              <a:t>GDP</a:t>
            </a:r>
            <a:r>
              <a:rPr lang="zh-CN" altLang="en-US" sz="3000" b="1" dirty="0">
                <a:solidFill>
                  <a:schemeClr val="bg1"/>
                </a:solidFill>
              </a:rPr>
              <a:t>核算制度的变迁历史</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59</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7" name="对角圆角矩形 10">
            <a:extLst>
              <a:ext uri="{FF2B5EF4-FFF2-40B4-BE49-F238E27FC236}">
                <a16:creationId xmlns:a16="http://schemas.microsoft.com/office/drawing/2014/main" id="{06EA1F24-979B-45AF-97E2-130E28D8EE28}"/>
              </a:ext>
            </a:extLst>
          </p:cNvPr>
          <p:cNvSpPr/>
          <p:nvPr/>
        </p:nvSpPr>
        <p:spPr>
          <a:xfrm>
            <a:off x="416560" y="1425274"/>
            <a:ext cx="4572000" cy="720000"/>
          </a:xfrm>
          <a:prstGeom prst="round2DiagRect">
            <a:avLst/>
          </a:prstGeom>
          <a:solidFill>
            <a:schemeClr val="accent4">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完善期（</a:t>
            </a: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1993-2002</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年）</a:t>
            </a:r>
          </a:p>
        </p:txBody>
      </p:sp>
      <p:sp>
        <p:nvSpPr>
          <p:cNvPr id="8" name="矩形: 圆角 7">
            <a:extLst>
              <a:ext uri="{FF2B5EF4-FFF2-40B4-BE49-F238E27FC236}">
                <a16:creationId xmlns:a16="http://schemas.microsoft.com/office/drawing/2014/main" id="{6CE025E3-6115-4A3A-B7F8-9EE8F2A8A428}"/>
              </a:ext>
            </a:extLst>
          </p:cNvPr>
          <p:cNvSpPr/>
          <p:nvPr/>
        </p:nvSpPr>
        <p:spPr>
          <a:xfrm>
            <a:off x="958320" y="2565880"/>
            <a:ext cx="10275360" cy="3357400"/>
          </a:xfrm>
          <a:prstGeom prst="roundRect">
            <a:avLst/>
          </a:prstGeom>
          <a:solidFill>
            <a:schemeClr val="accent4">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342900" indent="-342900">
              <a:spcBef>
                <a:spcPts val="600"/>
              </a:spcBef>
              <a:buClr>
                <a:srgbClr val="546E7A"/>
              </a:buClr>
              <a:buFont typeface="Wingdings" panose="05000000000000000000" pitchFamily="2" charset="2"/>
              <a:buChar char="ü"/>
            </a:pPr>
            <a:r>
              <a:rPr lang="en-US" altLang="zh-CN" sz="2000" dirty="0"/>
              <a:t>1993</a:t>
            </a:r>
            <a:r>
              <a:rPr lang="zh-CN" altLang="en-US" sz="2000" dirty="0"/>
              <a:t>年，中国正式取消传统的国民收入核算，</a:t>
            </a:r>
            <a:r>
              <a:rPr lang="en-US" altLang="zh-CN" sz="2000" dirty="0"/>
              <a:t>GDP</a:t>
            </a:r>
            <a:r>
              <a:rPr lang="zh-CN" altLang="en-US" sz="2000" dirty="0"/>
              <a:t>在中国国民经济核算中的地位由之前的附属指标开始上升为核心指标。</a:t>
            </a:r>
            <a:endParaRPr lang="en-US" altLang="zh-CN" sz="2000" dirty="0"/>
          </a:p>
          <a:p>
            <a:pPr marL="342900" indent="-342900">
              <a:spcBef>
                <a:spcPts val="600"/>
              </a:spcBef>
              <a:buClr>
                <a:srgbClr val="546E7A"/>
              </a:buClr>
              <a:buFont typeface="Wingdings" panose="05000000000000000000" pitchFamily="2" charset="2"/>
              <a:buChar char="ü"/>
            </a:pPr>
            <a:r>
              <a:rPr lang="en-US" altLang="zh-CN" sz="2000" dirty="0"/>
              <a:t>2002</a:t>
            </a:r>
            <a:r>
              <a:rPr lang="zh-CN" altLang="en-US" sz="2000" dirty="0"/>
              <a:t>年</a:t>
            </a:r>
            <a:r>
              <a:rPr lang="en-US" altLang="zh-CN" sz="2000" dirty="0"/>
              <a:t>12</a:t>
            </a:r>
            <a:r>
              <a:rPr lang="zh-CN" altLang="en-US" sz="2000" dirty="0"/>
              <a:t>月，依据</a:t>
            </a:r>
            <a:r>
              <a:rPr lang="en-US" altLang="zh-CN" sz="2000" dirty="0"/>
              <a:t>1993</a:t>
            </a:r>
            <a:r>
              <a:rPr lang="zh-CN" altLang="en-US" sz="2000" dirty="0"/>
              <a:t>年</a:t>
            </a:r>
            <a:r>
              <a:rPr lang="en-US" altLang="zh-CN" sz="2000" dirty="0"/>
              <a:t>SNA</a:t>
            </a:r>
            <a:r>
              <a:rPr lang="zh-CN" altLang="en-US" sz="2000" dirty="0"/>
              <a:t>制定的</a:t>
            </a:r>
            <a:r>
              <a:rPr lang="en-US" altLang="zh-CN" sz="2000" dirty="0"/>
              <a:t>CSNA(2002)</a:t>
            </a:r>
            <a:r>
              <a:rPr lang="zh-CN" altLang="en-US" sz="2000" dirty="0"/>
              <a:t>的正式推出，使得</a:t>
            </a:r>
            <a:r>
              <a:rPr lang="en-US" altLang="zh-CN" sz="2000" dirty="0"/>
              <a:t>GDP</a:t>
            </a:r>
            <a:r>
              <a:rPr lang="zh-CN" altLang="en-US" sz="2000" dirty="0"/>
              <a:t>在国民经济核算中的核心地位真正确立。</a:t>
            </a:r>
            <a:endParaRPr lang="en-US" altLang="zh-CN" sz="2000" dirty="0"/>
          </a:p>
          <a:p>
            <a:pPr marL="342900" indent="-342900">
              <a:spcBef>
                <a:spcPts val="600"/>
              </a:spcBef>
              <a:buClr>
                <a:srgbClr val="546E7A"/>
              </a:buClr>
              <a:buFont typeface="Wingdings" panose="05000000000000000000" pitchFamily="2" charset="2"/>
              <a:buChar char="ü"/>
            </a:pPr>
            <a:r>
              <a:rPr lang="zh-CN" altLang="en-US" sz="2000" b="1" dirty="0"/>
              <a:t>主要工作：</a:t>
            </a:r>
            <a:r>
              <a:rPr lang="en-US" altLang="zh-CN" sz="2000" dirty="0"/>
              <a:t>1</a:t>
            </a:r>
            <a:r>
              <a:rPr lang="zh-CN" altLang="en-US" sz="2000" dirty="0"/>
              <a:t>）扩大了核算领域；</a:t>
            </a:r>
            <a:r>
              <a:rPr lang="en-US" altLang="zh-CN" sz="2000" dirty="0"/>
              <a:t>2</a:t>
            </a:r>
            <a:r>
              <a:rPr lang="zh-CN" altLang="en-US" sz="2000" dirty="0"/>
              <a:t>）调整了</a:t>
            </a:r>
            <a:r>
              <a:rPr lang="en-US" altLang="zh-CN" sz="2000" dirty="0"/>
              <a:t>GDP</a:t>
            </a:r>
            <a:r>
              <a:rPr lang="zh-CN" altLang="en-US" sz="2000" dirty="0"/>
              <a:t>核算的产业部门分类；</a:t>
            </a:r>
            <a:r>
              <a:rPr lang="en-US" altLang="zh-CN" sz="2000" dirty="0"/>
              <a:t>3</a:t>
            </a:r>
            <a:r>
              <a:rPr lang="zh-CN" altLang="en-US" sz="2000" dirty="0"/>
              <a:t>）规范了资料来源，修正了计算方法。</a:t>
            </a:r>
            <a:endParaRPr lang="en-US" altLang="zh-CN" sz="2000" dirty="0"/>
          </a:p>
        </p:txBody>
      </p:sp>
      <p:grpSp>
        <p:nvGrpSpPr>
          <p:cNvPr id="9" name="组合 8">
            <a:extLst>
              <a:ext uri="{FF2B5EF4-FFF2-40B4-BE49-F238E27FC236}">
                <a16:creationId xmlns:a16="http://schemas.microsoft.com/office/drawing/2014/main" id="{FEE3073F-C8D0-430B-9316-4AD767B52605}"/>
              </a:ext>
            </a:extLst>
          </p:cNvPr>
          <p:cNvGrpSpPr/>
          <p:nvPr/>
        </p:nvGrpSpPr>
        <p:grpSpPr>
          <a:xfrm>
            <a:off x="5372377" y="1571651"/>
            <a:ext cx="6340197" cy="425300"/>
            <a:chOff x="3294863" y="1438089"/>
            <a:chExt cx="8532012" cy="425300"/>
          </a:xfrm>
          <a:solidFill>
            <a:schemeClr val="accent4">
              <a:lumMod val="60000"/>
              <a:lumOff val="40000"/>
            </a:schemeClr>
          </a:solidFill>
        </p:grpSpPr>
        <p:sp>
          <p:nvSpPr>
            <p:cNvPr id="10" name="箭头: V 形 9">
              <a:extLst>
                <a:ext uri="{FF2B5EF4-FFF2-40B4-BE49-F238E27FC236}">
                  <a16:creationId xmlns:a16="http://schemas.microsoft.com/office/drawing/2014/main" id="{7BEF7040-CBC3-445B-90F6-841EFD2AE0B8}"/>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AB97D576-0369-42B5-B134-FFC894DF5967}"/>
                </a:ext>
              </a:extLst>
            </p:cNvPr>
            <p:cNvCxnSpPr>
              <a:cxnSpLocks/>
            </p:cNvCxnSpPr>
            <p:nvPr/>
          </p:nvCxnSpPr>
          <p:spPr>
            <a:xfrm>
              <a:off x="6260214" y="1639381"/>
              <a:ext cx="5566661" cy="0"/>
            </a:xfrm>
            <a:prstGeom prst="line">
              <a:avLst/>
            </a:prstGeom>
            <a:grpFill/>
            <a:ln w="19050">
              <a:solidFill>
                <a:srgbClr val="FFD966"/>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 name="箭头: V 形 11">
              <a:extLst>
                <a:ext uri="{FF2B5EF4-FFF2-40B4-BE49-F238E27FC236}">
                  <a16:creationId xmlns:a16="http://schemas.microsoft.com/office/drawing/2014/main" id="{E36AAF82-1BFB-4197-922A-5C42D5334D5A}"/>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124705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6</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145687" cy="553998"/>
          </a:xfrm>
          <a:prstGeom prst="rect">
            <a:avLst/>
          </a:prstGeom>
        </p:spPr>
        <p:txBody>
          <a:bodyPr wrap="none">
            <a:spAutoFit/>
          </a:bodyPr>
          <a:lstStyle/>
          <a:p>
            <a:r>
              <a:rPr lang="zh-CN" altLang="en-US" sz="3000" b="1" dirty="0">
                <a:solidFill>
                  <a:schemeClr val="bg1"/>
                </a:solidFill>
              </a:rPr>
              <a:t> 一、生产观的发展变化</a:t>
            </a:r>
          </a:p>
        </p:txBody>
      </p:sp>
      <p:grpSp>
        <p:nvGrpSpPr>
          <p:cNvPr id="8" name="组合 7">
            <a:extLst>
              <a:ext uri="{FF2B5EF4-FFF2-40B4-BE49-F238E27FC236}">
                <a16:creationId xmlns:a16="http://schemas.microsoft.com/office/drawing/2014/main" id="{0761EAC4-3CF7-4A24-9E8B-6FAEE77B9F85}"/>
              </a:ext>
            </a:extLst>
          </p:cNvPr>
          <p:cNvGrpSpPr/>
          <p:nvPr/>
        </p:nvGrpSpPr>
        <p:grpSpPr>
          <a:xfrm>
            <a:off x="6496049" y="2304215"/>
            <a:ext cx="4533901" cy="3808536"/>
            <a:chOff x="6496049" y="2332790"/>
            <a:chExt cx="4533901" cy="3808536"/>
          </a:xfrm>
        </p:grpSpPr>
        <p:sp>
          <p:nvSpPr>
            <p:cNvPr id="9" name="矩形 8">
              <a:extLst>
                <a:ext uri="{FF2B5EF4-FFF2-40B4-BE49-F238E27FC236}">
                  <a16:creationId xmlns:a16="http://schemas.microsoft.com/office/drawing/2014/main" id="{F15CA6E8-604A-4DDE-955F-F7703D2692EB}"/>
                </a:ext>
              </a:extLst>
            </p:cNvPr>
            <p:cNvSpPr/>
            <p:nvPr/>
          </p:nvSpPr>
          <p:spPr>
            <a:xfrm>
              <a:off x="6496049" y="2896569"/>
              <a:ext cx="4533900" cy="3244757"/>
            </a:xfrm>
            <a:prstGeom prst="rect">
              <a:avLst/>
            </a:pr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B0DA36C8-F044-443F-8DEB-F7C3023717C2}"/>
                </a:ext>
              </a:extLst>
            </p:cNvPr>
            <p:cNvSpPr/>
            <p:nvPr/>
          </p:nvSpPr>
          <p:spPr>
            <a:xfrm>
              <a:off x="6496050" y="2332790"/>
              <a:ext cx="4533900" cy="540000"/>
            </a:xfrm>
            <a:prstGeom prst="rect">
              <a:avLst/>
            </a:prstGeom>
            <a:solidFill>
              <a:srgbClr val="8FC33A">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矩形 10">
            <a:extLst>
              <a:ext uri="{FF2B5EF4-FFF2-40B4-BE49-F238E27FC236}">
                <a16:creationId xmlns:a16="http://schemas.microsoft.com/office/drawing/2014/main" id="{B8820DEB-6AAD-435E-A26C-C6AC07323C6A}"/>
              </a:ext>
            </a:extLst>
          </p:cNvPr>
          <p:cNvSpPr/>
          <p:nvPr/>
        </p:nvSpPr>
        <p:spPr>
          <a:xfrm>
            <a:off x="11386614" y="2304215"/>
            <a:ext cx="146586" cy="3808536"/>
          </a:xfrm>
          <a:prstGeom prst="rect">
            <a:avLst/>
          </a:prstGeom>
          <a:solidFill>
            <a:srgbClr val="94C93D">
              <a:alpha val="40000"/>
            </a:srgbClr>
          </a:solidFill>
          <a:ln>
            <a:noFill/>
          </a:ln>
          <a:effectLst/>
          <a:scene3d>
            <a:camera prst="orthographicFront">
              <a:rot lat="0" lon="0" rev="0"/>
            </a:camera>
            <a:lightRig rig="balanced" dir="t">
              <a:rot lat="0" lon="0" rev="8700000"/>
            </a:lightRig>
          </a:scene3d>
          <a:sp3d/>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sp>
      <p:sp>
        <p:nvSpPr>
          <p:cNvPr id="15" name="图文框 14">
            <a:extLst>
              <a:ext uri="{FF2B5EF4-FFF2-40B4-BE49-F238E27FC236}">
                <a16:creationId xmlns:a16="http://schemas.microsoft.com/office/drawing/2014/main" id="{3FB02FD6-C68E-44DF-8D8E-7D83C08D7DF1}"/>
              </a:ext>
            </a:extLst>
          </p:cNvPr>
          <p:cNvSpPr/>
          <p:nvPr/>
        </p:nvSpPr>
        <p:spPr>
          <a:xfrm>
            <a:off x="515938" y="2304215"/>
            <a:ext cx="5652564" cy="3808536"/>
          </a:xfrm>
          <a:prstGeom prst="frame">
            <a:avLst>
              <a:gd name="adj1" fmla="val 5450"/>
            </a:avLst>
          </a:prstGeom>
          <a:solidFill>
            <a:srgbClr val="94C93D">
              <a:alpha val="40000"/>
            </a:srgbClr>
          </a:solidFill>
          <a:ln>
            <a:noFill/>
          </a:ln>
          <a:effectLst>
            <a:outerShdw blurRad="44450" dist="27940" dir="5400000" algn="ctr">
              <a:srgbClr val="000000">
                <a:alpha val="32000"/>
              </a:srgbClr>
            </a:outerShdw>
          </a:effectLst>
        </p:spPr>
        <p:style>
          <a:lnRef idx="0">
            <a:schemeClr val="accent2">
              <a:hueOff val="0"/>
              <a:satOff val="0"/>
              <a:lumOff val="0"/>
              <a:alphaOff val="0"/>
            </a:schemeClr>
          </a:lnRef>
          <a:fillRef idx="1">
            <a:scrgbClr r="0" g="0" b="0"/>
          </a:fillRef>
          <a:effectRef idx="0">
            <a:schemeClr val="accent2">
              <a:tint val="50000"/>
              <a:alpha val="40000"/>
              <a:hueOff val="0"/>
              <a:satOff val="0"/>
              <a:lumOff val="0"/>
              <a:alphaOff val="0"/>
            </a:schemeClr>
          </a:effectRef>
          <a:fontRef idx="minor">
            <a:schemeClr val="lt1">
              <a:hueOff val="0"/>
              <a:satOff val="0"/>
              <a:lumOff val="0"/>
              <a:alphaOff val="0"/>
            </a:schemeClr>
          </a:fontRef>
        </p:style>
        <p:txBody>
          <a:bodyPr/>
          <a:lstStyle/>
          <a:p>
            <a:endParaRPr lang="zh-CN" altLang="en-US" dirty="0"/>
          </a:p>
        </p:txBody>
      </p:sp>
      <p:sp>
        <p:nvSpPr>
          <p:cNvPr id="17" name="对角圆角矩形 10">
            <a:extLst>
              <a:ext uri="{FF2B5EF4-FFF2-40B4-BE49-F238E27FC236}">
                <a16:creationId xmlns:a16="http://schemas.microsoft.com/office/drawing/2014/main" id="{A288A6AD-D184-4E9D-9B0D-F72E015678F9}"/>
              </a:ext>
            </a:extLst>
          </p:cNvPr>
          <p:cNvSpPr/>
          <p:nvPr/>
        </p:nvSpPr>
        <p:spPr>
          <a:xfrm>
            <a:off x="515938" y="1276562"/>
            <a:ext cx="4655502"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algn="ctr"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生产观：概念的动态演变</a:t>
            </a:r>
            <a:endParaRPr lang="zh-CN" altLang="en-US" sz="2800" b="1" dirty="0">
              <a:solidFill>
                <a:schemeClr val="bg1"/>
              </a:solidFill>
              <a:effectLst>
                <a:outerShdw blurRad="38100" dist="38100" dir="2700000" algn="tl">
                  <a:srgbClr val="000000">
                    <a:alpha val="43137"/>
                  </a:srgbClr>
                </a:outerShdw>
              </a:effectLst>
            </a:endParaRPr>
          </a:p>
        </p:txBody>
      </p:sp>
      <p:sp>
        <p:nvSpPr>
          <p:cNvPr id="19" name="矩形 18">
            <a:extLst>
              <a:ext uri="{FF2B5EF4-FFF2-40B4-BE49-F238E27FC236}">
                <a16:creationId xmlns:a16="http://schemas.microsoft.com/office/drawing/2014/main" id="{68D620EF-7A80-41BE-B64F-AA2139A8417A}"/>
              </a:ext>
            </a:extLst>
          </p:cNvPr>
          <p:cNvSpPr/>
          <p:nvPr/>
        </p:nvSpPr>
        <p:spPr>
          <a:xfrm>
            <a:off x="6496049" y="3131492"/>
            <a:ext cx="4533899" cy="2243050"/>
          </a:xfrm>
          <a:prstGeom prst="rect">
            <a:avLst/>
          </a:prstGeom>
        </p:spPr>
        <p:txBody>
          <a:bodyPr wrap="square">
            <a:spAutoFit/>
          </a:bodyPr>
          <a:lstStyle/>
          <a:p>
            <a:pPr algn="just">
              <a:lnSpc>
                <a:spcPct val="150000"/>
              </a:lnSpc>
            </a:pPr>
            <a:r>
              <a:rPr lang="en-US" altLang="zh-CN" sz="2400" b="1" dirty="0"/>
              <a:t>1.</a:t>
            </a:r>
            <a:r>
              <a:rPr lang="zh-CN" altLang="en-US" sz="2400" b="1" dirty="0"/>
              <a:t>传统生产观</a:t>
            </a:r>
            <a:endParaRPr lang="en-US" altLang="zh-CN" sz="2400" b="1" dirty="0"/>
          </a:p>
          <a:p>
            <a:pPr algn="just">
              <a:lnSpc>
                <a:spcPct val="150000"/>
              </a:lnSpc>
            </a:pPr>
            <a:r>
              <a:rPr lang="en-US" altLang="zh-CN" sz="2400" dirty="0"/>
              <a:t>          —MPS</a:t>
            </a:r>
            <a:r>
              <a:rPr lang="zh-CN" altLang="en-US" sz="2400" dirty="0"/>
              <a:t>所使用的概念</a:t>
            </a:r>
            <a:endParaRPr lang="en-US" altLang="zh-CN" sz="2400" dirty="0"/>
          </a:p>
          <a:p>
            <a:pPr algn="just">
              <a:lnSpc>
                <a:spcPct val="150000"/>
              </a:lnSpc>
            </a:pPr>
            <a:r>
              <a:rPr lang="en-US" altLang="zh-CN" sz="2400" b="1" dirty="0"/>
              <a:t>2.</a:t>
            </a:r>
            <a:r>
              <a:rPr lang="zh-CN" altLang="en-US" sz="2400" b="1" dirty="0"/>
              <a:t>现代生产观</a:t>
            </a:r>
            <a:endParaRPr lang="en-US" altLang="zh-CN" sz="2400" b="1" dirty="0"/>
          </a:p>
          <a:p>
            <a:pPr algn="just">
              <a:lnSpc>
                <a:spcPct val="150000"/>
              </a:lnSpc>
            </a:pPr>
            <a:r>
              <a:rPr lang="en-US" altLang="zh-CN" sz="2400" dirty="0"/>
              <a:t>          —SNA</a:t>
            </a:r>
            <a:r>
              <a:rPr lang="zh-CN" altLang="en-US" sz="2400" dirty="0"/>
              <a:t>所使用的概念</a:t>
            </a:r>
          </a:p>
        </p:txBody>
      </p:sp>
      <p:pic>
        <p:nvPicPr>
          <p:cNvPr id="20" name="图片 19">
            <a:extLst>
              <a:ext uri="{FF2B5EF4-FFF2-40B4-BE49-F238E27FC236}">
                <a16:creationId xmlns:a16="http://schemas.microsoft.com/office/drawing/2014/main" id="{D91A0B81-A2C0-488D-BA1F-C44FA3913370}"/>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0340" r="4627" b="12450"/>
          <a:stretch/>
        </p:blipFill>
        <p:spPr>
          <a:xfrm>
            <a:off x="1262815" y="2767380"/>
            <a:ext cx="4407108" cy="2882205"/>
          </a:xfrm>
          <a:prstGeom prst="rect">
            <a:avLst/>
          </a:prstGeom>
        </p:spPr>
      </p:pic>
    </p:spTree>
    <p:extLst>
      <p:ext uri="{BB962C8B-B14F-4D97-AF65-F5344CB8AC3E}">
        <p14:creationId xmlns:p14="http://schemas.microsoft.com/office/powerpoint/2010/main" val="40646184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038833" cy="553998"/>
          </a:xfrm>
          <a:prstGeom prst="rect">
            <a:avLst/>
          </a:prstGeom>
        </p:spPr>
        <p:txBody>
          <a:bodyPr wrap="none">
            <a:spAutoFit/>
          </a:bodyPr>
          <a:lstStyle/>
          <a:p>
            <a:r>
              <a:rPr lang="zh-CN" altLang="en-US" sz="3000" b="1" dirty="0">
                <a:solidFill>
                  <a:schemeClr val="bg1"/>
                </a:solidFill>
              </a:rPr>
              <a:t>一、中国</a:t>
            </a:r>
            <a:r>
              <a:rPr lang="en-US" altLang="zh-CN" sz="3000" b="1" dirty="0">
                <a:solidFill>
                  <a:schemeClr val="bg1"/>
                </a:solidFill>
              </a:rPr>
              <a:t>GDP</a:t>
            </a:r>
            <a:r>
              <a:rPr lang="zh-CN" altLang="en-US" sz="3000" b="1" dirty="0">
                <a:solidFill>
                  <a:schemeClr val="bg1"/>
                </a:solidFill>
              </a:rPr>
              <a:t>核算制度的变迁历史</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60</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7" name="对角圆角矩形 10">
            <a:extLst>
              <a:ext uri="{FF2B5EF4-FFF2-40B4-BE49-F238E27FC236}">
                <a16:creationId xmlns:a16="http://schemas.microsoft.com/office/drawing/2014/main" id="{06EA1F24-979B-45AF-97E2-130E28D8EE28}"/>
              </a:ext>
            </a:extLst>
          </p:cNvPr>
          <p:cNvSpPr/>
          <p:nvPr/>
        </p:nvSpPr>
        <p:spPr>
          <a:xfrm>
            <a:off x="416560" y="1425274"/>
            <a:ext cx="4775200" cy="720000"/>
          </a:xfrm>
          <a:prstGeom prst="round2DiagRect">
            <a:avLst/>
          </a:prstGeom>
          <a:solidFill>
            <a:schemeClr val="accent4">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发展变革期（</a:t>
            </a: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2003</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年至今）</a:t>
            </a:r>
          </a:p>
        </p:txBody>
      </p:sp>
      <p:sp>
        <p:nvSpPr>
          <p:cNvPr id="8" name="矩形: 圆角 7">
            <a:extLst>
              <a:ext uri="{FF2B5EF4-FFF2-40B4-BE49-F238E27FC236}">
                <a16:creationId xmlns:a16="http://schemas.microsoft.com/office/drawing/2014/main" id="{6CE025E3-6115-4A3A-B7F8-9EE8F2A8A428}"/>
              </a:ext>
            </a:extLst>
          </p:cNvPr>
          <p:cNvSpPr/>
          <p:nvPr/>
        </p:nvSpPr>
        <p:spPr>
          <a:xfrm>
            <a:off x="936360" y="2839563"/>
            <a:ext cx="10319280" cy="2593164"/>
          </a:xfrm>
          <a:prstGeom prst="roundRect">
            <a:avLst/>
          </a:prstGeom>
          <a:solidFill>
            <a:schemeClr val="accent4">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342900" indent="-342900">
              <a:spcBef>
                <a:spcPts val="600"/>
              </a:spcBef>
              <a:buClr>
                <a:srgbClr val="546E7A"/>
              </a:buClr>
              <a:buFont typeface="Wingdings" panose="05000000000000000000" pitchFamily="2" charset="2"/>
              <a:buChar char="ü"/>
            </a:pPr>
            <a:r>
              <a:rPr lang="en-US" altLang="zh-CN" sz="2000" dirty="0"/>
              <a:t>2003</a:t>
            </a:r>
            <a:r>
              <a:rPr lang="zh-CN" altLang="en-US" sz="2000" dirty="0"/>
              <a:t>年，中国决定建立周期性经济普查制度，每逢三、八年份具体实施，这为丰富</a:t>
            </a:r>
            <a:r>
              <a:rPr lang="en-US" altLang="zh-CN" sz="2000" dirty="0"/>
              <a:t>GDP</a:t>
            </a:r>
            <a:r>
              <a:rPr lang="zh-CN" altLang="en-US" sz="2000" dirty="0"/>
              <a:t>核算资料、推动</a:t>
            </a:r>
            <a:r>
              <a:rPr lang="en-US" altLang="zh-CN" sz="2000" dirty="0"/>
              <a:t>GDP</a:t>
            </a:r>
            <a:r>
              <a:rPr lang="zh-CN" altLang="en-US" sz="2000" dirty="0"/>
              <a:t>核算的发展奠定了基础。</a:t>
            </a:r>
            <a:endParaRPr lang="en-US" altLang="zh-CN" sz="2000" dirty="0"/>
          </a:p>
          <a:p>
            <a:pPr marL="342900" indent="-342900">
              <a:spcBef>
                <a:spcPts val="600"/>
              </a:spcBef>
              <a:buClr>
                <a:srgbClr val="546E7A"/>
              </a:buClr>
              <a:buFont typeface="Wingdings" panose="05000000000000000000" pitchFamily="2" charset="2"/>
              <a:buChar char="ü"/>
            </a:pPr>
            <a:r>
              <a:rPr lang="zh-CN" altLang="en-US" sz="2000" b="1" dirty="0"/>
              <a:t>主要工作：</a:t>
            </a:r>
            <a:r>
              <a:rPr lang="en-US" altLang="zh-CN" sz="2000" dirty="0"/>
              <a:t>1</a:t>
            </a:r>
            <a:r>
              <a:rPr lang="zh-CN" altLang="en-US" sz="2000" dirty="0"/>
              <a:t>）规范了经济普查年度和非经济普查年度的</a:t>
            </a:r>
            <a:r>
              <a:rPr lang="en-US" altLang="zh-CN" sz="2000" dirty="0"/>
              <a:t>GDP</a:t>
            </a:r>
            <a:r>
              <a:rPr lang="zh-CN" altLang="en-US" sz="2000" dirty="0"/>
              <a:t>核算方法及定期完善机制；</a:t>
            </a:r>
            <a:r>
              <a:rPr lang="en-US" altLang="zh-CN" sz="2000" dirty="0"/>
              <a:t>2</a:t>
            </a:r>
            <a:r>
              <a:rPr lang="zh-CN" altLang="en-US" sz="2000" dirty="0"/>
              <a:t>）规范了核算步骤和数据修订发布制度；</a:t>
            </a:r>
            <a:r>
              <a:rPr lang="en-US" altLang="zh-CN" sz="2000" dirty="0"/>
              <a:t>3</a:t>
            </a:r>
            <a:r>
              <a:rPr lang="zh-CN" altLang="en-US" sz="2000" dirty="0"/>
              <a:t>）进一步推进了核算制度的改革工作。</a:t>
            </a:r>
            <a:endParaRPr lang="en-US" altLang="zh-CN" sz="2000" dirty="0"/>
          </a:p>
        </p:txBody>
      </p:sp>
      <p:grpSp>
        <p:nvGrpSpPr>
          <p:cNvPr id="9" name="组合 8">
            <a:extLst>
              <a:ext uri="{FF2B5EF4-FFF2-40B4-BE49-F238E27FC236}">
                <a16:creationId xmlns:a16="http://schemas.microsoft.com/office/drawing/2014/main" id="{FEE3073F-C8D0-430B-9316-4AD767B52605}"/>
              </a:ext>
            </a:extLst>
          </p:cNvPr>
          <p:cNvGrpSpPr/>
          <p:nvPr/>
        </p:nvGrpSpPr>
        <p:grpSpPr>
          <a:xfrm>
            <a:off x="5577840" y="1571651"/>
            <a:ext cx="6134734" cy="425300"/>
            <a:chOff x="3294863" y="1438089"/>
            <a:chExt cx="8532012" cy="425300"/>
          </a:xfrm>
          <a:solidFill>
            <a:schemeClr val="accent4">
              <a:lumMod val="60000"/>
              <a:lumOff val="40000"/>
            </a:schemeClr>
          </a:solidFill>
        </p:grpSpPr>
        <p:sp>
          <p:nvSpPr>
            <p:cNvPr id="10" name="箭头: V 形 9">
              <a:extLst>
                <a:ext uri="{FF2B5EF4-FFF2-40B4-BE49-F238E27FC236}">
                  <a16:creationId xmlns:a16="http://schemas.microsoft.com/office/drawing/2014/main" id="{7BEF7040-CBC3-445B-90F6-841EFD2AE0B8}"/>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1" name="直接连接符 10">
              <a:extLst>
                <a:ext uri="{FF2B5EF4-FFF2-40B4-BE49-F238E27FC236}">
                  <a16:creationId xmlns:a16="http://schemas.microsoft.com/office/drawing/2014/main" id="{AB97D576-0369-42B5-B134-FFC894DF5967}"/>
                </a:ext>
              </a:extLst>
            </p:cNvPr>
            <p:cNvCxnSpPr>
              <a:cxnSpLocks/>
            </p:cNvCxnSpPr>
            <p:nvPr/>
          </p:nvCxnSpPr>
          <p:spPr>
            <a:xfrm>
              <a:off x="6260214" y="1639381"/>
              <a:ext cx="5566661" cy="0"/>
            </a:xfrm>
            <a:prstGeom prst="line">
              <a:avLst/>
            </a:prstGeom>
            <a:grpFill/>
            <a:ln w="19050">
              <a:solidFill>
                <a:srgbClr val="FFD966"/>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 name="箭头: V 形 11">
              <a:extLst>
                <a:ext uri="{FF2B5EF4-FFF2-40B4-BE49-F238E27FC236}">
                  <a16:creationId xmlns:a16="http://schemas.microsoft.com/office/drawing/2014/main" id="{E36AAF82-1BFB-4197-922A-5C42D5334D5A}"/>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Tree>
    <p:extLst>
      <p:ext uri="{BB962C8B-B14F-4D97-AF65-F5344CB8AC3E}">
        <p14:creationId xmlns:p14="http://schemas.microsoft.com/office/powerpoint/2010/main" val="412762694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808274" cy="553998"/>
          </a:xfrm>
          <a:prstGeom prst="rect">
            <a:avLst/>
          </a:prstGeom>
        </p:spPr>
        <p:txBody>
          <a:bodyPr wrap="none">
            <a:spAutoFit/>
          </a:bodyPr>
          <a:lstStyle/>
          <a:p>
            <a:r>
              <a:rPr lang="zh-CN" altLang="en-US" sz="3000" b="1" dirty="0">
                <a:solidFill>
                  <a:schemeClr val="bg1"/>
                </a:solidFill>
              </a:rPr>
              <a:t>二、中国现行</a:t>
            </a:r>
            <a:r>
              <a:rPr lang="en-US" altLang="zh-CN" sz="3000" b="1" dirty="0">
                <a:solidFill>
                  <a:schemeClr val="bg1"/>
                </a:solidFill>
              </a:rPr>
              <a:t>GDP</a:t>
            </a:r>
            <a:r>
              <a:rPr lang="zh-CN" altLang="en-US" sz="3000" b="1" dirty="0">
                <a:solidFill>
                  <a:schemeClr val="bg1"/>
                </a:solidFill>
              </a:rPr>
              <a:t>核算制度的基本架构</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61</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grpSp>
        <p:nvGrpSpPr>
          <p:cNvPr id="13" name="组合 12">
            <a:extLst>
              <a:ext uri="{FF2B5EF4-FFF2-40B4-BE49-F238E27FC236}">
                <a16:creationId xmlns:a16="http://schemas.microsoft.com/office/drawing/2014/main" id="{4112C0F6-354E-4DA0-8EA5-3C0EF2B12DEC}"/>
              </a:ext>
            </a:extLst>
          </p:cNvPr>
          <p:cNvGrpSpPr/>
          <p:nvPr/>
        </p:nvGrpSpPr>
        <p:grpSpPr>
          <a:xfrm>
            <a:off x="1118376" y="2252180"/>
            <a:ext cx="1814802" cy="2353639"/>
            <a:chOff x="1252186" y="2668565"/>
            <a:chExt cx="1814802" cy="2353639"/>
          </a:xfrm>
        </p:grpSpPr>
        <p:grpSp>
          <p:nvGrpSpPr>
            <p:cNvPr id="14" name="组合 13">
              <a:extLst>
                <a:ext uri="{FF2B5EF4-FFF2-40B4-BE49-F238E27FC236}">
                  <a16:creationId xmlns:a16="http://schemas.microsoft.com/office/drawing/2014/main" id="{45C693FF-BF25-4D9A-BC21-BFBBC29F4E37}"/>
                </a:ext>
              </a:extLst>
            </p:cNvPr>
            <p:cNvGrpSpPr/>
            <p:nvPr/>
          </p:nvGrpSpPr>
          <p:grpSpPr>
            <a:xfrm>
              <a:off x="1476230" y="2668565"/>
              <a:ext cx="1366715" cy="1366715"/>
              <a:chOff x="2188056" y="2954316"/>
              <a:chExt cx="1366715" cy="1366715"/>
            </a:xfrm>
          </p:grpSpPr>
          <p:sp>
            <p:nvSpPr>
              <p:cNvPr id="16" name="泪滴形 15">
                <a:extLst>
                  <a:ext uri="{FF2B5EF4-FFF2-40B4-BE49-F238E27FC236}">
                    <a16:creationId xmlns:a16="http://schemas.microsoft.com/office/drawing/2014/main" id="{DEA8665F-05D5-4517-999E-B086D0D89803}"/>
                  </a:ext>
                </a:extLst>
              </p:cNvPr>
              <p:cNvSpPr/>
              <p:nvPr/>
            </p:nvSpPr>
            <p:spPr>
              <a:xfrm rot="8100000">
                <a:off x="2188056" y="2954316"/>
                <a:ext cx="1366715" cy="1366715"/>
              </a:xfrm>
              <a:prstGeom prst="teardrop">
                <a:avLst>
                  <a:gd name="adj" fmla="val 115316"/>
                </a:avLst>
              </a:prstGeom>
              <a:solidFill>
                <a:srgbClr val="FF55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文本框 16">
                <a:extLst>
                  <a:ext uri="{FF2B5EF4-FFF2-40B4-BE49-F238E27FC236}">
                    <a16:creationId xmlns:a16="http://schemas.microsoft.com/office/drawing/2014/main" id="{E90B88F6-F8E2-4E49-92D1-75C46C35BF30}"/>
                  </a:ext>
                </a:extLst>
              </p:cNvPr>
              <p:cNvSpPr txBox="1"/>
              <p:nvPr/>
            </p:nvSpPr>
            <p:spPr>
              <a:xfrm>
                <a:off x="2541836" y="3360674"/>
                <a:ext cx="659155" cy="553998"/>
              </a:xfrm>
              <a:prstGeom prst="rect">
                <a:avLst/>
              </a:prstGeom>
              <a:noFill/>
            </p:spPr>
            <p:txBody>
              <a:bodyPr wrap="none" rtlCol="0">
                <a:spAutoFit/>
              </a:bodyPr>
              <a:lstStyle/>
              <a:p>
                <a:r>
                  <a:rPr lang="en-US" altLang="zh-CN" sz="3000" b="1" dirty="0">
                    <a:solidFill>
                      <a:schemeClr val="bg1"/>
                    </a:solidFill>
                    <a:effectLst>
                      <a:outerShdw blurRad="38100" dist="38100" dir="2700000" algn="tl">
                        <a:srgbClr val="000000">
                          <a:alpha val="43137"/>
                        </a:srgbClr>
                      </a:outerShdw>
                    </a:effectLst>
                  </a:rPr>
                  <a:t>01</a:t>
                </a:r>
                <a:endParaRPr lang="zh-CN" altLang="en-US" sz="3000" b="1" dirty="0">
                  <a:solidFill>
                    <a:schemeClr val="bg1"/>
                  </a:solidFill>
                  <a:effectLst>
                    <a:outerShdw blurRad="38100" dist="38100" dir="2700000" algn="tl">
                      <a:srgbClr val="000000">
                        <a:alpha val="43137"/>
                      </a:srgbClr>
                    </a:outerShdw>
                  </a:effectLst>
                </a:endParaRPr>
              </a:p>
            </p:txBody>
          </p:sp>
        </p:grpSp>
        <p:sp>
          <p:nvSpPr>
            <p:cNvPr id="15" name="矩形 14">
              <a:extLst>
                <a:ext uri="{FF2B5EF4-FFF2-40B4-BE49-F238E27FC236}">
                  <a16:creationId xmlns:a16="http://schemas.microsoft.com/office/drawing/2014/main" id="{91B79ABF-AE5B-4263-90C8-AC8D3D482821}"/>
                </a:ext>
              </a:extLst>
            </p:cNvPr>
            <p:cNvSpPr/>
            <p:nvPr/>
          </p:nvSpPr>
          <p:spPr>
            <a:xfrm>
              <a:off x="1252186" y="4560539"/>
              <a:ext cx="1814802" cy="461665"/>
            </a:xfrm>
            <a:prstGeom prst="rect">
              <a:avLst/>
            </a:prstGeom>
          </p:spPr>
          <p:txBody>
            <a:bodyPr wrap="square">
              <a:spAutoFit/>
            </a:bodyPr>
            <a:lstStyle/>
            <a:p>
              <a:pPr algn="ctr"/>
              <a:r>
                <a:rPr lang="zh-CN" altLang="en-US" sz="2400" b="1" dirty="0"/>
                <a:t>时期属性</a:t>
              </a:r>
            </a:p>
          </p:txBody>
        </p:sp>
      </p:grpSp>
      <p:grpSp>
        <p:nvGrpSpPr>
          <p:cNvPr id="18" name="组合 17">
            <a:extLst>
              <a:ext uri="{FF2B5EF4-FFF2-40B4-BE49-F238E27FC236}">
                <a16:creationId xmlns:a16="http://schemas.microsoft.com/office/drawing/2014/main" id="{F8BE6D9A-94A2-49A0-968A-B79702849A13}"/>
              </a:ext>
            </a:extLst>
          </p:cNvPr>
          <p:cNvGrpSpPr/>
          <p:nvPr/>
        </p:nvGrpSpPr>
        <p:grpSpPr>
          <a:xfrm>
            <a:off x="3675079" y="2252180"/>
            <a:ext cx="2031326" cy="2353639"/>
            <a:chOff x="3808889" y="2668565"/>
            <a:chExt cx="2031326" cy="2353639"/>
          </a:xfrm>
        </p:grpSpPr>
        <p:grpSp>
          <p:nvGrpSpPr>
            <p:cNvPr id="19" name="组合 18">
              <a:extLst>
                <a:ext uri="{FF2B5EF4-FFF2-40B4-BE49-F238E27FC236}">
                  <a16:creationId xmlns:a16="http://schemas.microsoft.com/office/drawing/2014/main" id="{E29C9708-9286-4B2F-A179-50AF7BDD9700}"/>
                </a:ext>
              </a:extLst>
            </p:cNvPr>
            <p:cNvGrpSpPr/>
            <p:nvPr/>
          </p:nvGrpSpPr>
          <p:grpSpPr>
            <a:xfrm>
              <a:off x="4130305" y="2668565"/>
              <a:ext cx="1366715" cy="1366715"/>
              <a:chOff x="2188056" y="2954316"/>
              <a:chExt cx="1366715" cy="1366715"/>
            </a:xfrm>
          </p:grpSpPr>
          <p:sp>
            <p:nvSpPr>
              <p:cNvPr id="21" name="泪滴形 20">
                <a:extLst>
                  <a:ext uri="{FF2B5EF4-FFF2-40B4-BE49-F238E27FC236}">
                    <a16:creationId xmlns:a16="http://schemas.microsoft.com/office/drawing/2014/main" id="{E1FC20A6-BEB2-490D-BB83-F1E8AED67BD0}"/>
                  </a:ext>
                </a:extLst>
              </p:cNvPr>
              <p:cNvSpPr/>
              <p:nvPr/>
            </p:nvSpPr>
            <p:spPr>
              <a:xfrm rot="8100000">
                <a:off x="2188056" y="2954316"/>
                <a:ext cx="1366715" cy="1366715"/>
              </a:xfrm>
              <a:prstGeom prst="teardrop">
                <a:avLst>
                  <a:gd name="adj" fmla="val 115316"/>
                </a:avLst>
              </a:prstGeom>
              <a:solidFill>
                <a:srgbClr val="FF55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a:extLst>
                  <a:ext uri="{FF2B5EF4-FFF2-40B4-BE49-F238E27FC236}">
                    <a16:creationId xmlns:a16="http://schemas.microsoft.com/office/drawing/2014/main" id="{AE121141-540C-4D5A-AEF6-A1C67A74AF0C}"/>
                  </a:ext>
                </a:extLst>
              </p:cNvPr>
              <p:cNvSpPr txBox="1"/>
              <p:nvPr/>
            </p:nvSpPr>
            <p:spPr>
              <a:xfrm>
                <a:off x="2541836" y="3360674"/>
                <a:ext cx="659155" cy="553998"/>
              </a:xfrm>
              <a:prstGeom prst="rect">
                <a:avLst/>
              </a:prstGeom>
              <a:noFill/>
            </p:spPr>
            <p:txBody>
              <a:bodyPr wrap="none" rtlCol="0">
                <a:spAutoFit/>
              </a:bodyPr>
              <a:lstStyle/>
              <a:p>
                <a:r>
                  <a:rPr lang="en-US" altLang="zh-CN" sz="3000" b="1" dirty="0">
                    <a:solidFill>
                      <a:schemeClr val="bg1"/>
                    </a:solidFill>
                    <a:effectLst>
                      <a:outerShdw blurRad="38100" dist="38100" dir="2700000" algn="tl">
                        <a:srgbClr val="000000">
                          <a:alpha val="43137"/>
                        </a:srgbClr>
                      </a:outerShdw>
                    </a:effectLst>
                  </a:rPr>
                  <a:t>02</a:t>
                </a:r>
                <a:endParaRPr lang="zh-CN" altLang="en-US" sz="3000" b="1" dirty="0">
                  <a:solidFill>
                    <a:schemeClr val="bg1"/>
                  </a:solidFill>
                  <a:effectLst>
                    <a:outerShdw blurRad="38100" dist="38100" dir="2700000" algn="tl">
                      <a:srgbClr val="000000">
                        <a:alpha val="43137"/>
                      </a:srgbClr>
                    </a:outerShdw>
                  </a:effectLst>
                </a:endParaRPr>
              </a:p>
            </p:txBody>
          </p:sp>
        </p:grpSp>
        <p:sp>
          <p:nvSpPr>
            <p:cNvPr id="20" name="矩形 19">
              <a:extLst>
                <a:ext uri="{FF2B5EF4-FFF2-40B4-BE49-F238E27FC236}">
                  <a16:creationId xmlns:a16="http://schemas.microsoft.com/office/drawing/2014/main" id="{0E508614-D22F-49CE-9546-DF465386B2DD}"/>
                </a:ext>
              </a:extLst>
            </p:cNvPr>
            <p:cNvSpPr/>
            <p:nvPr/>
          </p:nvSpPr>
          <p:spPr>
            <a:xfrm>
              <a:off x="3808889" y="4560539"/>
              <a:ext cx="2031326" cy="461665"/>
            </a:xfrm>
            <a:prstGeom prst="rect">
              <a:avLst/>
            </a:prstGeom>
          </p:spPr>
          <p:txBody>
            <a:bodyPr wrap="square">
              <a:spAutoFit/>
            </a:bodyPr>
            <a:lstStyle/>
            <a:p>
              <a:pPr algn="ctr"/>
              <a:r>
                <a:rPr lang="zh-CN" altLang="en-US" sz="2400" b="1" dirty="0"/>
                <a:t>过程属性</a:t>
              </a:r>
            </a:p>
          </p:txBody>
        </p:sp>
      </p:grpSp>
      <p:grpSp>
        <p:nvGrpSpPr>
          <p:cNvPr id="23" name="组合 22">
            <a:extLst>
              <a:ext uri="{FF2B5EF4-FFF2-40B4-BE49-F238E27FC236}">
                <a16:creationId xmlns:a16="http://schemas.microsoft.com/office/drawing/2014/main" id="{C31E49EC-8785-4472-9F62-4B632BF00264}"/>
              </a:ext>
            </a:extLst>
          </p:cNvPr>
          <p:cNvGrpSpPr/>
          <p:nvPr/>
        </p:nvGrpSpPr>
        <p:grpSpPr>
          <a:xfrm>
            <a:off x="6233381" y="2252180"/>
            <a:ext cx="2201091" cy="2353639"/>
            <a:chOff x="6367191" y="2668565"/>
            <a:chExt cx="2201091" cy="2353639"/>
          </a:xfrm>
        </p:grpSpPr>
        <p:grpSp>
          <p:nvGrpSpPr>
            <p:cNvPr id="24" name="组合 23">
              <a:extLst>
                <a:ext uri="{FF2B5EF4-FFF2-40B4-BE49-F238E27FC236}">
                  <a16:creationId xmlns:a16="http://schemas.microsoft.com/office/drawing/2014/main" id="{23E5BB41-C798-43EF-A679-3314BABE3E3D}"/>
                </a:ext>
              </a:extLst>
            </p:cNvPr>
            <p:cNvGrpSpPr/>
            <p:nvPr/>
          </p:nvGrpSpPr>
          <p:grpSpPr>
            <a:xfrm>
              <a:off x="6784380" y="2668565"/>
              <a:ext cx="1366715" cy="1366715"/>
              <a:chOff x="2188056" y="2954316"/>
              <a:chExt cx="1366715" cy="1366715"/>
            </a:xfrm>
          </p:grpSpPr>
          <p:sp>
            <p:nvSpPr>
              <p:cNvPr id="26" name="泪滴形 25">
                <a:extLst>
                  <a:ext uri="{FF2B5EF4-FFF2-40B4-BE49-F238E27FC236}">
                    <a16:creationId xmlns:a16="http://schemas.microsoft.com/office/drawing/2014/main" id="{84FBFE1F-53BC-47ED-8172-C0C222C0B4B9}"/>
                  </a:ext>
                </a:extLst>
              </p:cNvPr>
              <p:cNvSpPr/>
              <p:nvPr/>
            </p:nvSpPr>
            <p:spPr>
              <a:xfrm rot="8100000">
                <a:off x="2188056" y="2954316"/>
                <a:ext cx="1366715" cy="1366715"/>
              </a:xfrm>
              <a:prstGeom prst="teardrop">
                <a:avLst>
                  <a:gd name="adj" fmla="val 115316"/>
                </a:avLst>
              </a:prstGeom>
              <a:solidFill>
                <a:srgbClr val="FF55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文本框 26">
                <a:extLst>
                  <a:ext uri="{FF2B5EF4-FFF2-40B4-BE49-F238E27FC236}">
                    <a16:creationId xmlns:a16="http://schemas.microsoft.com/office/drawing/2014/main" id="{D41E0D51-A3C3-4AB0-A2E2-0F96D388404B}"/>
                  </a:ext>
                </a:extLst>
              </p:cNvPr>
              <p:cNvSpPr txBox="1"/>
              <p:nvPr/>
            </p:nvSpPr>
            <p:spPr>
              <a:xfrm>
                <a:off x="2541836" y="3360674"/>
                <a:ext cx="659155" cy="553998"/>
              </a:xfrm>
              <a:prstGeom prst="rect">
                <a:avLst/>
              </a:prstGeom>
              <a:noFill/>
            </p:spPr>
            <p:txBody>
              <a:bodyPr wrap="none" rtlCol="0">
                <a:spAutoFit/>
              </a:bodyPr>
              <a:lstStyle/>
              <a:p>
                <a:r>
                  <a:rPr lang="en-US" altLang="zh-CN" sz="3000" b="1" dirty="0">
                    <a:solidFill>
                      <a:schemeClr val="bg1"/>
                    </a:solidFill>
                    <a:effectLst>
                      <a:outerShdw blurRad="38100" dist="38100" dir="2700000" algn="tl">
                        <a:srgbClr val="000000">
                          <a:alpha val="43137"/>
                        </a:srgbClr>
                      </a:outerShdw>
                    </a:effectLst>
                  </a:rPr>
                  <a:t>03</a:t>
                </a:r>
                <a:endParaRPr lang="zh-CN" altLang="en-US" sz="3000" b="1" dirty="0">
                  <a:solidFill>
                    <a:schemeClr val="bg1"/>
                  </a:solidFill>
                  <a:effectLst>
                    <a:outerShdw blurRad="38100" dist="38100" dir="2700000" algn="tl">
                      <a:srgbClr val="000000">
                        <a:alpha val="43137"/>
                      </a:srgbClr>
                    </a:outerShdw>
                  </a:effectLst>
                </a:endParaRPr>
              </a:p>
            </p:txBody>
          </p:sp>
        </p:grpSp>
        <p:sp>
          <p:nvSpPr>
            <p:cNvPr id="25" name="矩形 24">
              <a:extLst>
                <a:ext uri="{FF2B5EF4-FFF2-40B4-BE49-F238E27FC236}">
                  <a16:creationId xmlns:a16="http://schemas.microsoft.com/office/drawing/2014/main" id="{57BB2C0D-00B5-4629-9F28-AB9FE024F11C}"/>
                </a:ext>
              </a:extLst>
            </p:cNvPr>
            <p:cNvSpPr/>
            <p:nvPr/>
          </p:nvSpPr>
          <p:spPr>
            <a:xfrm>
              <a:off x="6367191" y="4560539"/>
              <a:ext cx="2201091" cy="461665"/>
            </a:xfrm>
            <a:prstGeom prst="rect">
              <a:avLst/>
            </a:prstGeom>
          </p:spPr>
          <p:txBody>
            <a:bodyPr wrap="square">
              <a:spAutoFit/>
            </a:bodyPr>
            <a:lstStyle/>
            <a:p>
              <a:pPr algn="ctr"/>
              <a:r>
                <a:rPr lang="zh-CN" altLang="en-US" sz="2400" b="1" dirty="0"/>
                <a:t>空间属性</a:t>
              </a:r>
            </a:p>
          </p:txBody>
        </p:sp>
      </p:grpSp>
      <p:grpSp>
        <p:nvGrpSpPr>
          <p:cNvPr id="28" name="组合 27">
            <a:extLst>
              <a:ext uri="{FF2B5EF4-FFF2-40B4-BE49-F238E27FC236}">
                <a16:creationId xmlns:a16="http://schemas.microsoft.com/office/drawing/2014/main" id="{B0AB42B5-7E47-4F98-9A54-DCC74E368A43}"/>
              </a:ext>
            </a:extLst>
          </p:cNvPr>
          <p:cNvGrpSpPr/>
          <p:nvPr/>
        </p:nvGrpSpPr>
        <p:grpSpPr>
          <a:xfrm>
            <a:off x="8858880" y="2252180"/>
            <a:ext cx="2201092" cy="2353639"/>
            <a:chOff x="8992690" y="2668565"/>
            <a:chExt cx="2201092" cy="2353639"/>
          </a:xfrm>
        </p:grpSpPr>
        <p:grpSp>
          <p:nvGrpSpPr>
            <p:cNvPr id="29" name="组合 28">
              <a:extLst>
                <a:ext uri="{FF2B5EF4-FFF2-40B4-BE49-F238E27FC236}">
                  <a16:creationId xmlns:a16="http://schemas.microsoft.com/office/drawing/2014/main" id="{0B4A704C-C9EF-4422-B9E3-89A518DBAAF3}"/>
                </a:ext>
              </a:extLst>
            </p:cNvPr>
            <p:cNvGrpSpPr/>
            <p:nvPr/>
          </p:nvGrpSpPr>
          <p:grpSpPr>
            <a:xfrm>
              <a:off x="9409879" y="2668565"/>
              <a:ext cx="1366715" cy="1366715"/>
              <a:chOff x="2188056" y="2954316"/>
              <a:chExt cx="1366715" cy="1366715"/>
            </a:xfrm>
          </p:grpSpPr>
          <p:sp>
            <p:nvSpPr>
              <p:cNvPr id="31" name="泪滴形 30">
                <a:extLst>
                  <a:ext uri="{FF2B5EF4-FFF2-40B4-BE49-F238E27FC236}">
                    <a16:creationId xmlns:a16="http://schemas.microsoft.com/office/drawing/2014/main" id="{65B68C62-FBA6-4EBA-B466-1DCB4D0F6AB4}"/>
                  </a:ext>
                </a:extLst>
              </p:cNvPr>
              <p:cNvSpPr/>
              <p:nvPr/>
            </p:nvSpPr>
            <p:spPr>
              <a:xfrm rot="8100000">
                <a:off x="2188056" y="2954316"/>
                <a:ext cx="1366715" cy="1366715"/>
              </a:xfrm>
              <a:prstGeom prst="teardrop">
                <a:avLst>
                  <a:gd name="adj" fmla="val 115316"/>
                </a:avLst>
              </a:prstGeom>
              <a:solidFill>
                <a:srgbClr val="FF55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文本框 31">
                <a:extLst>
                  <a:ext uri="{FF2B5EF4-FFF2-40B4-BE49-F238E27FC236}">
                    <a16:creationId xmlns:a16="http://schemas.microsoft.com/office/drawing/2014/main" id="{41792DBD-FA19-47F7-9A48-2C02F1BB2C3B}"/>
                  </a:ext>
                </a:extLst>
              </p:cNvPr>
              <p:cNvSpPr txBox="1"/>
              <p:nvPr/>
            </p:nvSpPr>
            <p:spPr>
              <a:xfrm>
                <a:off x="2541836" y="3360674"/>
                <a:ext cx="659155" cy="553998"/>
              </a:xfrm>
              <a:prstGeom prst="rect">
                <a:avLst/>
              </a:prstGeom>
              <a:noFill/>
            </p:spPr>
            <p:txBody>
              <a:bodyPr wrap="none" rtlCol="0">
                <a:spAutoFit/>
              </a:bodyPr>
              <a:lstStyle/>
              <a:p>
                <a:r>
                  <a:rPr lang="en-US" altLang="zh-CN" sz="3000" b="1" dirty="0">
                    <a:solidFill>
                      <a:schemeClr val="bg1"/>
                    </a:solidFill>
                    <a:effectLst>
                      <a:outerShdw blurRad="38100" dist="38100" dir="2700000" algn="tl">
                        <a:srgbClr val="000000">
                          <a:alpha val="43137"/>
                        </a:srgbClr>
                      </a:outerShdw>
                    </a:effectLst>
                  </a:rPr>
                  <a:t>04</a:t>
                </a:r>
                <a:endParaRPr lang="zh-CN" altLang="en-US" sz="3000" b="1" dirty="0">
                  <a:solidFill>
                    <a:schemeClr val="bg1"/>
                  </a:solidFill>
                  <a:effectLst>
                    <a:outerShdw blurRad="38100" dist="38100" dir="2700000" algn="tl">
                      <a:srgbClr val="000000">
                        <a:alpha val="43137"/>
                      </a:srgbClr>
                    </a:outerShdw>
                  </a:effectLst>
                </a:endParaRPr>
              </a:p>
            </p:txBody>
          </p:sp>
        </p:grpSp>
        <p:sp>
          <p:nvSpPr>
            <p:cNvPr id="30" name="矩形 29">
              <a:extLst>
                <a:ext uri="{FF2B5EF4-FFF2-40B4-BE49-F238E27FC236}">
                  <a16:creationId xmlns:a16="http://schemas.microsoft.com/office/drawing/2014/main" id="{92C836F8-87B9-42E1-B70D-0B7D4024E643}"/>
                </a:ext>
              </a:extLst>
            </p:cNvPr>
            <p:cNvSpPr/>
            <p:nvPr/>
          </p:nvSpPr>
          <p:spPr>
            <a:xfrm>
              <a:off x="8992690" y="4560539"/>
              <a:ext cx="2201092" cy="461665"/>
            </a:xfrm>
            <a:prstGeom prst="rect">
              <a:avLst/>
            </a:prstGeom>
          </p:spPr>
          <p:txBody>
            <a:bodyPr wrap="square">
              <a:spAutoFit/>
            </a:bodyPr>
            <a:lstStyle/>
            <a:p>
              <a:pPr algn="ctr"/>
              <a:r>
                <a:rPr lang="zh-CN" altLang="en-US" sz="2400" b="1" dirty="0"/>
                <a:t>内容属性</a:t>
              </a:r>
            </a:p>
          </p:txBody>
        </p:sp>
      </p:grpSp>
    </p:spTree>
    <p:extLst>
      <p:ext uri="{BB962C8B-B14F-4D97-AF65-F5344CB8AC3E}">
        <p14:creationId xmlns:p14="http://schemas.microsoft.com/office/powerpoint/2010/main" val="173273752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808274" cy="553998"/>
          </a:xfrm>
          <a:prstGeom prst="rect">
            <a:avLst/>
          </a:prstGeom>
        </p:spPr>
        <p:txBody>
          <a:bodyPr wrap="none">
            <a:spAutoFit/>
          </a:bodyPr>
          <a:lstStyle/>
          <a:p>
            <a:r>
              <a:rPr lang="zh-CN" altLang="en-US" sz="3000" b="1" dirty="0">
                <a:solidFill>
                  <a:schemeClr val="bg1"/>
                </a:solidFill>
              </a:rPr>
              <a:t>二、中国现行</a:t>
            </a:r>
            <a:r>
              <a:rPr lang="en-US" altLang="zh-CN" sz="3000" b="1" dirty="0">
                <a:solidFill>
                  <a:schemeClr val="bg1"/>
                </a:solidFill>
              </a:rPr>
              <a:t>GDP</a:t>
            </a:r>
            <a:r>
              <a:rPr lang="zh-CN" altLang="en-US" sz="3000" b="1" dirty="0">
                <a:solidFill>
                  <a:schemeClr val="bg1"/>
                </a:solidFill>
              </a:rPr>
              <a:t>核算制度的基本架构</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62</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33" name="对角圆角矩形 10">
            <a:extLst>
              <a:ext uri="{FF2B5EF4-FFF2-40B4-BE49-F238E27FC236}">
                <a16:creationId xmlns:a16="http://schemas.microsoft.com/office/drawing/2014/main" id="{F84A3A73-09FA-4081-801D-ED87CC333338}"/>
              </a:ext>
            </a:extLst>
          </p:cNvPr>
          <p:cNvSpPr/>
          <p:nvPr/>
        </p:nvSpPr>
        <p:spPr>
          <a:xfrm>
            <a:off x="416560" y="1425274"/>
            <a:ext cx="3972560" cy="720000"/>
          </a:xfrm>
          <a:prstGeom prst="round2DiagRect">
            <a:avLst/>
          </a:prstGeom>
          <a:solidFill>
            <a:srgbClr val="FF554B"/>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核算的时期属性</a:t>
            </a:r>
          </a:p>
        </p:txBody>
      </p:sp>
      <p:grpSp>
        <p:nvGrpSpPr>
          <p:cNvPr id="35" name="组合 34">
            <a:extLst>
              <a:ext uri="{FF2B5EF4-FFF2-40B4-BE49-F238E27FC236}">
                <a16:creationId xmlns:a16="http://schemas.microsoft.com/office/drawing/2014/main" id="{4662C126-A849-4572-9A51-0A52CC10D825}"/>
              </a:ext>
            </a:extLst>
          </p:cNvPr>
          <p:cNvGrpSpPr/>
          <p:nvPr/>
        </p:nvGrpSpPr>
        <p:grpSpPr>
          <a:xfrm>
            <a:off x="4978400" y="1571651"/>
            <a:ext cx="6734174" cy="425300"/>
            <a:chOff x="3294863" y="1438089"/>
            <a:chExt cx="8532012" cy="425300"/>
          </a:xfrm>
          <a:solidFill>
            <a:srgbClr val="FF554B"/>
          </a:solidFill>
        </p:grpSpPr>
        <p:sp>
          <p:nvSpPr>
            <p:cNvPr id="36" name="箭头: V 形 35">
              <a:extLst>
                <a:ext uri="{FF2B5EF4-FFF2-40B4-BE49-F238E27FC236}">
                  <a16:creationId xmlns:a16="http://schemas.microsoft.com/office/drawing/2014/main" id="{67C71193-65BD-4BC6-8A15-B42C132FA762}"/>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37" name="直接连接符 36">
              <a:extLst>
                <a:ext uri="{FF2B5EF4-FFF2-40B4-BE49-F238E27FC236}">
                  <a16:creationId xmlns:a16="http://schemas.microsoft.com/office/drawing/2014/main" id="{98CFD254-E383-48E2-890F-882D6E38A75E}"/>
                </a:ext>
              </a:extLst>
            </p:cNvPr>
            <p:cNvCxnSpPr>
              <a:cxnSpLocks/>
            </p:cNvCxnSpPr>
            <p:nvPr/>
          </p:nvCxnSpPr>
          <p:spPr>
            <a:xfrm>
              <a:off x="6260214" y="1639381"/>
              <a:ext cx="5566661" cy="0"/>
            </a:xfrm>
            <a:prstGeom prst="line">
              <a:avLst/>
            </a:prstGeom>
            <a:grpFill/>
            <a:ln w="19050">
              <a:solidFill>
                <a:srgbClr val="FF554B"/>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38" name="箭头: V 形 37">
              <a:extLst>
                <a:ext uri="{FF2B5EF4-FFF2-40B4-BE49-F238E27FC236}">
                  <a16:creationId xmlns:a16="http://schemas.microsoft.com/office/drawing/2014/main" id="{B803DA30-7190-417A-B59B-8250323028B2}"/>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5" name="矩形: 剪去对角 4">
            <a:extLst>
              <a:ext uri="{FF2B5EF4-FFF2-40B4-BE49-F238E27FC236}">
                <a16:creationId xmlns:a16="http://schemas.microsoft.com/office/drawing/2014/main" id="{1A0A1E8B-BE03-44D1-B789-3807DAF9F96A}"/>
              </a:ext>
            </a:extLst>
          </p:cNvPr>
          <p:cNvSpPr/>
          <p:nvPr/>
        </p:nvSpPr>
        <p:spPr>
          <a:xfrm>
            <a:off x="1463040" y="2747135"/>
            <a:ext cx="9265920" cy="3037831"/>
          </a:xfrm>
          <a:prstGeom prst="snip2DiagRect">
            <a:avLst/>
          </a:prstGeom>
          <a:solidFill>
            <a:srgbClr val="FF5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spcBef>
                <a:spcPts val="600"/>
              </a:spcBef>
              <a:buFont typeface="Wingdings" panose="05000000000000000000" pitchFamily="2" charset="2"/>
              <a:buChar char="p"/>
            </a:pPr>
            <a:r>
              <a:rPr lang="zh-CN" altLang="en-US" sz="2000" dirty="0"/>
              <a:t>中国</a:t>
            </a:r>
            <a:r>
              <a:rPr lang="en-US" altLang="zh-CN" sz="2000" dirty="0"/>
              <a:t>GDP</a:t>
            </a:r>
            <a:r>
              <a:rPr lang="zh-CN" altLang="en-US" sz="2000" dirty="0"/>
              <a:t>核算在时期上分为年度和季度两种类型。前者以一年为核算期，对应的是年度</a:t>
            </a:r>
            <a:r>
              <a:rPr lang="en-US" altLang="zh-CN" sz="2000" dirty="0"/>
              <a:t>GDP</a:t>
            </a:r>
            <a:r>
              <a:rPr lang="zh-CN" altLang="en-US" sz="2000" dirty="0"/>
              <a:t>核算；后者以季度为核算期，对应的就是季度</a:t>
            </a:r>
            <a:r>
              <a:rPr lang="en-US" altLang="zh-CN" sz="2000" dirty="0"/>
              <a:t>GDP</a:t>
            </a:r>
            <a:r>
              <a:rPr lang="zh-CN" altLang="en-US" sz="2000" dirty="0"/>
              <a:t>核算。</a:t>
            </a:r>
            <a:endParaRPr lang="en-US" altLang="zh-CN" sz="2000" dirty="0"/>
          </a:p>
          <a:p>
            <a:pPr marL="285750" indent="-285750">
              <a:spcBef>
                <a:spcPts val="600"/>
              </a:spcBef>
              <a:buFont typeface="Wingdings" panose="05000000000000000000" pitchFamily="2" charset="2"/>
              <a:buChar char="p"/>
            </a:pPr>
            <a:r>
              <a:rPr lang="zh-CN" altLang="en-US" sz="2000" dirty="0"/>
              <a:t>年度</a:t>
            </a:r>
            <a:r>
              <a:rPr lang="en-US" altLang="zh-CN" sz="2000" dirty="0"/>
              <a:t>GDP</a:t>
            </a:r>
            <a:r>
              <a:rPr lang="zh-CN" altLang="en-US" sz="2000" dirty="0"/>
              <a:t>核算与季度</a:t>
            </a:r>
            <a:r>
              <a:rPr lang="en-US" altLang="zh-CN" sz="2000" dirty="0"/>
              <a:t>GDP</a:t>
            </a:r>
            <a:r>
              <a:rPr lang="zh-CN" altLang="en-US" sz="2000" dirty="0"/>
              <a:t>核算对于时效性的要求不同，季度</a:t>
            </a:r>
            <a:r>
              <a:rPr lang="en-US" altLang="zh-CN" sz="2000" dirty="0"/>
              <a:t>GDP</a:t>
            </a:r>
            <a:r>
              <a:rPr lang="zh-CN" altLang="en-US" sz="2000" dirty="0"/>
              <a:t>核算的时效性要求高，年度</a:t>
            </a:r>
            <a:r>
              <a:rPr lang="en-US" altLang="zh-CN" sz="2000" dirty="0"/>
              <a:t>GDP</a:t>
            </a:r>
            <a:r>
              <a:rPr lang="zh-CN" altLang="en-US" sz="2000" dirty="0"/>
              <a:t>核算的时效性要求相对宽裕，因此，年度</a:t>
            </a:r>
            <a:r>
              <a:rPr lang="en-US" altLang="zh-CN" sz="2000" dirty="0"/>
              <a:t>GDP</a:t>
            </a:r>
            <a:r>
              <a:rPr lang="zh-CN" altLang="en-US" sz="2000" dirty="0"/>
              <a:t>核算能够比季度</a:t>
            </a:r>
            <a:r>
              <a:rPr lang="en-US" altLang="zh-CN" sz="2000" dirty="0"/>
              <a:t>GDP</a:t>
            </a:r>
            <a:r>
              <a:rPr lang="zh-CN" altLang="en-US" sz="2000" dirty="0"/>
              <a:t>核算获得更完整和准确的资料。</a:t>
            </a:r>
          </a:p>
        </p:txBody>
      </p:sp>
    </p:spTree>
    <p:extLst>
      <p:ext uri="{BB962C8B-B14F-4D97-AF65-F5344CB8AC3E}">
        <p14:creationId xmlns:p14="http://schemas.microsoft.com/office/powerpoint/2010/main" val="60780637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808274" cy="553998"/>
          </a:xfrm>
          <a:prstGeom prst="rect">
            <a:avLst/>
          </a:prstGeom>
        </p:spPr>
        <p:txBody>
          <a:bodyPr wrap="none">
            <a:spAutoFit/>
          </a:bodyPr>
          <a:lstStyle/>
          <a:p>
            <a:r>
              <a:rPr lang="zh-CN" altLang="en-US" sz="3000" b="1" dirty="0">
                <a:solidFill>
                  <a:schemeClr val="bg1"/>
                </a:solidFill>
              </a:rPr>
              <a:t>二、中国现行</a:t>
            </a:r>
            <a:r>
              <a:rPr lang="en-US" altLang="zh-CN" sz="3000" b="1" dirty="0">
                <a:solidFill>
                  <a:schemeClr val="bg1"/>
                </a:solidFill>
              </a:rPr>
              <a:t>GDP</a:t>
            </a:r>
            <a:r>
              <a:rPr lang="zh-CN" altLang="en-US" sz="3000" b="1" dirty="0">
                <a:solidFill>
                  <a:schemeClr val="bg1"/>
                </a:solidFill>
              </a:rPr>
              <a:t>核算制度的基本架构</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63</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33" name="对角圆角矩形 10">
            <a:extLst>
              <a:ext uri="{FF2B5EF4-FFF2-40B4-BE49-F238E27FC236}">
                <a16:creationId xmlns:a16="http://schemas.microsoft.com/office/drawing/2014/main" id="{F84A3A73-09FA-4081-801D-ED87CC333338}"/>
              </a:ext>
            </a:extLst>
          </p:cNvPr>
          <p:cNvSpPr/>
          <p:nvPr/>
        </p:nvSpPr>
        <p:spPr>
          <a:xfrm>
            <a:off x="416560" y="1425274"/>
            <a:ext cx="3972560" cy="720000"/>
          </a:xfrm>
          <a:prstGeom prst="round2DiagRect">
            <a:avLst/>
          </a:prstGeom>
          <a:solidFill>
            <a:srgbClr val="FF554B"/>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核算的过程属性</a:t>
            </a:r>
          </a:p>
        </p:txBody>
      </p:sp>
      <p:grpSp>
        <p:nvGrpSpPr>
          <p:cNvPr id="35" name="组合 34">
            <a:extLst>
              <a:ext uri="{FF2B5EF4-FFF2-40B4-BE49-F238E27FC236}">
                <a16:creationId xmlns:a16="http://schemas.microsoft.com/office/drawing/2014/main" id="{4662C126-A849-4572-9A51-0A52CC10D825}"/>
              </a:ext>
            </a:extLst>
          </p:cNvPr>
          <p:cNvGrpSpPr/>
          <p:nvPr/>
        </p:nvGrpSpPr>
        <p:grpSpPr>
          <a:xfrm>
            <a:off x="4978400" y="1571651"/>
            <a:ext cx="6734174" cy="425300"/>
            <a:chOff x="3294863" y="1438089"/>
            <a:chExt cx="8532012" cy="425300"/>
          </a:xfrm>
          <a:solidFill>
            <a:srgbClr val="FF554B"/>
          </a:solidFill>
        </p:grpSpPr>
        <p:sp>
          <p:nvSpPr>
            <p:cNvPr id="36" name="箭头: V 形 35">
              <a:extLst>
                <a:ext uri="{FF2B5EF4-FFF2-40B4-BE49-F238E27FC236}">
                  <a16:creationId xmlns:a16="http://schemas.microsoft.com/office/drawing/2014/main" id="{67C71193-65BD-4BC6-8A15-B42C132FA762}"/>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37" name="直接连接符 36">
              <a:extLst>
                <a:ext uri="{FF2B5EF4-FFF2-40B4-BE49-F238E27FC236}">
                  <a16:creationId xmlns:a16="http://schemas.microsoft.com/office/drawing/2014/main" id="{98CFD254-E383-48E2-890F-882D6E38A75E}"/>
                </a:ext>
              </a:extLst>
            </p:cNvPr>
            <p:cNvCxnSpPr>
              <a:cxnSpLocks/>
            </p:cNvCxnSpPr>
            <p:nvPr/>
          </p:nvCxnSpPr>
          <p:spPr>
            <a:xfrm>
              <a:off x="6260214" y="1639381"/>
              <a:ext cx="5566661" cy="0"/>
            </a:xfrm>
            <a:prstGeom prst="line">
              <a:avLst/>
            </a:prstGeom>
            <a:grpFill/>
            <a:ln w="19050">
              <a:solidFill>
                <a:srgbClr val="FF554B"/>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38" name="箭头: V 形 37">
              <a:extLst>
                <a:ext uri="{FF2B5EF4-FFF2-40B4-BE49-F238E27FC236}">
                  <a16:creationId xmlns:a16="http://schemas.microsoft.com/office/drawing/2014/main" id="{B803DA30-7190-417A-B59B-8250323028B2}"/>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5" name="矩形: 剪去对角 4">
            <a:extLst>
              <a:ext uri="{FF2B5EF4-FFF2-40B4-BE49-F238E27FC236}">
                <a16:creationId xmlns:a16="http://schemas.microsoft.com/office/drawing/2014/main" id="{1A0A1E8B-BE03-44D1-B789-3807DAF9F96A}"/>
              </a:ext>
            </a:extLst>
          </p:cNvPr>
          <p:cNvSpPr/>
          <p:nvPr/>
        </p:nvSpPr>
        <p:spPr>
          <a:xfrm>
            <a:off x="1463040" y="2747135"/>
            <a:ext cx="9265920" cy="3037831"/>
          </a:xfrm>
          <a:prstGeom prst="snip2DiagRect">
            <a:avLst/>
          </a:prstGeom>
          <a:solidFill>
            <a:srgbClr val="FF5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spcBef>
                <a:spcPts val="600"/>
              </a:spcBef>
              <a:buFont typeface="Wingdings" panose="05000000000000000000" pitchFamily="2" charset="2"/>
              <a:buChar char="p"/>
            </a:pPr>
            <a:r>
              <a:rPr lang="zh-CN" altLang="en-US" sz="2000" dirty="0"/>
              <a:t>按照国家统计局最新改革的</a:t>
            </a:r>
            <a:r>
              <a:rPr lang="en-US" altLang="zh-CN" sz="2000" dirty="0"/>
              <a:t>GDP</a:t>
            </a:r>
            <a:r>
              <a:rPr lang="zh-CN" altLang="en-US" sz="2000" dirty="0"/>
              <a:t>核算和数据发布制度规定，中国年度和季度</a:t>
            </a:r>
            <a:r>
              <a:rPr lang="en-US" altLang="zh-CN" sz="2000" dirty="0"/>
              <a:t>GDP</a:t>
            </a:r>
            <a:r>
              <a:rPr lang="zh-CN" altLang="en-US" sz="2000" dirty="0"/>
              <a:t>核算均要经过初步核算和最终核实两个步骤。</a:t>
            </a:r>
            <a:endParaRPr lang="en-US" altLang="zh-CN" sz="2000" dirty="0"/>
          </a:p>
          <a:p>
            <a:pPr marL="285750" indent="-285750">
              <a:spcBef>
                <a:spcPts val="600"/>
              </a:spcBef>
              <a:buFont typeface="Wingdings" panose="05000000000000000000" pitchFamily="2" charset="2"/>
              <a:buChar char="p"/>
            </a:pPr>
            <a:r>
              <a:rPr lang="zh-CN" altLang="en-US" sz="2000" dirty="0"/>
              <a:t>在初步核算实践中，首先得到季度</a:t>
            </a:r>
            <a:r>
              <a:rPr lang="en-US" altLang="zh-CN" sz="2000" dirty="0"/>
              <a:t>GDP</a:t>
            </a:r>
            <a:r>
              <a:rPr lang="zh-CN" altLang="en-US" sz="2000" dirty="0"/>
              <a:t>初步核算数，然后将各季度</a:t>
            </a:r>
            <a:r>
              <a:rPr lang="en-US" altLang="zh-CN" sz="2000" dirty="0"/>
              <a:t>GDP</a:t>
            </a:r>
            <a:r>
              <a:rPr lang="zh-CN" altLang="en-US" sz="2000" dirty="0"/>
              <a:t>初步核算数据相加即得到年度</a:t>
            </a:r>
            <a:r>
              <a:rPr lang="en-US" altLang="zh-CN" sz="2000" dirty="0"/>
              <a:t>GDP</a:t>
            </a:r>
            <a:r>
              <a:rPr lang="zh-CN" altLang="en-US" sz="2000" dirty="0"/>
              <a:t>初步核算数；在最终核算实践中，首先得到年度</a:t>
            </a:r>
            <a:r>
              <a:rPr lang="en-US" altLang="zh-CN" sz="2000" dirty="0"/>
              <a:t>GDP</a:t>
            </a:r>
            <a:r>
              <a:rPr lang="zh-CN" altLang="en-US" sz="2000" dirty="0"/>
              <a:t>最终核实数，然后修订得到季度</a:t>
            </a:r>
            <a:r>
              <a:rPr lang="en-US" altLang="zh-CN" sz="2000" dirty="0"/>
              <a:t>GDP</a:t>
            </a:r>
            <a:r>
              <a:rPr lang="zh-CN" altLang="en-US" sz="2000" dirty="0"/>
              <a:t>最终核实数。</a:t>
            </a:r>
          </a:p>
        </p:txBody>
      </p:sp>
    </p:spTree>
    <p:extLst>
      <p:ext uri="{BB962C8B-B14F-4D97-AF65-F5344CB8AC3E}">
        <p14:creationId xmlns:p14="http://schemas.microsoft.com/office/powerpoint/2010/main" val="214028893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808274" cy="553998"/>
          </a:xfrm>
          <a:prstGeom prst="rect">
            <a:avLst/>
          </a:prstGeom>
        </p:spPr>
        <p:txBody>
          <a:bodyPr wrap="none">
            <a:spAutoFit/>
          </a:bodyPr>
          <a:lstStyle/>
          <a:p>
            <a:r>
              <a:rPr lang="zh-CN" altLang="en-US" sz="3000" b="1" dirty="0">
                <a:solidFill>
                  <a:schemeClr val="bg1"/>
                </a:solidFill>
              </a:rPr>
              <a:t>二、中国现行</a:t>
            </a:r>
            <a:r>
              <a:rPr lang="en-US" altLang="zh-CN" sz="3000" b="1" dirty="0">
                <a:solidFill>
                  <a:schemeClr val="bg1"/>
                </a:solidFill>
              </a:rPr>
              <a:t>GDP</a:t>
            </a:r>
            <a:r>
              <a:rPr lang="zh-CN" altLang="en-US" sz="3000" b="1" dirty="0">
                <a:solidFill>
                  <a:schemeClr val="bg1"/>
                </a:solidFill>
              </a:rPr>
              <a:t>核算制度的基本架构</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64</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33" name="对角圆角矩形 10">
            <a:extLst>
              <a:ext uri="{FF2B5EF4-FFF2-40B4-BE49-F238E27FC236}">
                <a16:creationId xmlns:a16="http://schemas.microsoft.com/office/drawing/2014/main" id="{F84A3A73-09FA-4081-801D-ED87CC333338}"/>
              </a:ext>
            </a:extLst>
          </p:cNvPr>
          <p:cNvSpPr/>
          <p:nvPr/>
        </p:nvSpPr>
        <p:spPr>
          <a:xfrm>
            <a:off x="416560" y="1425274"/>
            <a:ext cx="3972560" cy="720000"/>
          </a:xfrm>
          <a:prstGeom prst="round2DiagRect">
            <a:avLst/>
          </a:prstGeom>
          <a:solidFill>
            <a:srgbClr val="FF554B"/>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核算的空间属性</a:t>
            </a:r>
          </a:p>
        </p:txBody>
      </p:sp>
      <p:grpSp>
        <p:nvGrpSpPr>
          <p:cNvPr id="35" name="组合 34">
            <a:extLst>
              <a:ext uri="{FF2B5EF4-FFF2-40B4-BE49-F238E27FC236}">
                <a16:creationId xmlns:a16="http://schemas.microsoft.com/office/drawing/2014/main" id="{4662C126-A849-4572-9A51-0A52CC10D825}"/>
              </a:ext>
            </a:extLst>
          </p:cNvPr>
          <p:cNvGrpSpPr/>
          <p:nvPr/>
        </p:nvGrpSpPr>
        <p:grpSpPr>
          <a:xfrm>
            <a:off x="4978400" y="1571651"/>
            <a:ext cx="6734174" cy="425300"/>
            <a:chOff x="3294863" y="1438089"/>
            <a:chExt cx="8532012" cy="425300"/>
          </a:xfrm>
          <a:solidFill>
            <a:srgbClr val="FF554B"/>
          </a:solidFill>
        </p:grpSpPr>
        <p:sp>
          <p:nvSpPr>
            <p:cNvPr id="36" name="箭头: V 形 35">
              <a:extLst>
                <a:ext uri="{FF2B5EF4-FFF2-40B4-BE49-F238E27FC236}">
                  <a16:creationId xmlns:a16="http://schemas.microsoft.com/office/drawing/2014/main" id="{67C71193-65BD-4BC6-8A15-B42C132FA762}"/>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37" name="直接连接符 36">
              <a:extLst>
                <a:ext uri="{FF2B5EF4-FFF2-40B4-BE49-F238E27FC236}">
                  <a16:creationId xmlns:a16="http://schemas.microsoft.com/office/drawing/2014/main" id="{98CFD254-E383-48E2-890F-882D6E38A75E}"/>
                </a:ext>
              </a:extLst>
            </p:cNvPr>
            <p:cNvCxnSpPr>
              <a:cxnSpLocks/>
            </p:cNvCxnSpPr>
            <p:nvPr/>
          </p:nvCxnSpPr>
          <p:spPr>
            <a:xfrm>
              <a:off x="6260214" y="1639381"/>
              <a:ext cx="5566661" cy="0"/>
            </a:xfrm>
            <a:prstGeom prst="line">
              <a:avLst/>
            </a:prstGeom>
            <a:grpFill/>
            <a:ln w="19050">
              <a:solidFill>
                <a:srgbClr val="FF554B"/>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38" name="箭头: V 形 37">
              <a:extLst>
                <a:ext uri="{FF2B5EF4-FFF2-40B4-BE49-F238E27FC236}">
                  <a16:creationId xmlns:a16="http://schemas.microsoft.com/office/drawing/2014/main" id="{B803DA30-7190-417A-B59B-8250323028B2}"/>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5" name="矩形: 剪去对角 4">
            <a:extLst>
              <a:ext uri="{FF2B5EF4-FFF2-40B4-BE49-F238E27FC236}">
                <a16:creationId xmlns:a16="http://schemas.microsoft.com/office/drawing/2014/main" id="{1A0A1E8B-BE03-44D1-B789-3807DAF9F96A}"/>
              </a:ext>
            </a:extLst>
          </p:cNvPr>
          <p:cNvSpPr/>
          <p:nvPr/>
        </p:nvSpPr>
        <p:spPr>
          <a:xfrm>
            <a:off x="1463040" y="2747135"/>
            <a:ext cx="9265920" cy="3037831"/>
          </a:xfrm>
          <a:prstGeom prst="snip2DiagRect">
            <a:avLst/>
          </a:prstGeom>
          <a:solidFill>
            <a:srgbClr val="FF5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spcBef>
                <a:spcPts val="600"/>
              </a:spcBef>
              <a:buFont typeface="Wingdings" panose="05000000000000000000" pitchFamily="2" charset="2"/>
              <a:buChar char="p"/>
            </a:pPr>
            <a:r>
              <a:rPr lang="zh-CN" altLang="en-US" sz="2000" dirty="0"/>
              <a:t>中国当前</a:t>
            </a:r>
            <a:r>
              <a:rPr lang="en-US" altLang="zh-CN" sz="2000" dirty="0"/>
              <a:t>GDP</a:t>
            </a:r>
            <a:r>
              <a:rPr lang="zh-CN" altLang="en-US" sz="2000" dirty="0"/>
              <a:t>核算包含国家和地区两个层次。理论上，所有地区</a:t>
            </a:r>
            <a:r>
              <a:rPr lang="en-US" altLang="zh-CN" sz="2000" dirty="0"/>
              <a:t>GDP</a:t>
            </a:r>
            <a:r>
              <a:rPr lang="zh-CN" altLang="en-US" sz="2000" dirty="0"/>
              <a:t>加总起来结果应与国家</a:t>
            </a:r>
            <a:r>
              <a:rPr lang="en-US" altLang="zh-CN" sz="2000" dirty="0"/>
              <a:t>GDP</a:t>
            </a:r>
            <a:r>
              <a:rPr lang="zh-CN" altLang="en-US" sz="2000" dirty="0"/>
              <a:t>相同；但实际上，两者通常难以达成完全一致。</a:t>
            </a:r>
            <a:endParaRPr lang="en-US" altLang="zh-CN" sz="2000" dirty="0"/>
          </a:p>
          <a:p>
            <a:pPr marL="285750" indent="-285750">
              <a:spcBef>
                <a:spcPts val="600"/>
              </a:spcBef>
              <a:buFont typeface="Wingdings" panose="05000000000000000000" pitchFamily="2" charset="2"/>
              <a:buChar char="p"/>
            </a:pPr>
            <a:r>
              <a:rPr lang="zh-CN" altLang="en-US" sz="2000" b="1" dirty="0"/>
              <a:t>差异原因：</a:t>
            </a:r>
            <a:r>
              <a:rPr lang="zh-CN" altLang="en-US" sz="2000" dirty="0"/>
              <a:t>所依据的数据基础可能不同，核算对象在各个地区之间可能发生重复或遗漏，记录原则、估价方法等可能有不同处理。</a:t>
            </a:r>
          </a:p>
        </p:txBody>
      </p:sp>
    </p:spTree>
    <p:extLst>
      <p:ext uri="{BB962C8B-B14F-4D97-AF65-F5344CB8AC3E}">
        <p14:creationId xmlns:p14="http://schemas.microsoft.com/office/powerpoint/2010/main" val="38514672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808274" cy="553998"/>
          </a:xfrm>
          <a:prstGeom prst="rect">
            <a:avLst/>
          </a:prstGeom>
        </p:spPr>
        <p:txBody>
          <a:bodyPr wrap="none">
            <a:spAutoFit/>
          </a:bodyPr>
          <a:lstStyle/>
          <a:p>
            <a:r>
              <a:rPr lang="zh-CN" altLang="en-US" sz="3000" b="1" dirty="0">
                <a:solidFill>
                  <a:schemeClr val="bg1"/>
                </a:solidFill>
              </a:rPr>
              <a:t>二、中国现行</a:t>
            </a:r>
            <a:r>
              <a:rPr lang="en-US" altLang="zh-CN" sz="3000" b="1" dirty="0">
                <a:solidFill>
                  <a:schemeClr val="bg1"/>
                </a:solidFill>
              </a:rPr>
              <a:t>GDP</a:t>
            </a:r>
            <a:r>
              <a:rPr lang="zh-CN" altLang="en-US" sz="3000" b="1" dirty="0">
                <a:solidFill>
                  <a:schemeClr val="bg1"/>
                </a:solidFill>
              </a:rPr>
              <a:t>核算制度的基本架构</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65</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33" name="对角圆角矩形 10">
            <a:extLst>
              <a:ext uri="{FF2B5EF4-FFF2-40B4-BE49-F238E27FC236}">
                <a16:creationId xmlns:a16="http://schemas.microsoft.com/office/drawing/2014/main" id="{F84A3A73-09FA-4081-801D-ED87CC333338}"/>
              </a:ext>
            </a:extLst>
          </p:cNvPr>
          <p:cNvSpPr/>
          <p:nvPr/>
        </p:nvSpPr>
        <p:spPr>
          <a:xfrm>
            <a:off x="416560" y="1425274"/>
            <a:ext cx="3972560" cy="720000"/>
          </a:xfrm>
          <a:prstGeom prst="round2DiagRect">
            <a:avLst/>
          </a:prstGeom>
          <a:solidFill>
            <a:srgbClr val="FF554B"/>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核算的内容属性</a:t>
            </a:r>
          </a:p>
        </p:txBody>
      </p:sp>
      <p:grpSp>
        <p:nvGrpSpPr>
          <p:cNvPr id="35" name="组合 34">
            <a:extLst>
              <a:ext uri="{FF2B5EF4-FFF2-40B4-BE49-F238E27FC236}">
                <a16:creationId xmlns:a16="http://schemas.microsoft.com/office/drawing/2014/main" id="{4662C126-A849-4572-9A51-0A52CC10D825}"/>
              </a:ext>
            </a:extLst>
          </p:cNvPr>
          <p:cNvGrpSpPr/>
          <p:nvPr/>
        </p:nvGrpSpPr>
        <p:grpSpPr>
          <a:xfrm>
            <a:off x="4978400" y="1571651"/>
            <a:ext cx="6734174" cy="425300"/>
            <a:chOff x="3294863" y="1438089"/>
            <a:chExt cx="8532012" cy="425300"/>
          </a:xfrm>
          <a:solidFill>
            <a:srgbClr val="FF554B"/>
          </a:solidFill>
        </p:grpSpPr>
        <p:sp>
          <p:nvSpPr>
            <p:cNvPr id="36" name="箭头: V 形 35">
              <a:extLst>
                <a:ext uri="{FF2B5EF4-FFF2-40B4-BE49-F238E27FC236}">
                  <a16:creationId xmlns:a16="http://schemas.microsoft.com/office/drawing/2014/main" id="{67C71193-65BD-4BC6-8A15-B42C132FA762}"/>
                </a:ext>
              </a:extLst>
            </p:cNvPr>
            <p:cNvSpPr/>
            <p:nvPr/>
          </p:nvSpPr>
          <p:spPr>
            <a:xfrm>
              <a:off x="4445869" y="1438089"/>
              <a:ext cx="1278857"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37" name="直接连接符 36">
              <a:extLst>
                <a:ext uri="{FF2B5EF4-FFF2-40B4-BE49-F238E27FC236}">
                  <a16:creationId xmlns:a16="http://schemas.microsoft.com/office/drawing/2014/main" id="{98CFD254-E383-48E2-890F-882D6E38A75E}"/>
                </a:ext>
              </a:extLst>
            </p:cNvPr>
            <p:cNvCxnSpPr>
              <a:cxnSpLocks/>
            </p:cNvCxnSpPr>
            <p:nvPr/>
          </p:nvCxnSpPr>
          <p:spPr>
            <a:xfrm>
              <a:off x="6260214" y="1639381"/>
              <a:ext cx="5566661" cy="0"/>
            </a:xfrm>
            <a:prstGeom prst="line">
              <a:avLst/>
            </a:prstGeom>
            <a:grpFill/>
            <a:ln w="19050">
              <a:solidFill>
                <a:srgbClr val="FF554B"/>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38" name="箭头: V 形 37">
              <a:extLst>
                <a:ext uri="{FF2B5EF4-FFF2-40B4-BE49-F238E27FC236}">
                  <a16:creationId xmlns:a16="http://schemas.microsoft.com/office/drawing/2014/main" id="{B803DA30-7190-417A-B59B-8250323028B2}"/>
                </a:ext>
              </a:extLst>
            </p:cNvPr>
            <p:cNvSpPr/>
            <p:nvPr/>
          </p:nvSpPr>
          <p:spPr>
            <a:xfrm>
              <a:off x="3294863" y="1438089"/>
              <a:ext cx="1213930"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5" name="矩形: 剪去对角 4">
            <a:extLst>
              <a:ext uri="{FF2B5EF4-FFF2-40B4-BE49-F238E27FC236}">
                <a16:creationId xmlns:a16="http://schemas.microsoft.com/office/drawing/2014/main" id="{1A0A1E8B-BE03-44D1-B789-3807DAF9F96A}"/>
              </a:ext>
            </a:extLst>
          </p:cNvPr>
          <p:cNvSpPr/>
          <p:nvPr/>
        </p:nvSpPr>
        <p:spPr>
          <a:xfrm>
            <a:off x="1463040" y="2747135"/>
            <a:ext cx="9265920" cy="3037831"/>
          </a:xfrm>
          <a:prstGeom prst="snip2DiagRect">
            <a:avLst/>
          </a:prstGeom>
          <a:solidFill>
            <a:srgbClr val="FF55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spcBef>
                <a:spcPts val="600"/>
              </a:spcBef>
              <a:buFont typeface="Wingdings" panose="05000000000000000000" pitchFamily="2" charset="2"/>
              <a:buChar char="p"/>
            </a:pPr>
            <a:r>
              <a:rPr lang="zh-CN" altLang="en-US" sz="2000" dirty="0"/>
              <a:t>中国</a:t>
            </a:r>
            <a:r>
              <a:rPr lang="en-US" altLang="zh-CN" sz="2000" dirty="0"/>
              <a:t>GDP</a:t>
            </a:r>
            <a:r>
              <a:rPr lang="zh-CN" altLang="en-US" sz="2000" dirty="0"/>
              <a:t>核算从内容考察可以分解为两个方面：一是现价</a:t>
            </a:r>
            <a:r>
              <a:rPr lang="en-US" altLang="zh-CN" sz="2000" dirty="0"/>
              <a:t>GDP</a:t>
            </a:r>
            <a:r>
              <a:rPr lang="zh-CN" altLang="en-US" sz="2000" dirty="0"/>
              <a:t>和不变价</a:t>
            </a:r>
            <a:r>
              <a:rPr lang="en-US" altLang="zh-CN" sz="2000" dirty="0"/>
              <a:t>GDP</a:t>
            </a:r>
            <a:r>
              <a:rPr lang="zh-CN" altLang="en-US" sz="2000" dirty="0"/>
              <a:t>。二是生产核算和使用核算。</a:t>
            </a:r>
            <a:endParaRPr lang="en-US" altLang="zh-CN" sz="2000" dirty="0"/>
          </a:p>
          <a:p>
            <a:pPr marL="285750" indent="-285750">
              <a:spcBef>
                <a:spcPts val="600"/>
              </a:spcBef>
              <a:buFont typeface="Wingdings" panose="05000000000000000000" pitchFamily="2" charset="2"/>
              <a:buChar char="p"/>
            </a:pPr>
            <a:r>
              <a:rPr lang="zh-CN" altLang="en-US" sz="2000" dirty="0"/>
              <a:t>中国的</a:t>
            </a:r>
            <a:r>
              <a:rPr lang="en-US" altLang="zh-CN" sz="2000" dirty="0"/>
              <a:t>GDP</a:t>
            </a:r>
            <a:r>
              <a:rPr lang="zh-CN" altLang="en-US" sz="2000" dirty="0"/>
              <a:t>是采用两种方式核算，第一种是按照生产法和收入法混合计算的，一般称为</a:t>
            </a:r>
            <a:r>
              <a:rPr lang="en-US" altLang="zh-CN" sz="2000" dirty="0"/>
              <a:t>GDP</a:t>
            </a:r>
            <a:r>
              <a:rPr lang="zh-CN" altLang="en-US" sz="2000" dirty="0"/>
              <a:t>生产核算；第二种是按照支出法计算的结果，一般也称为</a:t>
            </a:r>
            <a:r>
              <a:rPr lang="en-US" altLang="zh-CN" sz="2000" dirty="0"/>
              <a:t>GDP</a:t>
            </a:r>
            <a:r>
              <a:rPr lang="zh-CN" altLang="en-US" sz="2000" dirty="0"/>
              <a:t>使用核算。</a:t>
            </a:r>
          </a:p>
        </p:txBody>
      </p:sp>
    </p:spTree>
    <p:extLst>
      <p:ext uri="{BB962C8B-B14F-4D97-AF65-F5344CB8AC3E}">
        <p14:creationId xmlns:p14="http://schemas.microsoft.com/office/powerpoint/2010/main" val="21449032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808274" cy="553998"/>
          </a:xfrm>
          <a:prstGeom prst="rect">
            <a:avLst/>
          </a:prstGeom>
        </p:spPr>
        <p:txBody>
          <a:bodyPr wrap="none">
            <a:spAutoFit/>
          </a:bodyPr>
          <a:lstStyle/>
          <a:p>
            <a:r>
              <a:rPr lang="zh-CN" altLang="en-US" sz="3000" b="1" dirty="0">
                <a:solidFill>
                  <a:schemeClr val="bg1"/>
                </a:solidFill>
              </a:rPr>
              <a:t>二、中国现行</a:t>
            </a:r>
            <a:r>
              <a:rPr lang="en-US" altLang="zh-CN" sz="3000" b="1" dirty="0">
                <a:solidFill>
                  <a:schemeClr val="bg1"/>
                </a:solidFill>
              </a:rPr>
              <a:t>GDP</a:t>
            </a:r>
            <a:r>
              <a:rPr lang="zh-CN" altLang="en-US" sz="3000" b="1" dirty="0">
                <a:solidFill>
                  <a:schemeClr val="bg1"/>
                </a:solidFill>
              </a:rPr>
              <a:t>核算制度的基本架构</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66</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graphicFrame>
        <p:nvGraphicFramePr>
          <p:cNvPr id="6" name="表格 5">
            <a:extLst>
              <a:ext uri="{FF2B5EF4-FFF2-40B4-BE49-F238E27FC236}">
                <a16:creationId xmlns:a16="http://schemas.microsoft.com/office/drawing/2014/main" id="{4EDAC667-8A7A-4101-8A89-1E52C936A737}"/>
              </a:ext>
            </a:extLst>
          </p:cNvPr>
          <p:cNvGraphicFramePr>
            <a:graphicFrameLocks noGrp="1"/>
          </p:cNvGraphicFramePr>
          <p:nvPr>
            <p:extLst>
              <p:ext uri="{D42A27DB-BD31-4B8C-83A1-F6EECF244321}">
                <p14:modId xmlns:p14="http://schemas.microsoft.com/office/powerpoint/2010/main" val="2718063846"/>
              </p:ext>
            </p:extLst>
          </p:nvPr>
        </p:nvGraphicFramePr>
        <p:xfrm>
          <a:off x="2087879" y="2052320"/>
          <a:ext cx="8016241" cy="3362960"/>
        </p:xfrm>
        <a:graphic>
          <a:graphicData uri="http://schemas.openxmlformats.org/drawingml/2006/table">
            <a:tbl>
              <a:tblPr firstRow="1" firstCol="1" bandRow="1">
                <a:tableStyleId>{5C22544A-7EE6-4342-B048-85BDC9FD1C3A}</a:tableStyleId>
              </a:tblPr>
              <a:tblGrid>
                <a:gridCol w="1151666">
                  <a:extLst>
                    <a:ext uri="{9D8B030D-6E8A-4147-A177-3AD203B41FA5}">
                      <a16:colId xmlns:a16="http://schemas.microsoft.com/office/drawing/2014/main" val="2496288386"/>
                    </a:ext>
                  </a:extLst>
                </a:gridCol>
                <a:gridCol w="2197017">
                  <a:extLst>
                    <a:ext uri="{9D8B030D-6E8A-4147-A177-3AD203B41FA5}">
                      <a16:colId xmlns:a16="http://schemas.microsoft.com/office/drawing/2014/main" val="4250331005"/>
                    </a:ext>
                  </a:extLst>
                </a:gridCol>
                <a:gridCol w="2040879">
                  <a:extLst>
                    <a:ext uri="{9D8B030D-6E8A-4147-A177-3AD203B41FA5}">
                      <a16:colId xmlns:a16="http://schemas.microsoft.com/office/drawing/2014/main" val="825257006"/>
                    </a:ext>
                  </a:extLst>
                </a:gridCol>
                <a:gridCol w="2626679">
                  <a:extLst>
                    <a:ext uri="{9D8B030D-6E8A-4147-A177-3AD203B41FA5}">
                      <a16:colId xmlns:a16="http://schemas.microsoft.com/office/drawing/2014/main" val="312374182"/>
                    </a:ext>
                  </a:extLst>
                </a:gridCol>
              </a:tblGrid>
              <a:tr h="703660">
                <a:tc>
                  <a:txBody>
                    <a:bodyPr/>
                    <a:lstStyle/>
                    <a:p>
                      <a:pPr algn="ctr">
                        <a:spcAft>
                          <a:spcPts val="0"/>
                        </a:spcAft>
                      </a:pPr>
                      <a:r>
                        <a:rPr lang="zh-CN" sz="1600" kern="100" dirty="0">
                          <a:effectLst/>
                        </a:rPr>
                        <a:t>项目</a:t>
                      </a:r>
                      <a:endParaRPr lang="zh-CN" sz="20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Aft>
                          <a:spcPts val="0"/>
                        </a:spcAft>
                      </a:pPr>
                      <a:r>
                        <a:rPr lang="zh-CN" sz="1600" kern="100" dirty="0">
                          <a:effectLst/>
                        </a:rPr>
                        <a:t>季度核算（初步核算）</a:t>
                      </a:r>
                      <a:endParaRPr lang="zh-CN" sz="20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Aft>
                          <a:spcPts val="0"/>
                        </a:spcAft>
                      </a:pPr>
                      <a:r>
                        <a:rPr lang="zh-CN" sz="1600" kern="100" dirty="0">
                          <a:effectLst/>
                        </a:rPr>
                        <a:t>年度核算（最终核实）</a:t>
                      </a:r>
                      <a:endParaRPr lang="zh-CN" sz="20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Aft>
                          <a:spcPts val="0"/>
                        </a:spcAft>
                      </a:pPr>
                      <a:r>
                        <a:rPr lang="zh-CN" sz="1600" kern="100" dirty="0">
                          <a:effectLst/>
                        </a:rPr>
                        <a:t>历史追溯修订 （重大修订）</a:t>
                      </a:r>
                      <a:endParaRPr lang="zh-CN" sz="20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4243802964"/>
                  </a:ext>
                </a:extLst>
              </a:tr>
              <a:tr h="703660">
                <a:tc>
                  <a:txBody>
                    <a:bodyPr/>
                    <a:lstStyle/>
                    <a:p>
                      <a:pPr algn="ctr">
                        <a:spcAft>
                          <a:spcPts val="0"/>
                        </a:spcAft>
                      </a:pPr>
                      <a:r>
                        <a:rPr lang="zh-CN" sz="1600" kern="100" dirty="0">
                          <a:effectLst/>
                        </a:rPr>
                        <a:t>国家核算</a:t>
                      </a:r>
                      <a:endParaRPr lang="zh-CN" sz="2000" kern="100" dirty="0">
                        <a:effectLst/>
                        <a:latin typeface="Times New Roman" panose="02020603050405020304" pitchFamily="18" charset="0"/>
                        <a:ea typeface="宋体" panose="02010600030101010101" pitchFamily="2" charset="-122"/>
                      </a:endParaRPr>
                    </a:p>
                  </a:txBody>
                  <a:tcPr marL="68580" marR="68580" marT="0" marB="0" anchor="ctr"/>
                </a:tc>
                <a:tc rowSpan="2" gridSpan="3">
                  <a:txBody>
                    <a:bodyPr/>
                    <a:lstStyle/>
                    <a:p>
                      <a:pPr algn="l">
                        <a:lnSpc>
                          <a:spcPct val="150000"/>
                        </a:lnSpc>
                        <a:spcAft>
                          <a:spcPts val="0"/>
                        </a:spcAft>
                      </a:pPr>
                      <a:r>
                        <a:rPr lang="zh-CN" sz="1600" kern="100" dirty="0">
                          <a:effectLst/>
                        </a:rPr>
                        <a:t>统计内容：</a:t>
                      </a:r>
                      <a:endParaRPr lang="zh-CN" sz="2000" kern="100" dirty="0">
                        <a:effectLst/>
                      </a:endParaRPr>
                    </a:p>
                    <a:p>
                      <a:pPr algn="l">
                        <a:lnSpc>
                          <a:spcPct val="150000"/>
                        </a:lnSpc>
                        <a:spcAft>
                          <a:spcPts val="0"/>
                        </a:spcAft>
                      </a:pPr>
                      <a:r>
                        <a:rPr lang="en-US" sz="1600" kern="100" dirty="0">
                          <a:effectLst/>
                        </a:rPr>
                        <a:t>1.</a:t>
                      </a:r>
                      <a:r>
                        <a:rPr lang="zh-CN" sz="1600" kern="100" dirty="0">
                          <a:effectLst/>
                        </a:rPr>
                        <a:t>生产核算</a:t>
                      </a:r>
                      <a:endParaRPr lang="zh-CN" sz="2000" kern="100" dirty="0">
                        <a:effectLst/>
                      </a:endParaRPr>
                    </a:p>
                    <a:p>
                      <a:pPr algn="l">
                        <a:lnSpc>
                          <a:spcPct val="150000"/>
                        </a:lnSpc>
                        <a:spcAft>
                          <a:spcPts val="0"/>
                        </a:spcAft>
                      </a:pPr>
                      <a:r>
                        <a:rPr lang="zh-CN" sz="1600" kern="100" dirty="0">
                          <a:effectLst/>
                        </a:rPr>
                        <a:t>（</a:t>
                      </a:r>
                      <a:r>
                        <a:rPr lang="en-US" sz="1600" kern="100" dirty="0">
                          <a:effectLst/>
                        </a:rPr>
                        <a:t>1</a:t>
                      </a:r>
                      <a:r>
                        <a:rPr lang="zh-CN" sz="1600" kern="100" dirty="0">
                          <a:effectLst/>
                        </a:rPr>
                        <a:t>）现价</a:t>
                      </a:r>
                      <a:r>
                        <a:rPr lang="en-US" sz="1600" kern="100" dirty="0">
                          <a:effectLst/>
                        </a:rPr>
                        <a:t>GDP</a:t>
                      </a:r>
                      <a:r>
                        <a:rPr lang="zh-CN" sz="1600" kern="100" dirty="0">
                          <a:effectLst/>
                        </a:rPr>
                        <a:t>统计</a:t>
                      </a:r>
                      <a:endParaRPr lang="zh-CN" sz="2000" kern="100" dirty="0">
                        <a:effectLst/>
                      </a:endParaRPr>
                    </a:p>
                    <a:p>
                      <a:pPr algn="l">
                        <a:lnSpc>
                          <a:spcPct val="150000"/>
                        </a:lnSpc>
                        <a:spcAft>
                          <a:spcPts val="0"/>
                        </a:spcAft>
                      </a:pPr>
                      <a:r>
                        <a:rPr lang="zh-CN" sz="1600" kern="100" dirty="0">
                          <a:effectLst/>
                        </a:rPr>
                        <a:t>（</a:t>
                      </a:r>
                      <a:r>
                        <a:rPr lang="en-US" sz="1600" kern="100" dirty="0">
                          <a:effectLst/>
                        </a:rPr>
                        <a:t>2</a:t>
                      </a:r>
                      <a:r>
                        <a:rPr lang="zh-CN" sz="1600" kern="100" dirty="0">
                          <a:effectLst/>
                        </a:rPr>
                        <a:t>）不变价</a:t>
                      </a:r>
                      <a:r>
                        <a:rPr lang="en-US" sz="1600" kern="100" dirty="0">
                          <a:effectLst/>
                        </a:rPr>
                        <a:t>GDP</a:t>
                      </a:r>
                      <a:r>
                        <a:rPr lang="zh-CN" sz="1600" kern="100" dirty="0">
                          <a:effectLst/>
                        </a:rPr>
                        <a:t>统计</a:t>
                      </a:r>
                      <a:endParaRPr lang="zh-CN" sz="2000" kern="100" dirty="0">
                        <a:effectLst/>
                      </a:endParaRPr>
                    </a:p>
                    <a:p>
                      <a:pPr algn="l">
                        <a:lnSpc>
                          <a:spcPct val="150000"/>
                        </a:lnSpc>
                        <a:spcAft>
                          <a:spcPts val="0"/>
                        </a:spcAft>
                      </a:pPr>
                      <a:r>
                        <a:rPr lang="en-US" sz="1600" kern="100" dirty="0">
                          <a:effectLst/>
                        </a:rPr>
                        <a:t>2.</a:t>
                      </a:r>
                      <a:r>
                        <a:rPr lang="zh-CN" sz="1600" kern="100" dirty="0">
                          <a:effectLst/>
                        </a:rPr>
                        <a:t>使用核算</a:t>
                      </a:r>
                      <a:endParaRPr lang="zh-CN" sz="2000" kern="100" dirty="0">
                        <a:effectLst/>
                      </a:endParaRPr>
                    </a:p>
                    <a:p>
                      <a:pPr algn="l">
                        <a:lnSpc>
                          <a:spcPct val="150000"/>
                        </a:lnSpc>
                        <a:spcAft>
                          <a:spcPts val="0"/>
                        </a:spcAft>
                      </a:pPr>
                      <a:r>
                        <a:rPr lang="zh-CN" sz="1600" kern="100" dirty="0">
                          <a:effectLst/>
                        </a:rPr>
                        <a:t>（</a:t>
                      </a:r>
                      <a:r>
                        <a:rPr lang="en-US" sz="1600" kern="100" dirty="0">
                          <a:effectLst/>
                        </a:rPr>
                        <a:t>1</a:t>
                      </a:r>
                      <a:r>
                        <a:rPr lang="zh-CN" sz="1600" kern="100" dirty="0">
                          <a:effectLst/>
                        </a:rPr>
                        <a:t>）现价</a:t>
                      </a:r>
                      <a:r>
                        <a:rPr lang="en-US" sz="1600" kern="100" dirty="0">
                          <a:effectLst/>
                        </a:rPr>
                        <a:t>GDP</a:t>
                      </a:r>
                      <a:r>
                        <a:rPr lang="zh-CN" sz="1600" kern="100" dirty="0">
                          <a:effectLst/>
                        </a:rPr>
                        <a:t>统计</a:t>
                      </a:r>
                      <a:endParaRPr lang="zh-CN" sz="2000" kern="100" dirty="0">
                        <a:effectLst/>
                      </a:endParaRPr>
                    </a:p>
                    <a:p>
                      <a:pPr algn="l">
                        <a:lnSpc>
                          <a:spcPct val="150000"/>
                        </a:lnSpc>
                        <a:spcAft>
                          <a:spcPts val="0"/>
                        </a:spcAft>
                      </a:pPr>
                      <a:r>
                        <a:rPr lang="zh-CN" sz="1600" kern="100" dirty="0">
                          <a:effectLst/>
                        </a:rPr>
                        <a:t>（</a:t>
                      </a:r>
                      <a:r>
                        <a:rPr lang="en-US" sz="1600" kern="100" dirty="0">
                          <a:effectLst/>
                        </a:rPr>
                        <a:t>2</a:t>
                      </a:r>
                      <a:r>
                        <a:rPr lang="zh-CN" sz="1600" kern="100" dirty="0">
                          <a:effectLst/>
                        </a:rPr>
                        <a:t>）不变价</a:t>
                      </a:r>
                      <a:r>
                        <a:rPr lang="en-US" sz="1600" kern="100" dirty="0">
                          <a:effectLst/>
                        </a:rPr>
                        <a:t>GDP</a:t>
                      </a:r>
                      <a:r>
                        <a:rPr lang="zh-CN" sz="1600" kern="100" dirty="0">
                          <a:effectLst/>
                        </a:rPr>
                        <a:t>统计</a:t>
                      </a:r>
                      <a:endParaRPr lang="zh-CN" sz="2000" kern="100" dirty="0">
                        <a:effectLst/>
                        <a:latin typeface="Times New Roman" panose="02020603050405020304" pitchFamily="18" charset="0"/>
                        <a:ea typeface="宋体" panose="02010600030101010101" pitchFamily="2" charset="-122"/>
                      </a:endParaRPr>
                    </a:p>
                  </a:txBody>
                  <a:tcPr marL="68580" marR="68580" marT="0" marB="0"/>
                </a:tc>
                <a:tc rowSpan="2" hMerge="1">
                  <a:txBody>
                    <a:bodyPr/>
                    <a:lstStyle/>
                    <a:p>
                      <a:endParaRPr lang="zh-CN" altLang="en-US"/>
                    </a:p>
                  </a:txBody>
                  <a:tcPr/>
                </a:tc>
                <a:tc rowSpan="2" hMerge="1">
                  <a:txBody>
                    <a:bodyPr/>
                    <a:lstStyle/>
                    <a:p>
                      <a:endParaRPr lang="zh-CN" altLang="en-US"/>
                    </a:p>
                  </a:txBody>
                  <a:tcPr/>
                </a:tc>
                <a:extLst>
                  <a:ext uri="{0D108BD9-81ED-4DB2-BD59-A6C34878D82A}">
                    <a16:rowId xmlns:a16="http://schemas.microsoft.com/office/drawing/2014/main" val="329743181"/>
                  </a:ext>
                </a:extLst>
              </a:tr>
              <a:tr h="1955640">
                <a:tc>
                  <a:txBody>
                    <a:bodyPr/>
                    <a:lstStyle/>
                    <a:p>
                      <a:pPr algn="ctr">
                        <a:spcAft>
                          <a:spcPts val="0"/>
                        </a:spcAft>
                      </a:pPr>
                      <a:r>
                        <a:rPr lang="zh-CN" sz="1600" kern="100" dirty="0">
                          <a:effectLst/>
                        </a:rPr>
                        <a:t>地区核算</a:t>
                      </a:r>
                      <a:endParaRPr lang="zh-CN" sz="2000" kern="100" dirty="0">
                        <a:effectLst/>
                        <a:latin typeface="Times New Roman" panose="02020603050405020304" pitchFamily="18" charset="0"/>
                        <a:ea typeface="宋体" panose="02010600030101010101" pitchFamily="2" charset="-122"/>
                      </a:endParaRPr>
                    </a:p>
                  </a:txBody>
                  <a:tcPr marL="68580" marR="68580" marT="0" marB="0" anchor="ctr"/>
                </a:tc>
                <a:tc gridSpan="3" vMerge="1">
                  <a:txBody>
                    <a:bodyPr/>
                    <a:lstStyle/>
                    <a:p>
                      <a:endParaRPr lang="zh-CN" altLang="en-US"/>
                    </a:p>
                  </a:txBody>
                  <a:tcPr/>
                </a:tc>
                <a:tc hMerge="1"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2567243633"/>
                  </a:ext>
                </a:extLst>
              </a:tr>
            </a:tbl>
          </a:graphicData>
        </a:graphic>
      </p:graphicFrame>
      <p:sp>
        <p:nvSpPr>
          <p:cNvPr id="7" name="文本框 6">
            <a:extLst>
              <a:ext uri="{FF2B5EF4-FFF2-40B4-BE49-F238E27FC236}">
                <a16:creationId xmlns:a16="http://schemas.microsoft.com/office/drawing/2014/main" id="{39BEFC08-CBAF-48DB-97CE-348351144D44}"/>
              </a:ext>
            </a:extLst>
          </p:cNvPr>
          <p:cNvSpPr txBox="1"/>
          <p:nvPr/>
        </p:nvSpPr>
        <p:spPr>
          <a:xfrm>
            <a:off x="4434839" y="1486505"/>
            <a:ext cx="3322320" cy="400110"/>
          </a:xfrm>
          <a:prstGeom prst="rect">
            <a:avLst/>
          </a:prstGeom>
          <a:noFill/>
        </p:spPr>
        <p:txBody>
          <a:bodyPr wrap="square" rtlCol="0">
            <a:spAutoFit/>
          </a:bodyPr>
          <a:lstStyle/>
          <a:p>
            <a:r>
              <a:rPr lang="zh-CN" altLang="en-US" sz="2000" b="1" dirty="0">
                <a:solidFill>
                  <a:srgbClr val="4472C4"/>
                </a:solidFill>
              </a:rPr>
              <a:t>中国</a:t>
            </a:r>
            <a:r>
              <a:rPr lang="en-US" altLang="zh-CN" sz="2000" b="1" dirty="0">
                <a:solidFill>
                  <a:srgbClr val="4472C4"/>
                </a:solidFill>
              </a:rPr>
              <a:t>GDP</a:t>
            </a:r>
            <a:r>
              <a:rPr lang="zh-CN" altLang="en-US" sz="2000" b="1" dirty="0">
                <a:solidFill>
                  <a:srgbClr val="4472C4"/>
                </a:solidFill>
              </a:rPr>
              <a:t>核算维度示意图</a:t>
            </a:r>
          </a:p>
        </p:txBody>
      </p:sp>
    </p:spTree>
    <p:extLst>
      <p:ext uri="{BB962C8B-B14F-4D97-AF65-F5344CB8AC3E}">
        <p14:creationId xmlns:p14="http://schemas.microsoft.com/office/powerpoint/2010/main" val="355429734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038833" cy="553998"/>
          </a:xfrm>
          <a:prstGeom prst="rect">
            <a:avLst/>
          </a:prstGeom>
        </p:spPr>
        <p:txBody>
          <a:bodyPr wrap="none">
            <a:spAutoFit/>
          </a:bodyPr>
          <a:lstStyle/>
          <a:p>
            <a:r>
              <a:rPr lang="zh-CN" altLang="en-US" sz="3000" b="1" dirty="0">
                <a:solidFill>
                  <a:schemeClr val="bg1"/>
                </a:solidFill>
              </a:rPr>
              <a:t>三、中国现行</a:t>
            </a:r>
            <a:r>
              <a:rPr lang="en-US" altLang="zh-CN" sz="3000" b="1" dirty="0">
                <a:solidFill>
                  <a:schemeClr val="bg1"/>
                </a:solidFill>
              </a:rPr>
              <a:t>GDP</a:t>
            </a:r>
            <a:r>
              <a:rPr lang="zh-CN" altLang="en-US" sz="3000" b="1" dirty="0">
                <a:solidFill>
                  <a:schemeClr val="bg1"/>
                </a:solidFill>
              </a:rPr>
              <a:t>核算的制度方法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67</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8" name="矩形: 圆角 7">
            <a:extLst>
              <a:ext uri="{FF2B5EF4-FFF2-40B4-BE49-F238E27FC236}">
                <a16:creationId xmlns:a16="http://schemas.microsoft.com/office/drawing/2014/main" id="{C78B7FD4-E939-402D-A514-47490ED2C144}"/>
              </a:ext>
            </a:extLst>
          </p:cNvPr>
          <p:cNvSpPr/>
          <p:nvPr/>
        </p:nvSpPr>
        <p:spPr>
          <a:xfrm>
            <a:off x="1136120" y="2001521"/>
            <a:ext cx="9919760" cy="3241040"/>
          </a:xfrm>
          <a:prstGeom prst="roundRect">
            <a:avLst/>
          </a:prstGeom>
          <a:solidFill>
            <a:srgbClr val="85D7F3"/>
          </a:solidFill>
        </p:spPr>
        <p:style>
          <a:lnRef idx="1">
            <a:schemeClr val="accent6"/>
          </a:lnRef>
          <a:fillRef idx="2">
            <a:schemeClr val="accent6"/>
          </a:fillRef>
          <a:effectRef idx="1">
            <a:schemeClr val="accent6"/>
          </a:effectRef>
          <a:fontRef idx="minor">
            <a:schemeClr val="dk1"/>
          </a:fontRef>
        </p:style>
        <p:txBody>
          <a:bodyPr rtlCol="0" anchor="ctr"/>
          <a:lstStyle/>
          <a:p>
            <a:pPr marL="342900" indent="-342900">
              <a:spcBef>
                <a:spcPts val="600"/>
              </a:spcBef>
              <a:buClr>
                <a:srgbClr val="546E7A"/>
              </a:buClr>
              <a:buFont typeface="Wingdings" panose="05000000000000000000" pitchFamily="2" charset="2"/>
              <a:buChar char="u"/>
            </a:pPr>
            <a:r>
              <a:rPr lang="zh-CN" altLang="en-US" sz="2400" dirty="0">
                <a:solidFill>
                  <a:schemeClr val="tx1"/>
                </a:solidFill>
              </a:rPr>
              <a:t>中国现行</a:t>
            </a:r>
            <a:r>
              <a:rPr lang="en-US" altLang="zh-CN" sz="2400" dirty="0">
                <a:solidFill>
                  <a:schemeClr val="tx1"/>
                </a:solidFill>
              </a:rPr>
              <a:t>GDP</a:t>
            </a:r>
            <a:r>
              <a:rPr lang="zh-CN" altLang="en-US" sz="2400" dirty="0">
                <a:solidFill>
                  <a:schemeClr val="tx1"/>
                </a:solidFill>
              </a:rPr>
              <a:t>核算是以生产核算为主来开展的，其中的生产核算又同时包括年度核算和季度核算。年度核算采用直接计算法与间接计算法相结合的方法，而季度核算则主要采用间接计算法。这里重点介绍现行年度</a:t>
            </a:r>
            <a:r>
              <a:rPr lang="en-US" altLang="zh-CN" sz="2400" dirty="0">
                <a:solidFill>
                  <a:schemeClr val="tx1"/>
                </a:solidFill>
              </a:rPr>
              <a:t>GDP</a:t>
            </a:r>
            <a:r>
              <a:rPr lang="zh-CN" altLang="en-US" sz="2400" dirty="0">
                <a:solidFill>
                  <a:schemeClr val="tx1"/>
                </a:solidFill>
              </a:rPr>
              <a:t>生产核算的制度方法。</a:t>
            </a:r>
            <a:endParaRPr lang="en-US" altLang="zh-CN" sz="2400" dirty="0">
              <a:solidFill>
                <a:schemeClr val="tx1"/>
              </a:solidFill>
            </a:endParaRPr>
          </a:p>
        </p:txBody>
      </p:sp>
      <p:sp>
        <p:nvSpPr>
          <p:cNvPr id="10" name="心形 9">
            <a:extLst>
              <a:ext uri="{FF2B5EF4-FFF2-40B4-BE49-F238E27FC236}">
                <a16:creationId xmlns:a16="http://schemas.microsoft.com/office/drawing/2014/main" id="{D93D44AD-D5AC-4920-8468-0F46E48A93BA}"/>
              </a:ext>
            </a:extLst>
          </p:cNvPr>
          <p:cNvSpPr/>
          <p:nvPr/>
        </p:nvSpPr>
        <p:spPr>
          <a:xfrm>
            <a:off x="10473814" y="4467098"/>
            <a:ext cx="1164132" cy="955040"/>
          </a:xfrm>
          <a:prstGeom prst="heart">
            <a:avLst/>
          </a:prstGeom>
          <a:solidFill>
            <a:srgbClr val="FF554B"/>
          </a:solidFill>
          <a:ln>
            <a:solidFill>
              <a:srgbClr val="FF55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8173829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038833" cy="553998"/>
          </a:xfrm>
          <a:prstGeom prst="rect">
            <a:avLst/>
          </a:prstGeom>
        </p:spPr>
        <p:txBody>
          <a:bodyPr wrap="none">
            <a:spAutoFit/>
          </a:bodyPr>
          <a:lstStyle/>
          <a:p>
            <a:r>
              <a:rPr lang="zh-CN" altLang="en-US" sz="3000" b="1" dirty="0">
                <a:solidFill>
                  <a:schemeClr val="bg1"/>
                </a:solidFill>
              </a:rPr>
              <a:t>三、中国现行</a:t>
            </a:r>
            <a:r>
              <a:rPr lang="en-US" altLang="zh-CN" sz="3000" b="1" dirty="0">
                <a:solidFill>
                  <a:schemeClr val="bg1"/>
                </a:solidFill>
              </a:rPr>
              <a:t>GDP</a:t>
            </a:r>
            <a:r>
              <a:rPr lang="zh-CN" altLang="en-US" sz="3000" b="1" dirty="0">
                <a:solidFill>
                  <a:schemeClr val="bg1"/>
                </a:solidFill>
              </a:rPr>
              <a:t>核算的制度方法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68</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9" name="对角圆角矩形 10">
            <a:extLst>
              <a:ext uri="{FF2B5EF4-FFF2-40B4-BE49-F238E27FC236}">
                <a16:creationId xmlns:a16="http://schemas.microsoft.com/office/drawing/2014/main" id="{B6632A4B-E66E-4366-8D66-1EC76DEE655E}"/>
              </a:ext>
            </a:extLst>
          </p:cNvPr>
          <p:cNvSpPr/>
          <p:nvPr/>
        </p:nvSpPr>
        <p:spPr>
          <a:xfrm>
            <a:off x="416560" y="1303354"/>
            <a:ext cx="2794000" cy="720000"/>
          </a:xfrm>
          <a:prstGeom prst="round2DiagRect">
            <a:avLst/>
          </a:prstGeom>
          <a:solidFill>
            <a:srgbClr val="85D7F3"/>
          </a:solidFill>
          <a:ln>
            <a:solidFill>
              <a:srgbClr val="85D7F3"/>
            </a:solid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行业分类体系</a:t>
            </a:r>
          </a:p>
        </p:txBody>
      </p:sp>
      <p:grpSp>
        <p:nvGrpSpPr>
          <p:cNvPr id="11" name="组合 10">
            <a:extLst>
              <a:ext uri="{FF2B5EF4-FFF2-40B4-BE49-F238E27FC236}">
                <a16:creationId xmlns:a16="http://schemas.microsoft.com/office/drawing/2014/main" id="{38AA7734-D615-49F7-A3A7-28E796ED0545}"/>
              </a:ext>
            </a:extLst>
          </p:cNvPr>
          <p:cNvGrpSpPr/>
          <p:nvPr/>
        </p:nvGrpSpPr>
        <p:grpSpPr>
          <a:xfrm>
            <a:off x="3708400" y="1449731"/>
            <a:ext cx="8004174" cy="425300"/>
            <a:chOff x="3294863" y="1438089"/>
            <a:chExt cx="8532012" cy="425300"/>
          </a:xfrm>
          <a:solidFill>
            <a:srgbClr val="85D7F3"/>
          </a:solidFill>
        </p:grpSpPr>
        <p:sp>
          <p:nvSpPr>
            <p:cNvPr id="12" name="箭头: V 形 11">
              <a:extLst>
                <a:ext uri="{FF2B5EF4-FFF2-40B4-BE49-F238E27FC236}">
                  <a16:creationId xmlns:a16="http://schemas.microsoft.com/office/drawing/2014/main" id="{90498738-75E4-4389-8190-85425BF5F9F5}"/>
                </a:ext>
              </a:extLst>
            </p:cNvPr>
            <p:cNvSpPr/>
            <p:nvPr/>
          </p:nvSpPr>
          <p:spPr>
            <a:xfrm>
              <a:off x="4445869" y="1438089"/>
              <a:ext cx="1278857"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3" name="直接连接符 12">
              <a:extLst>
                <a:ext uri="{FF2B5EF4-FFF2-40B4-BE49-F238E27FC236}">
                  <a16:creationId xmlns:a16="http://schemas.microsoft.com/office/drawing/2014/main" id="{16F7B9D7-67B5-4ED1-819B-6FAC7AE8707F}"/>
                </a:ext>
              </a:extLst>
            </p:cNvPr>
            <p:cNvCxnSpPr>
              <a:cxnSpLocks/>
            </p:cNvCxnSpPr>
            <p:nvPr/>
          </p:nvCxnSpPr>
          <p:spPr>
            <a:xfrm>
              <a:off x="6260214" y="1639381"/>
              <a:ext cx="5566661" cy="0"/>
            </a:xfrm>
            <a:prstGeom prst="line">
              <a:avLst/>
            </a:prstGeom>
            <a:grpFill/>
            <a:ln w="19050">
              <a:solidFill>
                <a:srgbClr val="85D7F3"/>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4" name="箭头: V 形 13">
              <a:extLst>
                <a:ext uri="{FF2B5EF4-FFF2-40B4-BE49-F238E27FC236}">
                  <a16:creationId xmlns:a16="http://schemas.microsoft.com/office/drawing/2014/main" id="{78E91D99-8015-428C-83B2-98B7930E1974}"/>
                </a:ext>
              </a:extLst>
            </p:cNvPr>
            <p:cNvSpPr/>
            <p:nvPr/>
          </p:nvSpPr>
          <p:spPr>
            <a:xfrm>
              <a:off x="3294863" y="1438089"/>
              <a:ext cx="1213930"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pSp>
        <p:nvGrpSpPr>
          <p:cNvPr id="15" name="组合 2">
            <a:extLst>
              <a:ext uri="{FF2B5EF4-FFF2-40B4-BE49-F238E27FC236}">
                <a16:creationId xmlns:a16="http://schemas.microsoft.com/office/drawing/2014/main" id="{8346243C-3775-446E-87C3-147F07907D25}"/>
              </a:ext>
            </a:extLst>
          </p:cNvPr>
          <p:cNvGrpSpPr/>
          <p:nvPr/>
        </p:nvGrpSpPr>
        <p:grpSpPr>
          <a:xfrm>
            <a:off x="1905526" y="2275840"/>
            <a:ext cx="8261218" cy="4013200"/>
            <a:chOff x="2514992" y="3764790"/>
            <a:chExt cx="9458355" cy="4918184"/>
          </a:xfrm>
          <a:solidFill>
            <a:srgbClr val="85D7F3"/>
          </a:solidFill>
        </p:grpSpPr>
        <p:grpSp>
          <p:nvGrpSpPr>
            <p:cNvPr id="16" name="组合 10">
              <a:extLst>
                <a:ext uri="{FF2B5EF4-FFF2-40B4-BE49-F238E27FC236}">
                  <a16:creationId xmlns:a16="http://schemas.microsoft.com/office/drawing/2014/main" id="{B6C68AB2-5C7E-496E-B516-EC3D0765B0A4}"/>
                </a:ext>
              </a:extLst>
            </p:cNvPr>
            <p:cNvGrpSpPr/>
            <p:nvPr/>
          </p:nvGrpSpPr>
          <p:grpSpPr>
            <a:xfrm>
              <a:off x="2514992" y="3764790"/>
              <a:ext cx="9458355" cy="4918184"/>
              <a:chOff x="2514992" y="3764790"/>
              <a:chExt cx="9458355" cy="4918184"/>
            </a:xfrm>
            <a:grpFill/>
            <a:scene3d>
              <a:camera prst="orthographicFront">
                <a:rot lat="0" lon="0" rev="0"/>
              </a:camera>
              <a:lightRig rig="contrasting" dir="t">
                <a:rot lat="0" lon="0" rev="1500000"/>
              </a:lightRig>
            </a:scene3d>
          </p:grpSpPr>
          <p:sp>
            <p:nvSpPr>
              <p:cNvPr id="18" name="对角圆角矩形 4">
                <a:extLst>
                  <a:ext uri="{FF2B5EF4-FFF2-40B4-BE49-F238E27FC236}">
                    <a16:creationId xmlns:a16="http://schemas.microsoft.com/office/drawing/2014/main" id="{21FAB1B6-32F9-4DEF-88B2-5ADF011CFEDB}"/>
                  </a:ext>
                </a:extLst>
              </p:cNvPr>
              <p:cNvSpPr/>
              <p:nvPr/>
            </p:nvSpPr>
            <p:spPr>
              <a:xfrm>
                <a:off x="2514992" y="3764790"/>
                <a:ext cx="9458355" cy="4918184"/>
              </a:xfrm>
              <a:prstGeom prst="round2DiagRect">
                <a:avLst>
                  <a:gd name="adj1" fmla="val 0"/>
                  <a:gd name="adj2" fmla="val 16670"/>
                </a:avLst>
              </a:prstGeom>
              <a:grpFill/>
              <a:ln w="76200">
                <a:noFill/>
              </a:ln>
              <a:effectLst>
                <a:outerShdw blurRad="149987" dist="250190" dir="8460000" algn="ctr">
                  <a:srgbClr val="000000">
                    <a:alpha val="28000"/>
                  </a:srgbClr>
                </a:outerShdw>
              </a:effectLst>
              <a:sp3d prstMaterial="meta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直接连接符 18">
                <a:extLst>
                  <a:ext uri="{FF2B5EF4-FFF2-40B4-BE49-F238E27FC236}">
                    <a16:creationId xmlns:a16="http://schemas.microsoft.com/office/drawing/2014/main" id="{940671CC-E064-4D32-8641-7C7AF7AB5A5C}"/>
                  </a:ext>
                </a:extLst>
              </p:cNvPr>
              <p:cNvSpPr/>
              <p:nvPr/>
            </p:nvSpPr>
            <p:spPr>
              <a:xfrm>
                <a:off x="6739118" y="4286415"/>
                <a:ext cx="1219" cy="3874933"/>
              </a:xfrm>
              <a:prstGeom prst="line">
                <a:avLst/>
              </a:prstGeom>
              <a:grpFill/>
              <a:ln w="76200">
                <a:noFill/>
              </a:ln>
              <a:effectLst>
                <a:outerShdw blurRad="149987" dist="250190" dir="8460000" algn="ctr">
                  <a:srgbClr val="000000">
                    <a:alpha val="28000"/>
                  </a:srgbClr>
                </a:outerShdw>
              </a:effectLst>
              <a:sp3d prstMaterial="metal">
                <a:bevelT w="88900" h="88900"/>
              </a:sp3d>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cxnSp>
          <p:nvCxnSpPr>
            <p:cNvPr id="17" name="直接连接符 16">
              <a:extLst>
                <a:ext uri="{FF2B5EF4-FFF2-40B4-BE49-F238E27FC236}">
                  <a16:creationId xmlns:a16="http://schemas.microsoft.com/office/drawing/2014/main" id="{33E3B230-7925-4B77-8D41-76FB7ADFA892}"/>
                </a:ext>
              </a:extLst>
            </p:cNvPr>
            <p:cNvCxnSpPr/>
            <p:nvPr/>
          </p:nvCxnSpPr>
          <p:spPr>
            <a:xfrm>
              <a:off x="7400552" y="4286415"/>
              <a:ext cx="0" cy="3983316"/>
            </a:xfrm>
            <a:prstGeom prst="line">
              <a:avLst/>
            </a:prstGeom>
            <a:grpFill/>
            <a:ln w="76200">
              <a:solidFill>
                <a:srgbClr val="EBD58C"/>
              </a:solidFill>
            </a:ln>
          </p:spPr>
          <p:style>
            <a:lnRef idx="1">
              <a:schemeClr val="accent1"/>
            </a:lnRef>
            <a:fillRef idx="0">
              <a:schemeClr val="accent1"/>
            </a:fillRef>
            <a:effectRef idx="0">
              <a:schemeClr val="accent1"/>
            </a:effectRef>
            <a:fontRef idx="minor">
              <a:schemeClr val="tx1"/>
            </a:fontRef>
          </p:style>
        </p:cxnSp>
      </p:grpSp>
      <p:sp>
        <p:nvSpPr>
          <p:cNvPr id="20" name="任意多边形 6">
            <a:extLst>
              <a:ext uri="{FF2B5EF4-FFF2-40B4-BE49-F238E27FC236}">
                <a16:creationId xmlns:a16="http://schemas.microsoft.com/office/drawing/2014/main" id="{1B9EF15D-8646-4F97-8365-2EF030A7EABF}"/>
              </a:ext>
            </a:extLst>
          </p:cNvPr>
          <p:cNvSpPr/>
          <p:nvPr/>
        </p:nvSpPr>
        <p:spPr>
          <a:xfrm>
            <a:off x="2101981" y="2562163"/>
            <a:ext cx="3917293" cy="3303788"/>
          </a:xfrm>
          <a:custGeom>
            <a:avLst/>
            <a:gdLst>
              <a:gd name="connsiteX0" fmla="*/ 0 w 3963088"/>
              <a:gd name="connsiteY0" fmla="*/ 0 h 4173005"/>
              <a:gd name="connsiteX1" fmla="*/ 3963088 w 3963088"/>
              <a:gd name="connsiteY1" fmla="*/ 0 h 4173005"/>
              <a:gd name="connsiteX2" fmla="*/ 3963088 w 3963088"/>
              <a:gd name="connsiteY2" fmla="*/ 4173005 h 4173005"/>
              <a:gd name="connsiteX3" fmla="*/ 0 w 3963088"/>
              <a:gd name="connsiteY3" fmla="*/ 4173005 h 4173005"/>
              <a:gd name="connsiteX4" fmla="*/ 0 w 3963088"/>
              <a:gd name="connsiteY4" fmla="*/ 0 h 4173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3088" h="4173005">
                <a:moveTo>
                  <a:pt x="0" y="0"/>
                </a:moveTo>
                <a:lnTo>
                  <a:pt x="3963088" y="0"/>
                </a:lnTo>
                <a:lnTo>
                  <a:pt x="3963088" y="4173005"/>
                </a:lnTo>
                <a:lnTo>
                  <a:pt x="0" y="4173005"/>
                </a:lnTo>
                <a:lnTo>
                  <a:pt x="0" y="0"/>
                </a:lnTo>
                <a:close/>
              </a:path>
            </a:pathLst>
          </a:custGeom>
          <a:noFill/>
          <a:ln>
            <a:noFill/>
          </a:ln>
          <a:sp3d/>
        </p:spPr>
        <p:style>
          <a:lnRef idx="0">
            <a:scrgbClr r="0" g="0" b="0"/>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just" defTabSz="1066800">
              <a:spcBef>
                <a:spcPct val="0"/>
              </a:spcBef>
              <a:spcAft>
                <a:spcPts val="0"/>
              </a:spcAft>
            </a:pPr>
            <a:r>
              <a:rPr lang="zh-CN" altLang="en-US" b="1" kern="1200" dirty="0">
                <a:solidFill>
                  <a:schemeClr val="accent3">
                    <a:lumMod val="50000"/>
                  </a:schemeClr>
                </a:solidFill>
                <a:latin typeface="微软雅黑" panose="020B0503020204020204" pitchFamily="34" charset="-122"/>
                <a:ea typeface="微软雅黑" panose="020B0503020204020204" pitchFamily="34" charset="-122"/>
              </a:rPr>
              <a:t>采用国家标准管理部门</a:t>
            </a:r>
            <a:r>
              <a:rPr lang="en-US" altLang="zh-CN" b="1" kern="1200" dirty="0">
                <a:solidFill>
                  <a:schemeClr val="accent3">
                    <a:lumMod val="50000"/>
                  </a:schemeClr>
                </a:solidFill>
                <a:latin typeface="微软雅黑" panose="020B0503020204020204" pitchFamily="34" charset="-122"/>
                <a:ea typeface="微软雅黑" panose="020B0503020204020204" pitchFamily="34" charset="-122"/>
              </a:rPr>
              <a:t>2011</a:t>
            </a:r>
            <a:r>
              <a:rPr lang="zh-CN" altLang="en-US" b="1" kern="1200" dirty="0">
                <a:solidFill>
                  <a:schemeClr val="accent3">
                    <a:lumMod val="50000"/>
                  </a:schemeClr>
                </a:solidFill>
                <a:latin typeface="微软雅黑" panose="020B0503020204020204" pitchFamily="34" charset="-122"/>
                <a:ea typeface="微软雅黑" panose="020B0503020204020204" pitchFamily="34" charset="-122"/>
              </a:rPr>
              <a:t>年颁布的</a:t>
            </a:r>
            <a:r>
              <a:rPr lang="en-US" altLang="zh-CN" b="1" kern="1200" dirty="0">
                <a:solidFill>
                  <a:schemeClr val="accent3">
                    <a:lumMod val="50000"/>
                  </a:schemeClr>
                </a:solidFill>
                <a:latin typeface="微软雅黑" panose="020B0503020204020204" pitchFamily="34" charset="-122"/>
                <a:ea typeface="微软雅黑" panose="020B0503020204020204" pitchFamily="34" charset="-122"/>
              </a:rPr>
              <a:t>《</a:t>
            </a:r>
            <a:r>
              <a:rPr lang="zh-CN" altLang="en-US" b="1" kern="1200" dirty="0">
                <a:solidFill>
                  <a:schemeClr val="accent3">
                    <a:lumMod val="50000"/>
                  </a:schemeClr>
                </a:solidFill>
                <a:latin typeface="微软雅黑" panose="020B0503020204020204" pitchFamily="34" charset="-122"/>
                <a:ea typeface="微软雅黑" panose="020B0503020204020204" pitchFamily="34" charset="-122"/>
              </a:rPr>
              <a:t>国民经济行业分类（</a:t>
            </a:r>
            <a:r>
              <a:rPr lang="en-US" altLang="zh-CN" b="1" dirty="0">
                <a:solidFill>
                  <a:schemeClr val="accent3">
                    <a:lumMod val="50000"/>
                  </a:schemeClr>
                </a:solidFill>
                <a:latin typeface="微软雅黑" panose="020B0503020204020204" pitchFamily="34" charset="-122"/>
                <a:ea typeface="微软雅黑" panose="020B0503020204020204" pitchFamily="34" charset="-122"/>
              </a:rPr>
              <a:t>G</a:t>
            </a:r>
            <a:r>
              <a:rPr lang="en-US" altLang="zh-CN" b="1" kern="1200" dirty="0">
                <a:solidFill>
                  <a:schemeClr val="accent3">
                    <a:lumMod val="50000"/>
                  </a:schemeClr>
                </a:solidFill>
                <a:latin typeface="微软雅黑" panose="020B0503020204020204" pitchFamily="34" charset="-122"/>
                <a:ea typeface="微软雅黑" panose="020B0503020204020204" pitchFamily="34" charset="-122"/>
              </a:rPr>
              <a:t>B/T 4754-2011</a:t>
            </a:r>
            <a:r>
              <a:rPr lang="zh-CN" altLang="en-US" b="1" kern="1200" dirty="0">
                <a:solidFill>
                  <a:schemeClr val="accent3">
                    <a:lumMod val="50000"/>
                  </a:schemeClr>
                </a:solidFill>
                <a:latin typeface="微软雅黑" panose="020B0503020204020204" pitchFamily="34" charset="-122"/>
                <a:ea typeface="微软雅黑" panose="020B0503020204020204" pitchFamily="34" charset="-122"/>
              </a:rPr>
              <a:t>）</a:t>
            </a:r>
            <a:r>
              <a:rPr lang="en-US" altLang="zh-CN" b="1" kern="1200" dirty="0">
                <a:solidFill>
                  <a:schemeClr val="accent3">
                    <a:lumMod val="50000"/>
                  </a:schemeClr>
                </a:solidFill>
                <a:latin typeface="微软雅黑" panose="020B0503020204020204" pitchFamily="34" charset="-122"/>
                <a:ea typeface="微软雅黑" panose="020B0503020204020204" pitchFamily="34" charset="-122"/>
              </a:rPr>
              <a:t>》</a:t>
            </a:r>
            <a:r>
              <a:rPr lang="zh-CN" altLang="en-US" b="1" kern="1200" dirty="0">
                <a:solidFill>
                  <a:schemeClr val="accent3">
                    <a:lumMod val="50000"/>
                  </a:schemeClr>
                </a:solidFill>
                <a:latin typeface="微软雅黑" panose="020B0503020204020204" pitchFamily="34" charset="-122"/>
                <a:ea typeface="微软雅黑" panose="020B0503020204020204" pitchFamily="34" charset="-122"/>
              </a:rPr>
              <a:t>。在实际核算中采用两级分类：</a:t>
            </a:r>
            <a:r>
              <a:rPr lang="en-US" altLang="zh-CN" b="1" kern="1200" dirty="0">
                <a:solidFill>
                  <a:schemeClr val="accent3">
                    <a:lumMod val="50000"/>
                  </a:schemeClr>
                </a:solidFill>
                <a:latin typeface="微软雅黑" panose="020B0503020204020204" pitchFamily="34" charset="-122"/>
                <a:ea typeface="微软雅黑" panose="020B0503020204020204" pitchFamily="34" charset="-122"/>
              </a:rPr>
              <a:t>1</a:t>
            </a:r>
            <a:r>
              <a:rPr lang="zh-CN" altLang="en-US" b="1" dirty="0">
                <a:solidFill>
                  <a:schemeClr val="accent3">
                    <a:lumMod val="50000"/>
                  </a:schemeClr>
                </a:solidFill>
                <a:latin typeface="微软雅黑" panose="020B0503020204020204" pitchFamily="34" charset="-122"/>
                <a:ea typeface="微软雅黑" panose="020B0503020204020204" pitchFamily="34" charset="-122"/>
              </a:rPr>
              <a:t>）第一级分类以国民经济行业分类中的门类为基础，分为农、林、牧、渔业，工业，建筑业，批发和零售业，交通运输、仓储和邮政业，住宿和餐饮业，金融业，房地产业，其他服务业等９个行业。</a:t>
            </a:r>
            <a:r>
              <a:rPr lang="en-US" altLang="zh-CN" b="1" dirty="0">
                <a:solidFill>
                  <a:schemeClr val="accent3">
                    <a:lumMod val="50000"/>
                  </a:schemeClr>
                </a:solidFill>
                <a:latin typeface="微软雅黑" panose="020B0503020204020204" pitchFamily="34" charset="-122"/>
                <a:ea typeface="微软雅黑" panose="020B0503020204020204" pitchFamily="34" charset="-122"/>
              </a:rPr>
              <a:t>2</a:t>
            </a:r>
            <a:r>
              <a:rPr lang="zh-CN" altLang="en-US" b="1" dirty="0">
                <a:solidFill>
                  <a:schemeClr val="accent3">
                    <a:lumMod val="50000"/>
                  </a:schemeClr>
                </a:solidFill>
                <a:latin typeface="微软雅黑" panose="020B0503020204020204" pitchFamily="34" charset="-122"/>
                <a:ea typeface="微软雅黑" panose="020B0503020204020204" pitchFamily="34" charset="-122"/>
              </a:rPr>
              <a:t>）第二级分类在第一级分类的基础上，细化为行业大类。</a:t>
            </a:r>
            <a:endParaRPr lang="zh-CN" altLang="en-US" b="1" kern="1200" dirty="0">
              <a:solidFill>
                <a:schemeClr val="accent3">
                  <a:lumMod val="50000"/>
                </a:schemeClr>
              </a:solidFill>
              <a:latin typeface="微软雅黑" panose="020B0503020204020204" pitchFamily="34" charset="-122"/>
              <a:ea typeface="微软雅黑" panose="020B0503020204020204" pitchFamily="34" charset="-122"/>
            </a:endParaRPr>
          </a:p>
        </p:txBody>
      </p:sp>
      <p:sp>
        <p:nvSpPr>
          <p:cNvPr id="21" name="任意多边形 7">
            <a:extLst>
              <a:ext uri="{FF2B5EF4-FFF2-40B4-BE49-F238E27FC236}">
                <a16:creationId xmlns:a16="http://schemas.microsoft.com/office/drawing/2014/main" id="{1BC3F969-5EB8-4846-9CCB-CF037F4D45F5}"/>
              </a:ext>
            </a:extLst>
          </p:cNvPr>
          <p:cNvSpPr/>
          <p:nvPr/>
        </p:nvSpPr>
        <p:spPr>
          <a:xfrm>
            <a:off x="6351047" y="2568061"/>
            <a:ext cx="3637374" cy="3517195"/>
          </a:xfrm>
          <a:custGeom>
            <a:avLst/>
            <a:gdLst>
              <a:gd name="connsiteX0" fmla="*/ 0 w 3963088"/>
              <a:gd name="connsiteY0" fmla="*/ 0 h 4173005"/>
              <a:gd name="connsiteX1" fmla="*/ 3963088 w 3963088"/>
              <a:gd name="connsiteY1" fmla="*/ 0 h 4173005"/>
              <a:gd name="connsiteX2" fmla="*/ 3963088 w 3963088"/>
              <a:gd name="connsiteY2" fmla="*/ 4173005 h 4173005"/>
              <a:gd name="connsiteX3" fmla="*/ 0 w 3963088"/>
              <a:gd name="connsiteY3" fmla="*/ 4173005 h 4173005"/>
              <a:gd name="connsiteX4" fmla="*/ 0 w 3963088"/>
              <a:gd name="connsiteY4" fmla="*/ 0 h 4173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3088" h="4173005">
                <a:moveTo>
                  <a:pt x="0" y="0"/>
                </a:moveTo>
                <a:lnTo>
                  <a:pt x="3963088" y="0"/>
                </a:lnTo>
                <a:lnTo>
                  <a:pt x="3963088" y="4173005"/>
                </a:lnTo>
                <a:lnTo>
                  <a:pt x="0" y="4173005"/>
                </a:lnTo>
                <a:lnTo>
                  <a:pt x="0" y="0"/>
                </a:lnTo>
                <a:close/>
              </a:path>
            </a:pathLst>
          </a:custGeom>
          <a:noFill/>
          <a:ln>
            <a:noFill/>
          </a:ln>
          <a:sp3d/>
        </p:spPr>
        <p:style>
          <a:lnRef idx="0">
            <a:scrgbClr r="0" g="0" b="0"/>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just" defTabSz="1066800">
              <a:spcBef>
                <a:spcPct val="0"/>
              </a:spcBef>
            </a:pPr>
            <a:r>
              <a:rPr lang="zh-CN" altLang="en-US" b="1" dirty="0">
                <a:solidFill>
                  <a:schemeClr val="accent3">
                    <a:lumMod val="50000"/>
                  </a:schemeClr>
                </a:solidFill>
                <a:latin typeface="微软雅黑" panose="020B0503020204020204" pitchFamily="34" charset="-122"/>
                <a:ea typeface="微软雅黑" panose="020B0503020204020204" pitchFamily="34" charset="-122"/>
              </a:rPr>
              <a:t>依据国家统计局</a:t>
            </a:r>
            <a:r>
              <a:rPr lang="en-US" altLang="zh-CN" b="1" dirty="0">
                <a:solidFill>
                  <a:schemeClr val="accent3">
                    <a:lumMod val="50000"/>
                  </a:schemeClr>
                </a:solidFill>
                <a:latin typeface="微软雅黑" panose="020B0503020204020204" pitchFamily="34" charset="-122"/>
                <a:ea typeface="微软雅黑" panose="020B0503020204020204" pitchFamily="34" charset="-122"/>
              </a:rPr>
              <a:t>2012</a:t>
            </a:r>
            <a:r>
              <a:rPr lang="zh-CN" altLang="en-US" b="1" dirty="0">
                <a:solidFill>
                  <a:schemeClr val="accent3">
                    <a:lumMod val="50000"/>
                  </a:schemeClr>
                </a:solidFill>
                <a:latin typeface="微软雅黑" panose="020B0503020204020204" pitchFamily="34" charset="-122"/>
                <a:ea typeface="微软雅黑" panose="020B0503020204020204" pitchFamily="34" charset="-122"/>
              </a:rPr>
              <a:t>年制定的</a:t>
            </a:r>
            <a:r>
              <a:rPr lang="en-US" altLang="zh-CN" b="1" dirty="0">
                <a:solidFill>
                  <a:schemeClr val="accent3">
                    <a:lumMod val="50000"/>
                  </a:schemeClr>
                </a:solidFill>
                <a:latin typeface="微软雅黑" panose="020B0503020204020204" pitchFamily="34" charset="-122"/>
                <a:ea typeface="微软雅黑" panose="020B0503020204020204" pitchFamily="34" charset="-122"/>
              </a:rPr>
              <a:t>《</a:t>
            </a:r>
            <a:r>
              <a:rPr lang="zh-CN" altLang="en-US" b="1" dirty="0">
                <a:solidFill>
                  <a:schemeClr val="accent3">
                    <a:lumMod val="50000"/>
                  </a:schemeClr>
                </a:solidFill>
                <a:latin typeface="微软雅黑" panose="020B0503020204020204" pitchFamily="34" charset="-122"/>
                <a:ea typeface="微软雅黑" panose="020B0503020204020204" pitchFamily="34" charset="-122"/>
              </a:rPr>
              <a:t>三次产业划分规定</a:t>
            </a:r>
            <a:r>
              <a:rPr lang="en-US" altLang="zh-CN" b="1" dirty="0">
                <a:solidFill>
                  <a:schemeClr val="accent3">
                    <a:lumMod val="50000"/>
                  </a:schemeClr>
                </a:solidFill>
                <a:latin typeface="微软雅黑" panose="020B0503020204020204" pitchFamily="34" charset="-122"/>
                <a:ea typeface="微软雅黑" panose="020B0503020204020204" pitchFamily="34" charset="-122"/>
              </a:rPr>
              <a:t>》</a:t>
            </a:r>
            <a:r>
              <a:rPr lang="zh-CN" altLang="en-US" b="1" dirty="0">
                <a:solidFill>
                  <a:schemeClr val="accent3">
                    <a:lumMod val="50000"/>
                  </a:schemeClr>
                </a:solidFill>
                <a:latin typeface="微软雅黑" panose="020B0503020204020204" pitchFamily="34" charset="-122"/>
                <a:ea typeface="微软雅黑" panose="020B0503020204020204" pitchFamily="34" charset="-122"/>
              </a:rPr>
              <a:t>，分为第一产业、第二产业和第三产业。第一产业是指农、林、牧、渔业（不含农、林、牧、渔服务业）；第二产业是指采矿业（不含开采辅助活动），制造业（不含金属制品、机械和设备修理业），电力、热力、燃气及水生产和供应业，建筑业；第三产业即服务业，是指除第一产业、第二产业以外的其他行业（剔除国际组织）。</a:t>
            </a:r>
          </a:p>
        </p:txBody>
      </p:sp>
      <p:sp>
        <p:nvSpPr>
          <p:cNvPr id="22" name="任意多边形 8">
            <a:extLst>
              <a:ext uri="{FF2B5EF4-FFF2-40B4-BE49-F238E27FC236}">
                <a16:creationId xmlns:a16="http://schemas.microsoft.com/office/drawing/2014/main" id="{8E736A2A-BEB4-41A1-8CD8-E7CC0A9131AA}"/>
              </a:ext>
            </a:extLst>
          </p:cNvPr>
          <p:cNvSpPr/>
          <p:nvPr/>
        </p:nvSpPr>
        <p:spPr>
          <a:xfrm rot="16200000">
            <a:off x="-999110" y="3698285"/>
            <a:ext cx="4288717" cy="1218412"/>
          </a:xfrm>
          <a:custGeom>
            <a:avLst/>
            <a:gdLst>
              <a:gd name="connsiteX0" fmla="*/ 0 w 5365292"/>
              <a:gd name="connsiteY0" fmla="*/ 382362 h 1524264"/>
              <a:gd name="connsiteX1" fmla="*/ 4440673 w 5365292"/>
              <a:gd name="connsiteY1" fmla="*/ 382362 h 1524264"/>
              <a:gd name="connsiteX2" fmla="*/ 4440673 w 5365292"/>
              <a:gd name="connsiteY2" fmla="*/ 0 h 1524264"/>
              <a:gd name="connsiteX3" fmla="*/ 5365292 w 5365292"/>
              <a:gd name="connsiteY3" fmla="*/ 762132 h 1524264"/>
              <a:gd name="connsiteX4" fmla="*/ 4440673 w 5365292"/>
              <a:gd name="connsiteY4" fmla="*/ 1524264 h 1524264"/>
              <a:gd name="connsiteX5" fmla="*/ 4440673 w 5365292"/>
              <a:gd name="connsiteY5" fmla="*/ 1141902 h 1524264"/>
              <a:gd name="connsiteX6" fmla="*/ 0 w 5365292"/>
              <a:gd name="connsiteY6" fmla="*/ 1141902 h 1524264"/>
              <a:gd name="connsiteX7" fmla="*/ 0 w 5365292"/>
              <a:gd name="connsiteY7" fmla="*/ 382362 h 152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65292" h="1524264">
                <a:moveTo>
                  <a:pt x="0" y="382362"/>
                </a:moveTo>
                <a:lnTo>
                  <a:pt x="4440673" y="382362"/>
                </a:lnTo>
                <a:lnTo>
                  <a:pt x="4440673" y="0"/>
                </a:lnTo>
                <a:lnTo>
                  <a:pt x="5365292" y="762132"/>
                </a:lnTo>
                <a:lnTo>
                  <a:pt x="4440673" y="1524264"/>
                </a:lnTo>
                <a:lnTo>
                  <a:pt x="4440673" y="1141902"/>
                </a:lnTo>
                <a:lnTo>
                  <a:pt x="0" y="1141902"/>
                </a:lnTo>
                <a:lnTo>
                  <a:pt x="0" y="382362"/>
                </a:lnTo>
                <a:close/>
              </a:path>
            </a:pathLst>
          </a:custGeom>
          <a:solidFill>
            <a:srgbClr val="A37AB0"/>
          </a:solidFill>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txBody>
          <a:bodyPr spcFirstLastPara="0" vert="vert" wrap="square" lIns="140969" tIns="523331" rIns="601707" bIns="523332" numCol="1" spcCol="1270" anchor="ctr" anchorCtr="0">
            <a:noAutofit/>
          </a:bodyPr>
          <a:lstStyle/>
          <a:p>
            <a:pPr lvl="0" algn="ctr" defTabSz="1644650">
              <a:lnSpc>
                <a:spcPct val="90000"/>
              </a:lnSpc>
              <a:spcBef>
                <a:spcPct val="0"/>
              </a:spcBef>
              <a:spcAft>
                <a:spcPct val="35000"/>
              </a:spcAft>
            </a:pPr>
            <a:r>
              <a:rPr lang="zh-CN" altLang="en-US" sz="2400" b="1" kern="1200" dirty="0">
                <a:solidFill>
                  <a:schemeClr val="tx1"/>
                </a:solidFill>
                <a:latin typeface="微软雅黑" panose="020B0503020204020204" pitchFamily="34" charset="-122"/>
                <a:ea typeface="微软雅黑" panose="020B0503020204020204" pitchFamily="34" charset="-122"/>
              </a:rPr>
              <a:t>国民经济行业分类</a:t>
            </a:r>
          </a:p>
        </p:txBody>
      </p:sp>
      <p:sp>
        <p:nvSpPr>
          <p:cNvPr id="23" name="任意多边形 9">
            <a:extLst>
              <a:ext uri="{FF2B5EF4-FFF2-40B4-BE49-F238E27FC236}">
                <a16:creationId xmlns:a16="http://schemas.microsoft.com/office/drawing/2014/main" id="{BB06F9BD-ABB6-4981-A373-D297255A66FD}"/>
              </a:ext>
            </a:extLst>
          </p:cNvPr>
          <p:cNvSpPr/>
          <p:nvPr/>
        </p:nvSpPr>
        <p:spPr>
          <a:xfrm rot="5400000">
            <a:off x="8782663" y="3698286"/>
            <a:ext cx="4288716" cy="1218412"/>
          </a:xfrm>
          <a:custGeom>
            <a:avLst/>
            <a:gdLst>
              <a:gd name="connsiteX0" fmla="*/ 0 w 5365292"/>
              <a:gd name="connsiteY0" fmla="*/ 382362 h 1524264"/>
              <a:gd name="connsiteX1" fmla="*/ 4440673 w 5365292"/>
              <a:gd name="connsiteY1" fmla="*/ 382362 h 1524264"/>
              <a:gd name="connsiteX2" fmla="*/ 4440673 w 5365292"/>
              <a:gd name="connsiteY2" fmla="*/ 0 h 1524264"/>
              <a:gd name="connsiteX3" fmla="*/ 5365292 w 5365292"/>
              <a:gd name="connsiteY3" fmla="*/ 762132 h 1524264"/>
              <a:gd name="connsiteX4" fmla="*/ 4440673 w 5365292"/>
              <a:gd name="connsiteY4" fmla="*/ 1524264 h 1524264"/>
              <a:gd name="connsiteX5" fmla="*/ 4440673 w 5365292"/>
              <a:gd name="connsiteY5" fmla="*/ 1141902 h 1524264"/>
              <a:gd name="connsiteX6" fmla="*/ 0 w 5365292"/>
              <a:gd name="connsiteY6" fmla="*/ 1141902 h 1524264"/>
              <a:gd name="connsiteX7" fmla="*/ 0 w 5365292"/>
              <a:gd name="connsiteY7" fmla="*/ 382362 h 1524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65292" h="1524264">
                <a:moveTo>
                  <a:pt x="0" y="382362"/>
                </a:moveTo>
                <a:lnTo>
                  <a:pt x="4440673" y="382362"/>
                </a:lnTo>
                <a:lnTo>
                  <a:pt x="4440673" y="0"/>
                </a:lnTo>
                <a:lnTo>
                  <a:pt x="5365292" y="762132"/>
                </a:lnTo>
                <a:lnTo>
                  <a:pt x="4440673" y="1524264"/>
                </a:lnTo>
                <a:lnTo>
                  <a:pt x="4440673" y="1141902"/>
                </a:lnTo>
                <a:lnTo>
                  <a:pt x="0" y="1141902"/>
                </a:lnTo>
                <a:lnTo>
                  <a:pt x="0" y="382362"/>
                </a:lnTo>
                <a:close/>
              </a:path>
            </a:pathLst>
          </a:custGeom>
          <a:solidFill>
            <a:srgbClr val="A6C435"/>
          </a:solidFill>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txBody>
          <a:bodyPr spcFirstLastPara="0" vert="vert270" wrap="square" lIns="140970" tIns="523331" rIns="601706" bIns="523332" numCol="1" spcCol="1270" anchor="ctr" anchorCtr="0">
            <a:noAutofit/>
          </a:bodyPr>
          <a:lstStyle/>
          <a:p>
            <a:pPr lvl="0" algn="ctr" defTabSz="1644650">
              <a:lnSpc>
                <a:spcPct val="90000"/>
              </a:lnSpc>
              <a:spcBef>
                <a:spcPct val="0"/>
              </a:spcBef>
              <a:spcAft>
                <a:spcPct val="35000"/>
              </a:spcAft>
            </a:pPr>
            <a:r>
              <a:rPr lang="zh-CN" altLang="en-US" sz="2400" b="1" kern="1200" dirty="0">
                <a:solidFill>
                  <a:schemeClr val="tx1"/>
                </a:solidFill>
                <a:latin typeface="微软雅黑" panose="020B0503020204020204" pitchFamily="34" charset="-122"/>
                <a:ea typeface="微软雅黑" panose="020B0503020204020204" pitchFamily="34" charset="-122"/>
              </a:rPr>
              <a:t>三次产业分类</a:t>
            </a:r>
          </a:p>
        </p:txBody>
      </p:sp>
    </p:spTree>
    <p:extLst>
      <p:ext uri="{BB962C8B-B14F-4D97-AF65-F5344CB8AC3E}">
        <p14:creationId xmlns:p14="http://schemas.microsoft.com/office/powerpoint/2010/main" val="53583628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038833" cy="553998"/>
          </a:xfrm>
          <a:prstGeom prst="rect">
            <a:avLst/>
          </a:prstGeom>
        </p:spPr>
        <p:txBody>
          <a:bodyPr wrap="none">
            <a:spAutoFit/>
          </a:bodyPr>
          <a:lstStyle/>
          <a:p>
            <a:r>
              <a:rPr lang="zh-CN" altLang="en-US" sz="3000" b="1" dirty="0">
                <a:solidFill>
                  <a:schemeClr val="bg1"/>
                </a:solidFill>
              </a:rPr>
              <a:t>三、中国现行</a:t>
            </a:r>
            <a:r>
              <a:rPr lang="en-US" altLang="zh-CN" sz="3000" b="1" dirty="0">
                <a:solidFill>
                  <a:schemeClr val="bg1"/>
                </a:solidFill>
              </a:rPr>
              <a:t>GDP</a:t>
            </a:r>
            <a:r>
              <a:rPr lang="zh-CN" altLang="en-US" sz="3000" b="1" dirty="0">
                <a:solidFill>
                  <a:schemeClr val="bg1"/>
                </a:solidFill>
              </a:rPr>
              <a:t>核算的制度方法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69</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9" name="对角圆角矩形 10">
            <a:extLst>
              <a:ext uri="{FF2B5EF4-FFF2-40B4-BE49-F238E27FC236}">
                <a16:creationId xmlns:a16="http://schemas.microsoft.com/office/drawing/2014/main" id="{B6632A4B-E66E-4366-8D66-1EC76DEE655E}"/>
              </a:ext>
            </a:extLst>
          </p:cNvPr>
          <p:cNvSpPr/>
          <p:nvPr/>
        </p:nvSpPr>
        <p:spPr>
          <a:xfrm>
            <a:off x="416560" y="1303354"/>
            <a:ext cx="2794000" cy="720000"/>
          </a:xfrm>
          <a:prstGeom prst="round2DiagRect">
            <a:avLst/>
          </a:prstGeom>
          <a:solidFill>
            <a:srgbClr val="85D7F3"/>
          </a:solidFill>
          <a:ln>
            <a:solidFill>
              <a:srgbClr val="85D7F3"/>
            </a:solid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基础资料来源</a:t>
            </a:r>
          </a:p>
        </p:txBody>
      </p:sp>
      <p:grpSp>
        <p:nvGrpSpPr>
          <p:cNvPr id="11" name="组合 10">
            <a:extLst>
              <a:ext uri="{FF2B5EF4-FFF2-40B4-BE49-F238E27FC236}">
                <a16:creationId xmlns:a16="http://schemas.microsoft.com/office/drawing/2014/main" id="{38AA7734-D615-49F7-A3A7-28E796ED0545}"/>
              </a:ext>
            </a:extLst>
          </p:cNvPr>
          <p:cNvGrpSpPr/>
          <p:nvPr/>
        </p:nvGrpSpPr>
        <p:grpSpPr>
          <a:xfrm>
            <a:off x="3708400" y="1449731"/>
            <a:ext cx="8004174" cy="425300"/>
            <a:chOff x="3294863" y="1438089"/>
            <a:chExt cx="8532012" cy="425300"/>
          </a:xfrm>
          <a:solidFill>
            <a:srgbClr val="85D7F3"/>
          </a:solidFill>
        </p:grpSpPr>
        <p:sp>
          <p:nvSpPr>
            <p:cNvPr id="12" name="箭头: V 形 11">
              <a:extLst>
                <a:ext uri="{FF2B5EF4-FFF2-40B4-BE49-F238E27FC236}">
                  <a16:creationId xmlns:a16="http://schemas.microsoft.com/office/drawing/2014/main" id="{90498738-75E4-4389-8190-85425BF5F9F5}"/>
                </a:ext>
              </a:extLst>
            </p:cNvPr>
            <p:cNvSpPr/>
            <p:nvPr/>
          </p:nvSpPr>
          <p:spPr>
            <a:xfrm>
              <a:off x="4445869" y="1438089"/>
              <a:ext cx="1278857"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3" name="直接连接符 12">
              <a:extLst>
                <a:ext uri="{FF2B5EF4-FFF2-40B4-BE49-F238E27FC236}">
                  <a16:creationId xmlns:a16="http://schemas.microsoft.com/office/drawing/2014/main" id="{16F7B9D7-67B5-4ED1-819B-6FAC7AE8707F}"/>
                </a:ext>
              </a:extLst>
            </p:cNvPr>
            <p:cNvCxnSpPr>
              <a:cxnSpLocks/>
            </p:cNvCxnSpPr>
            <p:nvPr/>
          </p:nvCxnSpPr>
          <p:spPr>
            <a:xfrm>
              <a:off x="6260214" y="1639381"/>
              <a:ext cx="5566661" cy="0"/>
            </a:xfrm>
            <a:prstGeom prst="line">
              <a:avLst/>
            </a:prstGeom>
            <a:grpFill/>
            <a:ln w="19050">
              <a:solidFill>
                <a:srgbClr val="85D7F3"/>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4" name="箭头: V 形 13">
              <a:extLst>
                <a:ext uri="{FF2B5EF4-FFF2-40B4-BE49-F238E27FC236}">
                  <a16:creationId xmlns:a16="http://schemas.microsoft.com/office/drawing/2014/main" id="{78E91D99-8015-428C-83B2-98B7930E1974}"/>
                </a:ext>
              </a:extLst>
            </p:cNvPr>
            <p:cNvSpPr/>
            <p:nvPr/>
          </p:nvSpPr>
          <p:spPr>
            <a:xfrm>
              <a:off x="3294863" y="1438089"/>
              <a:ext cx="1213930"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pSp>
        <p:nvGrpSpPr>
          <p:cNvPr id="24" name="组合 23">
            <a:extLst>
              <a:ext uri="{FF2B5EF4-FFF2-40B4-BE49-F238E27FC236}">
                <a16:creationId xmlns:a16="http://schemas.microsoft.com/office/drawing/2014/main" id="{B822BC36-D0A8-4362-AE55-8F25899BA00B}"/>
              </a:ext>
            </a:extLst>
          </p:cNvPr>
          <p:cNvGrpSpPr/>
          <p:nvPr/>
        </p:nvGrpSpPr>
        <p:grpSpPr>
          <a:xfrm>
            <a:off x="2323678" y="2435920"/>
            <a:ext cx="2689072" cy="1470803"/>
            <a:chOff x="-49131" y="2532303"/>
            <a:chExt cx="2689072" cy="1470803"/>
          </a:xfrm>
        </p:grpSpPr>
        <p:sp>
          <p:nvSpPr>
            <p:cNvPr id="25" name="矩形 24">
              <a:extLst>
                <a:ext uri="{FF2B5EF4-FFF2-40B4-BE49-F238E27FC236}">
                  <a16:creationId xmlns:a16="http://schemas.microsoft.com/office/drawing/2014/main" id="{A797722C-9DBE-442C-97C7-6D5FDA47149E}"/>
                </a:ext>
              </a:extLst>
            </p:cNvPr>
            <p:cNvSpPr/>
            <p:nvPr/>
          </p:nvSpPr>
          <p:spPr>
            <a:xfrm>
              <a:off x="-47439" y="2532303"/>
              <a:ext cx="2687380" cy="656652"/>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26" name="Shape 1058">
              <a:extLst>
                <a:ext uri="{FF2B5EF4-FFF2-40B4-BE49-F238E27FC236}">
                  <a16:creationId xmlns:a16="http://schemas.microsoft.com/office/drawing/2014/main" id="{377D8EBD-6567-49FA-AFB3-2C4367885E6C}"/>
                </a:ext>
              </a:extLst>
            </p:cNvPr>
            <p:cNvSpPr/>
            <p:nvPr/>
          </p:nvSpPr>
          <p:spPr>
            <a:xfrm>
              <a:off x="870104" y="3220639"/>
              <a:ext cx="782467" cy="78246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EC6D3"/>
            </a:solidFill>
            <a:ln w="63500">
              <a:solidFill>
                <a:srgbClr val="F8FBFC"/>
              </a:solidFill>
              <a:miter lim="400000"/>
            </a:ln>
          </p:spPr>
          <p:txBody>
            <a:bodyPr lIns="0" tIns="0" rIns="0" bIns="0" anchor="ctr"/>
            <a:lstStyle/>
            <a:p>
              <a:pPr lvl="0">
                <a:defRPr sz="3200"/>
              </a:pPr>
              <a:endParaRPr sz="2400">
                <a:latin typeface="微软雅黑" panose="020B0503020204020204" pitchFamily="34" charset="-122"/>
                <a:ea typeface="微软雅黑" panose="020B0503020204020204" pitchFamily="34" charset="-122"/>
              </a:endParaRPr>
            </a:p>
          </p:txBody>
        </p:sp>
        <p:grpSp>
          <p:nvGrpSpPr>
            <p:cNvPr id="27" name="Group 1069">
              <a:extLst>
                <a:ext uri="{FF2B5EF4-FFF2-40B4-BE49-F238E27FC236}">
                  <a16:creationId xmlns:a16="http://schemas.microsoft.com/office/drawing/2014/main" id="{8E9AC38D-FAD1-49BE-8504-3418BBCCF5D1}"/>
                </a:ext>
              </a:extLst>
            </p:cNvPr>
            <p:cNvGrpSpPr/>
            <p:nvPr/>
          </p:nvGrpSpPr>
          <p:grpSpPr>
            <a:xfrm>
              <a:off x="1094095" y="3436710"/>
              <a:ext cx="334482" cy="345572"/>
              <a:chOff x="-438105" y="-717909"/>
              <a:chExt cx="568988" cy="587854"/>
            </a:xfrm>
          </p:grpSpPr>
          <p:sp>
            <p:nvSpPr>
              <p:cNvPr id="29" name="Shape 1067">
                <a:extLst>
                  <a:ext uri="{FF2B5EF4-FFF2-40B4-BE49-F238E27FC236}">
                    <a16:creationId xmlns:a16="http://schemas.microsoft.com/office/drawing/2014/main" id="{CCFEEA69-D419-4CBE-9707-C09CC9930FA8}"/>
                  </a:ext>
                </a:extLst>
              </p:cNvPr>
              <p:cNvSpPr/>
              <p:nvPr/>
            </p:nvSpPr>
            <p:spPr>
              <a:xfrm>
                <a:off x="-113213" y="-717909"/>
                <a:ext cx="244096" cy="244097"/>
              </a:xfrm>
              <a:custGeom>
                <a:avLst/>
                <a:gdLst/>
                <a:ahLst/>
                <a:cxnLst>
                  <a:cxn ang="0">
                    <a:pos x="wd2" y="hd2"/>
                  </a:cxn>
                  <a:cxn ang="5400000">
                    <a:pos x="wd2" y="hd2"/>
                  </a:cxn>
                  <a:cxn ang="10800000">
                    <a:pos x="wd2" y="hd2"/>
                  </a:cxn>
                  <a:cxn ang="16200000">
                    <a:pos x="wd2" y="hd2"/>
                  </a:cxn>
                </a:cxnLst>
                <a:rect l="0" t="0" r="r" b="b"/>
                <a:pathLst>
                  <a:path w="21600" h="21600" extrusionOk="0">
                    <a:moveTo>
                      <a:pt x="3811" y="0"/>
                    </a:moveTo>
                    <a:lnTo>
                      <a:pt x="0" y="3811"/>
                    </a:lnTo>
                    <a:lnTo>
                      <a:pt x="1269" y="5083"/>
                    </a:lnTo>
                    <a:lnTo>
                      <a:pt x="16515" y="20328"/>
                    </a:lnTo>
                    <a:lnTo>
                      <a:pt x="17695" y="21512"/>
                    </a:lnTo>
                    <a:lnTo>
                      <a:pt x="17787" y="21600"/>
                    </a:lnTo>
                    <a:lnTo>
                      <a:pt x="21600" y="17787"/>
                    </a:lnTo>
                    <a:close/>
                  </a:path>
                </a:pathLst>
              </a:custGeom>
              <a:solidFill>
                <a:srgbClr val="FFFFFF"/>
              </a:solidFill>
              <a:ln w="12700" cap="flat">
                <a:noFill/>
                <a:miter lim="400000"/>
              </a:ln>
              <a:effectLst/>
            </p:spPr>
            <p:txBody>
              <a:bodyPr wrap="square" lIns="19050" tIns="19050" rIns="19050" bIns="19050" numCol="1" anchor="ctr">
                <a:noAutofit/>
              </a:body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400">
                  <a:latin typeface="微软雅黑" panose="020B0503020204020204" pitchFamily="34" charset="-122"/>
                  <a:ea typeface="微软雅黑" panose="020B0503020204020204" pitchFamily="34" charset="-122"/>
                </a:endParaRPr>
              </a:p>
            </p:txBody>
          </p:sp>
          <p:sp>
            <p:nvSpPr>
              <p:cNvPr id="30" name="Shape 1068">
                <a:extLst>
                  <a:ext uri="{FF2B5EF4-FFF2-40B4-BE49-F238E27FC236}">
                    <a16:creationId xmlns:a16="http://schemas.microsoft.com/office/drawing/2014/main" id="{649FF3C5-B97B-4211-B68B-0BE3DCFD202C}"/>
                  </a:ext>
                </a:extLst>
              </p:cNvPr>
              <p:cNvSpPr/>
              <p:nvPr/>
            </p:nvSpPr>
            <p:spPr>
              <a:xfrm>
                <a:off x="-438105" y="-636686"/>
                <a:ext cx="506636" cy="506631"/>
              </a:xfrm>
              <a:custGeom>
                <a:avLst/>
                <a:gdLst/>
                <a:ahLst/>
                <a:cxnLst>
                  <a:cxn ang="0">
                    <a:pos x="wd2" y="hd2"/>
                  </a:cxn>
                  <a:cxn ang="5400000">
                    <a:pos x="wd2" y="hd2"/>
                  </a:cxn>
                  <a:cxn ang="10800000">
                    <a:pos x="wd2" y="hd2"/>
                  </a:cxn>
                  <a:cxn ang="16200000">
                    <a:pos x="wd2" y="hd2"/>
                  </a:cxn>
                </a:cxnLst>
                <a:rect l="0" t="0" r="r" b="b"/>
                <a:pathLst>
                  <a:path w="21105" h="21600" extrusionOk="0">
                    <a:moveTo>
                      <a:pt x="21105" y="7346"/>
                    </a:moveTo>
                    <a:lnTo>
                      <a:pt x="19909" y="6122"/>
                    </a:lnTo>
                    <a:lnTo>
                      <a:pt x="18713" y="7346"/>
                    </a:lnTo>
                    <a:lnTo>
                      <a:pt x="17039" y="9059"/>
                    </a:lnTo>
                    <a:lnTo>
                      <a:pt x="7471" y="9060"/>
                    </a:lnTo>
                    <a:lnTo>
                      <a:pt x="13930" y="2447"/>
                    </a:lnTo>
                    <a:lnTo>
                      <a:pt x="15124" y="1224"/>
                    </a:lnTo>
                    <a:lnTo>
                      <a:pt x="13928" y="0"/>
                    </a:lnTo>
                    <a:lnTo>
                      <a:pt x="1486" y="12735"/>
                    </a:lnTo>
                    <a:cubicBezTo>
                      <a:pt x="-495" y="14762"/>
                      <a:pt x="-495" y="18052"/>
                      <a:pt x="1487" y="20078"/>
                    </a:cubicBezTo>
                    <a:cubicBezTo>
                      <a:pt x="2477" y="21092"/>
                      <a:pt x="3778" y="21600"/>
                      <a:pt x="5076" y="21600"/>
                    </a:cubicBezTo>
                    <a:cubicBezTo>
                      <a:pt x="6374" y="21600"/>
                      <a:pt x="7673" y="21093"/>
                      <a:pt x="8664" y="20079"/>
                    </a:cubicBezTo>
                    <a:lnTo>
                      <a:pt x="21105" y="7346"/>
                    </a:lnTo>
                    <a:close/>
                    <a:moveTo>
                      <a:pt x="7180" y="12521"/>
                    </a:moveTo>
                    <a:cubicBezTo>
                      <a:pt x="7647" y="12521"/>
                      <a:pt x="8025" y="12909"/>
                      <a:pt x="8025" y="13386"/>
                    </a:cubicBezTo>
                    <a:cubicBezTo>
                      <a:pt x="8025" y="13865"/>
                      <a:pt x="7646" y="14253"/>
                      <a:pt x="7180" y="14253"/>
                    </a:cubicBezTo>
                    <a:cubicBezTo>
                      <a:pt x="6713" y="14252"/>
                      <a:pt x="6334" y="13865"/>
                      <a:pt x="6334" y="13386"/>
                    </a:cubicBezTo>
                    <a:cubicBezTo>
                      <a:pt x="6334" y="12909"/>
                      <a:pt x="6713" y="12521"/>
                      <a:pt x="7180" y="12521"/>
                    </a:cubicBezTo>
                    <a:moveTo>
                      <a:pt x="5065" y="17715"/>
                    </a:moveTo>
                    <a:cubicBezTo>
                      <a:pt x="4363" y="17715"/>
                      <a:pt x="3794" y="17134"/>
                      <a:pt x="3794" y="16419"/>
                    </a:cubicBezTo>
                    <a:cubicBezTo>
                      <a:pt x="3794" y="15700"/>
                      <a:pt x="4363" y="15117"/>
                      <a:pt x="5065" y="15117"/>
                    </a:cubicBezTo>
                    <a:cubicBezTo>
                      <a:pt x="5765" y="15117"/>
                      <a:pt x="6334" y="15700"/>
                      <a:pt x="6334" y="16419"/>
                    </a:cubicBezTo>
                    <a:cubicBezTo>
                      <a:pt x="6334" y="17134"/>
                      <a:pt x="5765" y="17715"/>
                      <a:pt x="5065" y="17715"/>
                    </a:cubicBezTo>
                  </a:path>
                </a:pathLst>
              </a:custGeom>
              <a:solidFill>
                <a:srgbClr val="FFFFFF"/>
              </a:solidFill>
              <a:ln w="12700" cap="flat">
                <a:noFill/>
                <a:miter lim="400000"/>
              </a:ln>
              <a:effectLst/>
            </p:spPr>
            <p:txBody>
              <a:bodyPr wrap="square" lIns="19050" tIns="19050" rIns="19050" bIns="19050" numCol="1" anchor="ctr">
                <a:noAutofit/>
              </a:body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400">
                  <a:latin typeface="微软雅黑" panose="020B0503020204020204" pitchFamily="34" charset="-122"/>
                  <a:ea typeface="微软雅黑" panose="020B0503020204020204" pitchFamily="34" charset="-122"/>
                </a:endParaRPr>
              </a:p>
            </p:txBody>
          </p:sp>
        </p:grpSp>
        <p:sp>
          <p:nvSpPr>
            <p:cNvPr id="28" name="文本框 27">
              <a:extLst>
                <a:ext uri="{FF2B5EF4-FFF2-40B4-BE49-F238E27FC236}">
                  <a16:creationId xmlns:a16="http://schemas.microsoft.com/office/drawing/2014/main" id="{A813D16D-9497-4297-A3DA-88C799E5527A}"/>
                </a:ext>
              </a:extLst>
            </p:cNvPr>
            <p:cNvSpPr txBox="1"/>
            <p:nvPr/>
          </p:nvSpPr>
          <p:spPr>
            <a:xfrm>
              <a:off x="-49131" y="2611651"/>
              <a:ext cx="2687380" cy="497957"/>
            </a:xfrm>
            <a:prstGeom prst="rect">
              <a:avLst/>
            </a:prstGeom>
            <a:noFill/>
          </p:spPr>
          <p:txBody>
            <a:bodyPr wrap="square" rtlCol="0">
              <a:spAutoFit/>
            </a:bodyPr>
            <a:lstStyle/>
            <a:p>
              <a:pPr algn="ctr">
                <a:lnSpc>
                  <a:spcPct val="120000"/>
                </a:lnSpc>
              </a:pPr>
              <a:r>
                <a:rPr lang="zh-CN" altLang="en-US" sz="2400" b="1" dirty="0">
                  <a:solidFill>
                    <a:schemeClr val="bg1"/>
                  </a:solidFill>
                  <a:latin typeface="微软雅黑" panose="020B0503020204020204" pitchFamily="34" charset="-122"/>
                  <a:ea typeface="微软雅黑" panose="020B0503020204020204" pitchFamily="34" charset="-122"/>
                </a:rPr>
                <a:t>国家统计调查资料</a:t>
              </a:r>
            </a:p>
          </p:txBody>
        </p:sp>
      </p:grpSp>
      <p:grpSp>
        <p:nvGrpSpPr>
          <p:cNvPr id="31" name="组合 30">
            <a:extLst>
              <a:ext uri="{FF2B5EF4-FFF2-40B4-BE49-F238E27FC236}">
                <a16:creationId xmlns:a16="http://schemas.microsoft.com/office/drawing/2014/main" id="{8721D01A-E660-4BC1-B735-7BE8C0C4E9E2}"/>
              </a:ext>
            </a:extLst>
          </p:cNvPr>
          <p:cNvGrpSpPr/>
          <p:nvPr/>
        </p:nvGrpSpPr>
        <p:grpSpPr>
          <a:xfrm>
            <a:off x="2543906" y="4316952"/>
            <a:ext cx="2246924" cy="1471786"/>
            <a:chOff x="2816609" y="2532303"/>
            <a:chExt cx="2246924" cy="1471786"/>
          </a:xfrm>
        </p:grpSpPr>
        <p:sp>
          <p:nvSpPr>
            <p:cNvPr id="32" name="矩形 31">
              <a:extLst>
                <a:ext uri="{FF2B5EF4-FFF2-40B4-BE49-F238E27FC236}">
                  <a16:creationId xmlns:a16="http://schemas.microsoft.com/office/drawing/2014/main" id="{2CFA55DD-8E92-43AB-95CA-C3596A6EA3F6}"/>
                </a:ext>
              </a:extLst>
            </p:cNvPr>
            <p:cNvSpPr/>
            <p:nvPr/>
          </p:nvSpPr>
          <p:spPr>
            <a:xfrm>
              <a:off x="2816609" y="2532303"/>
              <a:ext cx="2246924" cy="656652"/>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3" name="Shape 1060">
              <a:extLst>
                <a:ext uri="{FF2B5EF4-FFF2-40B4-BE49-F238E27FC236}">
                  <a16:creationId xmlns:a16="http://schemas.microsoft.com/office/drawing/2014/main" id="{A4C2FEDE-D45C-4751-A104-44F1B6F235A6}"/>
                </a:ext>
              </a:extLst>
            </p:cNvPr>
            <p:cNvSpPr/>
            <p:nvPr/>
          </p:nvSpPr>
          <p:spPr>
            <a:xfrm>
              <a:off x="3555917" y="3221622"/>
              <a:ext cx="782467" cy="78246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BBB40"/>
            </a:solidFill>
            <a:ln w="63500">
              <a:solidFill>
                <a:srgbClr val="F8FBFC"/>
              </a:solidFill>
              <a:miter lim="400000"/>
            </a:ln>
          </p:spPr>
          <p:txBody>
            <a:bodyPr lIns="0" tIns="0" rIns="0" bIns="0" anchor="ctr"/>
            <a:lstStyle/>
            <a:p>
              <a:pPr lvl="0">
                <a:defRPr sz="3200"/>
              </a:pPr>
              <a:endParaRPr sz="2400">
                <a:latin typeface="微软雅黑" panose="020B0503020204020204" pitchFamily="34" charset="-122"/>
                <a:ea typeface="微软雅黑" panose="020B0503020204020204" pitchFamily="34" charset="-122"/>
              </a:endParaRPr>
            </a:p>
          </p:txBody>
        </p:sp>
        <p:grpSp>
          <p:nvGrpSpPr>
            <p:cNvPr id="34" name="Group 1073">
              <a:extLst>
                <a:ext uri="{FF2B5EF4-FFF2-40B4-BE49-F238E27FC236}">
                  <a16:creationId xmlns:a16="http://schemas.microsoft.com/office/drawing/2014/main" id="{876087B5-E6A7-4144-A64A-0CA7ECDF07F6}"/>
                </a:ext>
              </a:extLst>
            </p:cNvPr>
            <p:cNvGrpSpPr/>
            <p:nvPr/>
          </p:nvGrpSpPr>
          <p:grpSpPr>
            <a:xfrm>
              <a:off x="3779908" y="3445616"/>
              <a:ext cx="334483" cy="334483"/>
              <a:chOff x="24407" y="-724703"/>
              <a:chExt cx="568988" cy="568988"/>
            </a:xfrm>
          </p:grpSpPr>
          <p:sp>
            <p:nvSpPr>
              <p:cNvPr id="36" name="Shape 1070">
                <a:extLst>
                  <a:ext uri="{FF2B5EF4-FFF2-40B4-BE49-F238E27FC236}">
                    <a16:creationId xmlns:a16="http://schemas.microsoft.com/office/drawing/2014/main" id="{B20CBC96-E0E5-4068-981B-728535307910}"/>
                  </a:ext>
                </a:extLst>
              </p:cNvPr>
              <p:cNvSpPr/>
              <p:nvPr/>
            </p:nvSpPr>
            <p:spPr>
              <a:xfrm>
                <a:off x="430826" y="-724703"/>
                <a:ext cx="155912" cy="276913"/>
              </a:xfrm>
              <a:custGeom>
                <a:avLst/>
                <a:gdLst/>
                <a:ahLst/>
                <a:cxnLst>
                  <a:cxn ang="0">
                    <a:pos x="wd2" y="hd2"/>
                  </a:cxn>
                  <a:cxn ang="5400000">
                    <a:pos x="wd2" y="hd2"/>
                  </a:cxn>
                  <a:cxn ang="10800000">
                    <a:pos x="wd2" y="hd2"/>
                  </a:cxn>
                  <a:cxn ang="16200000">
                    <a:pos x="wd2" y="hd2"/>
                  </a:cxn>
                </a:cxnLst>
                <a:rect l="0" t="0" r="r" b="b"/>
                <a:pathLst>
                  <a:path w="20332" h="21600" extrusionOk="0">
                    <a:moveTo>
                      <a:pt x="12835" y="21583"/>
                    </a:moveTo>
                    <a:cubicBezTo>
                      <a:pt x="13166" y="21594"/>
                      <a:pt x="13471" y="21600"/>
                      <a:pt x="13747" y="21600"/>
                    </a:cubicBezTo>
                    <a:cubicBezTo>
                      <a:pt x="13932" y="21600"/>
                      <a:pt x="14089" y="21594"/>
                      <a:pt x="14245" y="21587"/>
                    </a:cubicBezTo>
                    <a:cubicBezTo>
                      <a:pt x="14489" y="21573"/>
                      <a:pt x="14735" y="21570"/>
                      <a:pt x="14968" y="21532"/>
                    </a:cubicBezTo>
                    <a:cubicBezTo>
                      <a:pt x="18368" y="20987"/>
                      <a:pt x="20313" y="18244"/>
                      <a:pt x="20332" y="14660"/>
                    </a:cubicBezTo>
                    <a:cubicBezTo>
                      <a:pt x="20340" y="13031"/>
                      <a:pt x="19950" y="11229"/>
                      <a:pt x="19124" y="9379"/>
                    </a:cubicBezTo>
                    <a:cubicBezTo>
                      <a:pt x="16694" y="3948"/>
                      <a:pt x="11309" y="0"/>
                      <a:pt x="6613" y="0"/>
                    </a:cubicBezTo>
                    <a:cubicBezTo>
                      <a:pt x="6192" y="0"/>
                      <a:pt x="5776" y="32"/>
                      <a:pt x="5368" y="97"/>
                    </a:cubicBezTo>
                    <a:cubicBezTo>
                      <a:pt x="5344" y="101"/>
                      <a:pt x="5309" y="111"/>
                      <a:pt x="5285" y="116"/>
                    </a:cubicBezTo>
                    <a:cubicBezTo>
                      <a:pt x="5071" y="151"/>
                      <a:pt x="4864" y="203"/>
                      <a:pt x="4660" y="257"/>
                    </a:cubicBezTo>
                    <a:cubicBezTo>
                      <a:pt x="4575" y="279"/>
                      <a:pt x="4483" y="306"/>
                      <a:pt x="4384" y="331"/>
                    </a:cubicBezTo>
                    <a:cubicBezTo>
                      <a:pt x="182" y="1650"/>
                      <a:pt x="-1260" y="6741"/>
                      <a:pt x="1207" y="12250"/>
                    </a:cubicBezTo>
                    <a:cubicBezTo>
                      <a:pt x="3491" y="17341"/>
                      <a:pt x="8365" y="21128"/>
                      <a:pt x="12835" y="21583"/>
                    </a:cubicBezTo>
                  </a:path>
                </a:pathLst>
              </a:custGeom>
              <a:solidFill>
                <a:srgbClr val="FFFFFF"/>
              </a:solidFill>
              <a:ln w="12700" cap="flat">
                <a:noFill/>
                <a:miter lim="400000"/>
              </a:ln>
              <a:effectLst/>
            </p:spPr>
            <p:txBody>
              <a:bodyPr wrap="square" lIns="19050" tIns="19050" rIns="19050" bIns="19050" numCol="1" anchor="ctr">
                <a:noAutofit/>
              </a:body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400">
                  <a:latin typeface="微软雅黑" panose="020B0503020204020204" pitchFamily="34" charset="-122"/>
                  <a:ea typeface="微软雅黑" panose="020B0503020204020204" pitchFamily="34" charset="-122"/>
                </a:endParaRPr>
              </a:p>
            </p:txBody>
          </p:sp>
          <p:sp>
            <p:nvSpPr>
              <p:cNvPr id="37" name="Shape 1071">
                <a:extLst>
                  <a:ext uri="{FF2B5EF4-FFF2-40B4-BE49-F238E27FC236}">
                    <a16:creationId xmlns:a16="http://schemas.microsoft.com/office/drawing/2014/main" id="{5980BF3C-69D0-4DEF-9565-B60347C35DA0}"/>
                  </a:ext>
                </a:extLst>
              </p:cNvPr>
              <p:cNvSpPr/>
              <p:nvPr/>
            </p:nvSpPr>
            <p:spPr>
              <a:xfrm>
                <a:off x="410505" y="-338605"/>
                <a:ext cx="182890" cy="182890"/>
              </a:xfrm>
              <a:prstGeom prst="rect">
                <a:avLst/>
              </a:prstGeom>
              <a:solidFill>
                <a:srgbClr val="FFFFFF"/>
              </a:solidFill>
              <a:ln w="12700" cap="flat">
                <a:noFill/>
                <a:miter lim="400000"/>
              </a:ln>
              <a:effectLst/>
            </p:spPr>
            <p:txBody>
              <a:bodyPr wrap="square" lIns="19050" tIns="19050" rIns="19050" bIns="19050" numCol="1" anchor="ctr">
                <a:noAutofit/>
              </a:body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400">
                  <a:latin typeface="微软雅黑" panose="020B0503020204020204" pitchFamily="34" charset="-122"/>
                  <a:ea typeface="微软雅黑" panose="020B0503020204020204" pitchFamily="34" charset="-122"/>
                </a:endParaRPr>
              </a:p>
            </p:txBody>
          </p:sp>
          <p:sp>
            <p:nvSpPr>
              <p:cNvPr id="38" name="Shape 1072">
                <a:extLst>
                  <a:ext uri="{FF2B5EF4-FFF2-40B4-BE49-F238E27FC236}">
                    <a16:creationId xmlns:a16="http://schemas.microsoft.com/office/drawing/2014/main" id="{BB42B902-D9E0-4E59-8622-F69F8D3BC998}"/>
                  </a:ext>
                </a:extLst>
              </p:cNvPr>
              <p:cNvSpPr/>
              <p:nvPr/>
            </p:nvSpPr>
            <p:spPr>
              <a:xfrm>
                <a:off x="24407" y="-704383"/>
                <a:ext cx="460717" cy="538506"/>
              </a:xfrm>
              <a:custGeom>
                <a:avLst/>
                <a:gdLst/>
                <a:ahLst/>
                <a:cxnLst>
                  <a:cxn ang="0">
                    <a:pos x="wd2" y="hd2"/>
                  </a:cxn>
                  <a:cxn ang="5400000">
                    <a:pos x="wd2" y="hd2"/>
                  </a:cxn>
                  <a:cxn ang="10800000">
                    <a:pos x="wd2" y="hd2"/>
                  </a:cxn>
                  <a:cxn ang="16200000">
                    <a:pos x="wd2" y="hd2"/>
                  </a:cxn>
                </a:cxnLst>
                <a:rect l="0" t="0" r="r" b="b"/>
                <a:pathLst>
                  <a:path w="21600" h="21600" extrusionOk="0">
                    <a:moveTo>
                      <a:pt x="13337" y="12634"/>
                    </a:moveTo>
                    <a:cubicBezTo>
                      <a:pt x="13337" y="10841"/>
                      <a:pt x="11628" y="10189"/>
                      <a:pt x="10479" y="10189"/>
                    </a:cubicBezTo>
                    <a:lnTo>
                      <a:pt x="5471" y="10189"/>
                    </a:lnTo>
                    <a:cubicBezTo>
                      <a:pt x="4703" y="10189"/>
                      <a:pt x="4529" y="9740"/>
                      <a:pt x="4518" y="9374"/>
                    </a:cubicBezTo>
                    <a:cubicBezTo>
                      <a:pt x="4518" y="8612"/>
                      <a:pt x="5234" y="8476"/>
                      <a:pt x="5471" y="8455"/>
                    </a:cubicBezTo>
                    <a:lnTo>
                      <a:pt x="21600" y="9612"/>
                    </a:lnTo>
                    <a:cubicBezTo>
                      <a:pt x="20446" y="8654"/>
                      <a:pt x="19457" y="7134"/>
                      <a:pt x="18879" y="5288"/>
                    </a:cubicBezTo>
                    <a:cubicBezTo>
                      <a:pt x="18238" y="3241"/>
                      <a:pt x="18267" y="1350"/>
                      <a:pt x="18848" y="0"/>
                    </a:cubicBezTo>
                    <a:cubicBezTo>
                      <a:pt x="18706" y="90"/>
                      <a:pt x="6394" y="5550"/>
                      <a:pt x="6243" y="5618"/>
                    </a:cubicBezTo>
                    <a:cubicBezTo>
                      <a:pt x="3542" y="6851"/>
                      <a:pt x="2613" y="7616"/>
                      <a:pt x="2613" y="9374"/>
                    </a:cubicBezTo>
                    <a:cubicBezTo>
                      <a:pt x="2613" y="10357"/>
                      <a:pt x="3375" y="11819"/>
                      <a:pt x="5471" y="11819"/>
                    </a:cubicBezTo>
                    <a:lnTo>
                      <a:pt x="10468" y="11819"/>
                    </a:lnTo>
                    <a:cubicBezTo>
                      <a:pt x="10909" y="11829"/>
                      <a:pt x="11433" y="11978"/>
                      <a:pt x="11433" y="12634"/>
                    </a:cubicBezTo>
                    <a:lnTo>
                      <a:pt x="11433" y="14264"/>
                    </a:lnTo>
                    <a:lnTo>
                      <a:pt x="0" y="14264"/>
                    </a:lnTo>
                    <a:lnTo>
                      <a:pt x="0" y="21600"/>
                    </a:lnTo>
                    <a:lnTo>
                      <a:pt x="17149" y="21600"/>
                    </a:lnTo>
                    <a:lnTo>
                      <a:pt x="17149" y="14264"/>
                    </a:lnTo>
                    <a:lnTo>
                      <a:pt x="13338" y="14264"/>
                    </a:lnTo>
                    <a:lnTo>
                      <a:pt x="13338" y="12634"/>
                    </a:lnTo>
                    <a:close/>
                  </a:path>
                </a:pathLst>
              </a:custGeom>
              <a:solidFill>
                <a:srgbClr val="FFFFFF"/>
              </a:solidFill>
              <a:ln w="12700" cap="flat">
                <a:noFill/>
                <a:miter lim="400000"/>
              </a:ln>
              <a:effectLst/>
            </p:spPr>
            <p:txBody>
              <a:bodyPr wrap="square" lIns="19050" tIns="19050" rIns="19050" bIns="19050" numCol="1" anchor="ctr">
                <a:noAutofit/>
              </a:body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400">
                  <a:latin typeface="微软雅黑" panose="020B0503020204020204" pitchFamily="34" charset="-122"/>
                  <a:ea typeface="微软雅黑" panose="020B0503020204020204" pitchFamily="34" charset="-122"/>
                </a:endParaRPr>
              </a:p>
            </p:txBody>
          </p:sp>
        </p:grpSp>
        <p:sp>
          <p:nvSpPr>
            <p:cNvPr id="35" name="文本框 34">
              <a:extLst>
                <a:ext uri="{FF2B5EF4-FFF2-40B4-BE49-F238E27FC236}">
                  <a16:creationId xmlns:a16="http://schemas.microsoft.com/office/drawing/2014/main" id="{39E66031-5BF5-4D19-89EF-E886DF220EF9}"/>
                </a:ext>
              </a:extLst>
            </p:cNvPr>
            <p:cNvSpPr txBox="1"/>
            <p:nvPr/>
          </p:nvSpPr>
          <p:spPr>
            <a:xfrm>
              <a:off x="2817032" y="2611651"/>
              <a:ext cx="2245232" cy="497957"/>
            </a:xfrm>
            <a:prstGeom prst="rect">
              <a:avLst/>
            </a:prstGeom>
            <a:noFill/>
          </p:spPr>
          <p:txBody>
            <a:bodyPr wrap="square" rtlCol="0">
              <a:spAutoFit/>
            </a:bodyPr>
            <a:lstStyle/>
            <a:p>
              <a:pPr algn="ctr">
                <a:lnSpc>
                  <a:spcPct val="120000"/>
                </a:lnSpc>
              </a:pPr>
              <a:r>
                <a:rPr lang="zh-CN" altLang="en-US" sz="2400" b="1" dirty="0">
                  <a:solidFill>
                    <a:schemeClr val="bg1"/>
                  </a:solidFill>
                  <a:latin typeface="微软雅黑" panose="020B0503020204020204" pitchFamily="34" charset="-122"/>
                  <a:ea typeface="微软雅黑" panose="020B0503020204020204" pitchFamily="34" charset="-122"/>
                </a:rPr>
                <a:t>财政决算资料</a:t>
              </a:r>
            </a:p>
          </p:txBody>
        </p:sp>
      </p:grpSp>
      <p:grpSp>
        <p:nvGrpSpPr>
          <p:cNvPr id="39" name="组合 6">
            <a:extLst>
              <a:ext uri="{FF2B5EF4-FFF2-40B4-BE49-F238E27FC236}">
                <a16:creationId xmlns:a16="http://schemas.microsoft.com/office/drawing/2014/main" id="{55BD3732-7886-4728-A879-CDC734C71701}"/>
              </a:ext>
            </a:extLst>
          </p:cNvPr>
          <p:cNvGrpSpPr/>
          <p:nvPr/>
        </p:nvGrpSpPr>
        <p:grpSpPr>
          <a:xfrm>
            <a:off x="6422056" y="2439393"/>
            <a:ext cx="3378206" cy="1467330"/>
            <a:chOff x="6814286" y="2532303"/>
            <a:chExt cx="3378206" cy="1467330"/>
          </a:xfrm>
        </p:grpSpPr>
        <p:sp>
          <p:nvSpPr>
            <p:cNvPr id="40" name="矩形 39">
              <a:extLst>
                <a:ext uri="{FF2B5EF4-FFF2-40B4-BE49-F238E27FC236}">
                  <a16:creationId xmlns:a16="http://schemas.microsoft.com/office/drawing/2014/main" id="{7C803A84-43C1-424D-85A8-69AB222EF29A}"/>
                </a:ext>
              </a:extLst>
            </p:cNvPr>
            <p:cNvSpPr/>
            <p:nvPr/>
          </p:nvSpPr>
          <p:spPr>
            <a:xfrm>
              <a:off x="6815977" y="2532303"/>
              <a:ext cx="3376515" cy="656652"/>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41" name="Shape 1064">
              <a:extLst>
                <a:ext uri="{FF2B5EF4-FFF2-40B4-BE49-F238E27FC236}">
                  <a16:creationId xmlns:a16="http://schemas.microsoft.com/office/drawing/2014/main" id="{69B565C2-1BF5-40BC-A7BE-C09E87D68C54}"/>
                </a:ext>
              </a:extLst>
            </p:cNvPr>
            <p:cNvSpPr/>
            <p:nvPr/>
          </p:nvSpPr>
          <p:spPr>
            <a:xfrm>
              <a:off x="8047548" y="3217166"/>
              <a:ext cx="782467" cy="78246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8841D"/>
            </a:solidFill>
            <a:ln w="63500">
              <a:solidFill>
                <a:srgbClr val="F8FBFC"/>
              </a:solidFill>
              <a:miter lim="400000"/>
            </a:ln>
          </p:spPr>
          <p:txBody>
            <a:bodyPr lIns="0" tIns="0" rIns="0" bIns="0" anchor="ctr"/>
            <a:lstStyle/>
            <a:p>
              <a:pPr lvl="0">
                <a:defRPr sz="3200"/>
              </a:pPr>
              <a:endParaRPr sz="2400">
                <a:latin typeface="微软雅黑" panose="020B0503020204020204" pitchFamily="34" charset="-122"/>
                <a:ea typeface="微软雅黑" panose="020B0503020204020204" pitchFamily="34" charset="-122"/>
              </a:endParaRPr>
            </a:p>
          </p:txBody>
        </p:sp>
        <p:sp>
          <p:nvSpPr>
            <p:cNvPr id="42" name="Shape 1075">
              <a:extLst>
                <a:ext uri="{FF2B5EF4-FFF2-40B4-BE49-F238E27FC236}">
                  <a16:creationId xmlns:a16="http://schemas.microsoft.com/office/drawing/2014/main" id="{1AABC777-82CE-4C52-A1F4-D2EE0CE91681}"/>
                </a:ext>
              </a:extLst>
            </p:cNvPr>
            <p:cNvSpPr/>
            <p:nvPr/>
          </p:nvSpPr>
          <p:spPr>
            <a:xfrm>
              <a:off x="8272446" y="3441160"/>
              <a:ext cx="334472" cy="334482"/>
            </a:xfrm>
            <a:custGeom>
              <a:avLst/>
              <a:gdLst/>
              <a:ahLst/>
              <a:cxnLst>
                <a:cxn ang="0">
                  <a:pos x="wd2" y="hd2"/>
                </a:cxn>
                <a:cxn ang="5400000">
                  <a:pos x="wd2" y="hd2"/>
                </a:cxn>
                <a:cxn ang="10800000">
                  <a:pos x="wd2" y="hd2"/>
                </a:cxn>
                <a:cxn ang="16200000">
                  <a:pos x="wd2" y="hd2"/>
                </a:cxn>
              </a:cxnLst>
              <a:rect l="0" t="0" r="r" b="b"/>
              <a:pathLst>
                <a:path w="21336" h="21600" extrusionOk="0">
                  <a:moveTo>
                    <a:pt x="6933" y="3706"/>
                  </a:moveTo>
                  <a:lnTo>
                    <a:pt x="8224" y="5014"/>
                  </a:lnTo>
                  <a:lnTo>
                    <a:pt x="1291" y="12032"/>
                  </a:lnTo>
                  <a:lnTo>
                    <a:pt x="0" y="10725"/>
                  </a:lnTo>
                  <a:lnTo>
                    <a:pt x="6933" y="3706"/>
                  </a:lnTo>
                  <a:close/>
                  <a:moveTo>
                    <a:pt x="15845" y="12728"/>
                  </a:moveTo>
                  <a:lnTo>
                    <a:pt x="8911" y="19746"/>
                  </a:lnTo>
                  <a:lnTo>
                    <a:pt x="7545" y="18363"/>
                  </a:lnTo>
                  <a:lnTo>
                    <a:pt x="14478" y="11345"/>
                  </a:lnTo>
                  <a:lnTo>
                    <a:pt x="15845" y="12728"/>
                  </a:lnTo>
                  <a:close/>
                  <a:moveTo>
                    <a:pt x="7006" y="17818"/>
                  </a:moveTo>
                  <a:lnTo>
                    <a:pt x="5640" y="16435"/>
                  </a:lnTo>
                  <a:lnTo>
                    <a:pt x="12573" y="9416"/>
                  </a:lnTo>
                  <a:lnTo>
                    <a:pt x="13939" y="10799"/>
                  </a:lnTo>
                  <a:lnTo>
                    <a:pt x="7006" y="17818"/>
                  </a:lnTo>
                  <a:close/>
                  <a:moveTo>
                    <a:pt x="5101" y="15889"/>
                  </a:moveTo>
                  <a:lnTo>
                    <a:pt x="3735" y="14506"/>
                  </a:lnTo>
                  <a:lnTo>
                    <a:pt x="10668" y="7487"/>
                  </a:lnTo>
                  <a:lnTo>
                    <a:pt x="12034" y="8871"/>
                  </a:lnTo>
                  <a:lnTo>
                    <a:pt x="5101" y="15889"/>
                  </a:lnTo>
                  <a:close/>
                  <a:moveTo>
                    <a:pt x="3196" y="13961"/>
                  </a:moveTo>
                  <a:lnTo>
                    <a:pt x="1830" y="12577"/>
                  </a:lnTo>
                  <a:lnTo>
                    <a:pt x="8763" y="5559"/>
                  </a:lnTo>
                  <a:lnTo>
                    <a:pt x="10129" y="6942"/>
                  </a:lnTo>
                  <a:lnTo>
                    <a:pt x="3196" y="13961"/>
                  </a:lnTo>
                  <a:close/>
                  <a:moveTo>
                    <a:pt x="10742" y="21600"/>
                  </a:moveTo>
                  <a:lnTo>
                    <a:pt x="9450" y="20292"/>
                  </a:lnTo>
                  <a:lnTo>
                    <a:pt x="16384" y="13273"/>
                  </a:lnTo>
                  <a:lnTo>
                    <a:pt x="17676" y="14580"/>
                  </a:lnTo>
                  <a:lnTo>
                    <a:pt x="10742" y="21600"/>
                  </a:lnTo>
                  <a:close/>
                  <a:moveTo>
                    <a:pt x="18214" y="14035"/>
                  </a:moveTo>
                  <a:lnTo>
                    <a:pt x="7472" y="3161"/>
                  </a:lnTo>
                  <a:lnTo>
                    <a:pt x="9974" y="628"/>
                  </a:lnTo>
                  <a:lnTo>
                    <a:pt x="13811" y="4511"/>
                  </a:lnTo>
                  <a:lnTo>
                    <a:pt x="17647" y="628"/>
                  </a:lnTo>
                  <a:cubicBezTo>
                    <a:pt x="18044" y="226"/>
                    <a:pt x="18615" y="0"/>
                    <a:pt x="19197" y="0"/>
                  </a:cubicBezTo>
                  <a:cubicBezTo>
                    <a:pt x="19739" y="0"/>
                    <a:pt x="20289" y="196"/>
                    <a:pt x="20715" y="628"/>
                  </a:cubicBezTo>
                  <a:cubicBezTo>
                    <a:pt x="21600" y="1523"/>
                    <a:pt x="21483" y="2958"/>
                    <a:pt x="20715" y="3734"/>
                  </a:cubicBezTo>
                  <a:lnTo>
                    <a:pt x="16879" y="7619"/>
                  </a:lnTo>
                  <a:lnTo>
                    <a:pt x="20715" y="11502"/>
                  </a:lnTo>
                  <a:lnTo>
                    <a:pt x="18214" y="14035"/>
                  </a:lnTo>
                  <a:close/>
                </a:path>
              </a:pathLst>
            </a:custGeom>
            <a:solidFill>
              <a:srgbClr val="FFFFFF"/>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40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D07F8BD0-58EB-418E-BF41-5E6A5BA43707}"/>
                </a:ext>
              </a:extLst>
            </p:cNvPr>
            <p:cNvSpPr txBox="1"/>
            <p:nvPr/>
          </p:nvSpPr>
          <p:spPr>
            <a:xfrm>
              <a:off x="6814286" y="2611651"/>
              <a:ext cx="3376515" cy="497957"/>
            </a:xfrm>
            <a:prstGeom prst="rect">
              <a:avLst/>
            </a:prstGeom>
            <a:noFill/>
          </p:spPr>
          <p:txBody>
            <a:bodyPr wrap="square" rtlCol="0">
              <a:spAutoFit/>
            </a:bodyPr>
            <a:lstStyle/>
            <a:p>
              <a:pPr algn="ctr">
                <a:lnSpc>
                  <a:spcPct val="120000"/>
                </a:lnSpc>
              </a:pPr>
              <a:r>
                <a:rPr lang="zh-CN" altLang="en-US" sz="2400" b="1" dirty="0">
                  <a:solidFill>
                    <a:schemeClr val="bg1"/>
                  </a:solidFill>
                  <a:latin typeface="微软雅黑" panose="020B0503020204020204" pitchFamily="34" charset="-122"/>
                  <a:ea typeface="微软雅黑" panose="020B0503020204020204" pitchFamily="34" charset="-122"/>
                </a:rPr>
                <a:t>部门年度财务统计资料</a:t>
              </a:r>
            </a:p>
          </p:txBody>
        </p:sp>
      </p:grpSp>
      <p:grpSp>
        <p:nvGrpSpPr>
          <p:cNvPr id="44" name="组合 7">
            <a:extLst>
              <a:ext uri="{FF2B5EF4-FFF2-40B4-BE49-F238E27FC236}">
                <a16:creationId xmlns:a16="http://schemas.microsoft.com/office/drawing/2014/main" id="{0A538AEA-F6E3-4F37-81C3-6790636E42DE}"/>
              </a:ext>
            </a:extLst>
          </p:cNvPr>
          <p:cNvGrpSpPr/>
          <p:nvPr/>
        </p:nvGrpSpPr>
        <p:grpSpPr>
          <a:xfrm>
            <a:off x="6080434" y="4313073"/>
            <a:ext cx="4268507" cy="1467330"/>
            <a:chOff x="8065799" y="2532302"/>
            <a:chExt cx="4268507" cy="1467330"/>
          </a:xfrm>
        </p:grpSpPr>
        <p:sp>
          <p:nvSpPr>
            <p:cNvPr id="45" name="矩形 44">
              <a:extLst>
                <a:ext uri="{FF2B5EF4-FFF2-40B4-BE49-F238E27FC236}">
                  <a16:creationId xmlns:a16="http://schemas.microsoft.com/office/drawing/2014/main" id="{BD99DE57-8045-4CF2-80AF-9DB9963F70EE}"/>
                </a:ext>
              </a:extLst>
            </p:cNvPr>
            <p:cNvSpPr/>
            <p:nvPr/>
          </p:nvSpPr>
          <p:spPr>
            <a:xfrm>
              <a:off x="8065799" y="2532302"/>
              <a:ext cx="4268507" cy="656652"/>
            </a:xfrm>
            <a:prstGeom prst="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47" name="Shape 1066">
              <a:extLst>
                <a:ext uri="{FF2B5EF4-FFF2-40B4-BE49-F238E27FC236}">
                  <a16:creationId xmlns:a16="http://schemas.microsoft.com/office/drawing/2014/main" id="{7F40AEE9-55D7-4A9B-BF5B-4BC23FFED80A}"/>
                </a:ext>
              </a:extLst>
            </p:cNvPr>
            <p:cNvSpPr/>
            <p:nvPr/>
          </p:nvSpPr>
          <p:spPr>
            <a:xfrm>
              <a:off x="9805420" y="3217165"/>
              <a:ext cx="782467" cy="78246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26D64"/>
            </a:solidFill>
            <a:ln w="63500">
              <a:solidFill>
                <a:srgbClr val="F8FBFC"/>
              </a:solidFill>
              <a:miter lim="400000"/>
            </a:ln>
          </p:spPr>
          <p:txBody>
            <a:bodyPr lIns="0" tIns="0" rIns="0" bIns="0" anchor="ctr"/>
            <a:lstStyle/>
            <a:p>
              <a:pPr lvl="0">
                <a:defRPr sz="3200"/>
              </a:pPr>
              <a:endParaRPr sz="2400">
                <a:latin typeface="微软雅黑" panose="020B0503020204020204" pitchFamily="34" charset="-122"/>
                <a:ea typeface="微软雅黑" panose="020B0503020204020204" pitchFamily="34" charset="-122"/>
              </a:endParaRPr>
            </a:p>
          </p:txBody>
        </p:sp>
        <p:sp>
          <p:nvSpPr>
            <p:cNvPr id="48" name="Shape 1076">
              <a:extLst>
                <a:ext uri="{FF2B5EF4-FFF2-40B4-BE49-F238E27FC236}">
                  <a16:creationId xmlns:a16="http://schemas.microsoft.com/office/drawing/2014/main" id="{A3C1131A-6CDB-4A1F-81CA-790CAB28C6CC}"/>
                </a:ext>
              </a:extLst>
            </p:cNvPr>
            <p:cNvSpPr/>
            <p:nvPr/>
          </p:nvSpPr>
          <p:spPr>
            <a:xfrm>
              <a:off x="10029414" y="3451111"/>
              <a:ext cx="334482" cy="334482"/>
            </a:xfrm>
            <a:custGeom>
              <a:avLst/>
              <a:gdLst/>
              <a:ahLst/>
              <a:cxnLst>
                <a:cxn ang="0">
                  <a:pos x="wd2" y="hd2"/>
                </a:cxn>
                <a:cxn ang="5400000">
                  <a:pos x="wd2" y="hd2"/>
                </a:cxn>
                <a:cxn ang="10800000">
                  <a:pos x="wd2" y="hd2"/>
                </a:cxn>
                <a:cxn ang="16200000">
                  <a:pos x="wd2" y="hd2"/>
                </a:cxn>
              </a:cxnLst>
              <a:rect l="0" t="0" r="r" b="b"/>
              <a:pathLst>
                <a:path w="21600" h="21600" extrusionOk="0">
                  <a:moveTo>
                    <a:pt x="5400" y="12344"/>
                  </a:moveTo>
                  <a:lnTo>
                    <a:pt x="9257" y="16201"/>
                  </a:lnTo>
                  <a:lnTo>
                    <a:pt x="16200" y="9258"/>
                  </a:lnTo>
                  <a:lnTo>
                    <a:pt x="12343" y="5401"/>
                  </a:lnTo>
                  <a:lnTo>
                    <a:pt x="5400" y="12344"/>
                  </a:lnTo>
                  <a:close/>
                  <a:moveTo>
                    <a:pt x="21600" y="8486"/>
                  </a:moveTo>
                  <a:lnTo>
                    <a:pt x="18921" y="5807"/>
                  </a:lnTo>
                  <a:cubicBezTo>
                    <a:pt x="18407" y="6206"/>
                    <a:pt x="17015" y="6252"/>
                    <a:pt x="16181" y="5419"/>
                  </a:cubicBezTo>
                  <a:cubicBezTo>
                    <a:pt x="15351" y="4588"/>
                    <a:pt x="15394" y="3194"/>
                    <a:pt x="15793" y="2680"/>
                  </a:cubicBezTo>
                  <a:lnTo>
                    <a:pt x="13114" y="0"/>
                  </a:lnTo>
                  <a:lnTo>
                    <a:pt x="0" y="13114"/>
                  </a:lnTo>
                  <a:lnTo>
                    <a:pt x="2684" y="15798"/>
                  </a:lnTo>
                  <a:cubicBezTo>
                    <a:pt x="3221" y="15418"/>
                    <a:pt x="4578" y="15388"/>
                    <a:pt x="5395" y="16207"/>
                  </a:cubicBezTo>
                  <a:cubicBezTo>
                    <a:pt x="6211" y="17023"/>
                    <a:pt x="6182" y="18379"/>
                    <a:pt x="5802" y="18916"/>
                  </a:cubicBezTo>
                  <a:lnTo>
                    <a:pt x="8486" y="21600"/>
                  </a:lnTo>
                  <a:lnTo>
                    <a:pt x="21600" y="8486"/>
                  </a:lnTo>
                  <a:close/>
                  <a:moveTo>
                    <a:pt x="9257" y="17744"/>
                  </a:moveTo>
                  <a:lnTo>
                    <a:pt x="3857" y="12344"/>
                  </a:lnTo>
                  <a:lnTo>
                    <a:pt x="12343" y="3858"/>
                  </a:lnTo>
                  <a:lnTo>
                    <a:pt x="17743" y="9258"/>
                  </a:lnTo>
                  <a:lnTo>
                    <a:pt x="9257" y="17744"/>
                  </a:lnTo>
                  <a:close/>
                </a:path>
              </a:pathLst>
            </a:custGeom>
            <a:solidFill>
              <a:srgbClr val="FFFFFF"/>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400">
                <a:latin typeface="微软雅黑" panose="020B0503020204020204" pitchFamily="34" charset="-122"/>
                <a:ea typeface="微软雅黑" panose="020B0503020204020204" pitchFamily="34" charset="-122"/>
              </a:endParaRPr>
            </a:p>
          </p:txBody>
        </p:sp>
        <p:sp>
          <p:nvSpPr>
            <p:cNvPr id="49" name="文本框 48">
              <a:extLst>
                <a:ext uri="{FF2B5EF4-FFF2-40B4-BE49-F238E27FC236}">
                  <a16:creationId xmlns:a16="http://schemas.microsoft.com/office/drawing/2014/main" id="{E6BC48FB-26D7-43E5-AEEA-E005DF0C7AB3}"/>
                </a:ext>
              </a:extLst>
            </p:cNvPr>
            <p:cNvSpPr txBox="1"/>
            <p:nvPr/>
          </p:nvSpPr>
          <p:spPr>
            <a:xfrm>
              <a:off x="8065799" y="2611650"/>
              <a:ext cx="4268507" cy="497957"/>
            </a:xfrm>
            <a:prstGeom prst="rect">
              <a:avLst/>
            </a:prstGeom>
            <a:noFill/>
          </p:spPr>
          <p:txBody>
            <a:bodyPr wrap="square" rtlCol="0">
              <a:spAutoFit/>
            </a:bodyPr>
            <a:lstStyle/>
            <a:p>
              <a:pPr algn="ctr">
                <a:lnSpc>
                  <a:spcPct val="120000"/>
                </a:lnSpc>
              </a:pPr>
              <a:r>
                <a:rPr lang="zh-CN" altLang="en-US" sz="2400" b="1" dirty="0">
                  <a:solidFill>
                    <a:schemeClr val="bg1"/>
                  </a:solidFill>
                  <a:latin typeface="微软雅黑" panose="020B0503020204020204" pitchFamily="34" charset="-122"/>
                  <a:ea typeface="微软雅黑" panose="020B0503020204020204" pitchFamily="34" charset="-122"/>
                </a:rPr>
                <a:t>行政管理部门的行政记录资料</a:t>
              </a:r>
            </a:p>
          </p:txBody>
        </p:sp>
      </p:grpSp>
      <p:sp>
        <p:nvSpPr>
          <p:cNvPr id="6" name="闪电形 5">
            <a:extLst>
              <a:ext uri="{FF2B5EF4-FFF2-40B4-BE49-F238E27FC236}">
                <a16:creationId xmlns:a16="http://schemas.microsoft.com/office/drawing/2014/main" id="{86B8390C-CA8F-451E-9B9B-80E2C576EA22}"/>
              </a:ext>
            </a:extLst>
          </p:cNvPr>
          <p:cNvSpPr/>
          <p:nvPr/>
        </p:nvSpPr>
        <p:spPr>
          <a:xfrm rot="15086904">
            <a:off x="676584" y="4930351"/>
            <a:ext cx="782467" cy="1310640"/>
          </a:xfrm>
          <a:prstGeom prst="lightningBolt">
            <a:avLst/>
          </a:prstGeom>
          <a:solidFill>
            <a:srgbClr val="85D7F3"/>
          </a:solid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390407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7</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145687" cy="553998"/>
          </a:xfrm>
          <a:prstGeom prst="rect">
            <a:avLst/>
          </a:prstGeom>
        </p:spPr>
        <p:txBody>
          <a:bodyPr wrap="none">
            <a:spAutoFit/>
          </a:bodyPr>
          <a:lstStyle/>
          <a:p>
            <a:r>
              <a:rPr lang="zh-CN" altLang="en-US" sz="3000" b="1" dirty="0">
                <a:solidFill>
                  <a:schemeClr val="bg1"/>
                </a:solidFill>
              </a:rPr>
              <a:t> 一、生产观的发展变化</a:t>
            </a:r>
          </a:p>
        </p:txBody>
      </p:sp>
      <p:sp>
        <p:nvSpPr>
          <p:cNvPr id="21" name="圆角矩形 9">
            <a:extLst>
              <a:ext uri="{FF2B5EF4-FFF2-40B4-BE49-F238E27FC236}">
                <a16:creationId xmlns:a16="http://schemas.microsoft.com/office/drawing/2014/main" id="{30AAF538-22EC-416E-BF39-E80CD6BF0EB6}"/>
              </a:ext>
            </a:extLst>
          </p:cNvPr>
          <p:cNvSpPr/>
          <p:nvPr/>
        </p:nvSpPr>
        <p:spPr>
          <a:xfrm>
            <a:off x="581711" y="2613132"/>
            <a:ext cx="6666814" cy="3286223"/>
          </a:xfrm>
          <a:prstGeom prst="roundRect">
            <a:avLst>
              <a:gd name="adj" fmla="val 8074"/>
            </a:avLst>
          </a:prstGeom>
          <a:noFill/>
          <a:ln w="57150">
            <a:solidFill>
              <a:srgbClr val="ED6E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pic>
        <p:nvPicPr>
          <p:cNvPr id="22" name="图片 21">
            <a:extLst>
              <a:ext uri="{FF2B5EF4-FFF2-40B4-BE49-F238E27FC236}">
                <a16:creationId xmlns:a16="http://schemas.microsoft.com/office/drawing/2014/main" id="{97AB3ABC-C25B-4330-B5CE-4DB474A9A1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858283" y="2144872"/>
            <a:ext cx="3854292" cy="3854292"/>
          </a:xfrm>
          <a:prstGeom prst="rect">
            <a:avLst/>
          </a:prstGeom>
        </p:spPr>
      </p:pic>
      <p:sp>
        <p:nvSpPr>
          <p:cNvPr id="23" name="对角圆角矩形 10">
            <a:extLst>
              <a:ext uri="{FF2B5EF4-FFF2-40B4-BE49-F238E27FC236}">
                <a16:creationId xmlns:a16="http://schemas.microsoft.com/office/drawing/2014/main" id="{FBF0F6C4-1F51-4FB5-B6EE-B9163DDC35AF}"/>
              </a:ext>
            </a:extLst>
          </p:cNvPr>
          <p:cNvSpPr/>
          <p:nvPr/>
        </p:nvSpPr>
        <p:spPr>
          <a:xfrm>
            <a:off x="515937" y="1425274"/>
            <a:ext cx="3878556"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algn="ctr"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传统生产观</a:t>
            </a:r>
          </a:p>
        </p:txBody>
      </p:sp>
      <p:grpSp>
        <p:nvGrpSpPr>
          <p:cNvPr id="24" name="组合 23">
            <a:extLst>
              <a:ext uri="{FF2B5EF4-FFF2-40B4-BE49-F238E27FC236}">
                <a16:creationId xmlns:a16="http://schemas.microsoft.com/office/drawing/2014/main" id="{A8F613EA-239D-4F35-9013-6C41E6B26238}"/>
              </a:ext>
            </a:extLst>
          </p:cNvPr>
          <p:cNvGrpSpPr/>
          <p:nvPr/>
        </p:nvGrpSpPr>
        <p:grpSpPr>
          <a:xfrm>
            <a:off x="4769224" y="1522691"/>
            <a:ext cx="6943351" cy="523220"/>
            <a:chOff x="4118268" y="1389129"/>
            <a:chExt cx="7708607" cy="523220"/>
          </a:xfrm>
        </p:grpSpPr>
        <p:sp>
          <p:nvSpPr>
            <p:cNvPr id="25" name="箭头: V 形 24">
              <a:extLst>
                <a:ext uri="{FF2B5EF4-FFF2-40B4-BE49-F238E27FC236}">
                  <a16:creationId xmlns:a16="http://schemas.microsoft.com/office/drawing/2014/main" id="{5D8D3CE2-E2B5-411C-99EF-32E1CC1D7EE6}"/>
                </a:ext>
              </a:extLst>
            </p:cNvPr>
            <p:cNvSpPr/>
            <p:nvPr/>
          </p:nvSpPr>
          <p:spPr>
            <a:xfrm>
              <a:off x="4445873"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26" name="矩形 25">
              <a:extLst>
                <a:ext uri="{FF2B5EF4-FFF2-40B4-BE49-F238E27FC236}">
                  <a16:creationId xmlns:a16="http://schemas.microsoft.com/office/drawing/2014/main" id="{6CA906C5-C613-483B-B974-B4DBEDA16070}"/>
                </a:ext>
              </a:extLst>
            </p:cNvPr>
            <p:cNvSpPr/>
            <p:nvPr/>
          </p:nvSpPr>
          <p:spPr>
            <a:xfrm>
              <a:off x="4910003" y="1389129"/>
              <a:ext cx="2596904" cy="523220"/>
            </a:xfrm>
            <a:prstGeom prst="rect">
              <a:avLst/>
            </a:prstGeom>
          </p:spPr>
          <p:txBody>
            <a:bodyPr wrap="none">
              <a:spAutoFit/>
            </a:bodyPr>
            <a:lstStyle/>
            <a:p>
              <a:r>
                <a:rPr lang="zh-CN" altLang="en-US" sz="2800" b="1" dirty="0"/>
                <a:t>限制性生产观</a:t>
              </a:r>
            </a:p>
          </p:txBody>
        </p:sp>
        <p:cxnSp>
          <p:nvCxnSpPr>
            <p:cNvPr id="27" name="直接连接符 26">
              <a:extLst>
                <a:ext uri="{FF2B5EF4-FFF2-40B4-BE49-F238E27FC236}">
                  <a16:creationId xmlns:a16="http://schemas.microsoft.com/office/drawing/2014/main" id="{6E2A96A7-752F-4618-8554-35D739C77910}"/>
                </a:ext>
              </a:extLst>
            </p:cNvPr>
            <p:cNvCxnSpPr>
              <a:cxnSpLocks/>
              <a:stCxn id="26" idx="3"/>
            </p:cNvCxnSpPr>
            <p:nvPr/>
          </p:nvCxnSpPr>
          <p:spPr>
            <a:xfrm flipV="1">
              <a:off x="7506907" y="1619061"/>
              <a:ext cx="4319968" cy="31678"/>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8" name="箭头: V 形 27">
              <a:extLst>
                <a:ext uri="{FF2B5EF4-FFF2-40B4-BE49-F238E27FC236}">
                  <a16:creationId xmlns:a16="http://schemas.microsoft.com/office/drawing/2014/main" id="{3D9BA6F1-35C1-429D-9F60-D970650BF8BD}"/>
                </a:ext>
              </a:extLst>
            </p:cNvPr>
            <p:cNvSpPr/>
            <p:nvPr/>
          </p:nvSpPr>
          <p:spPr>
            <a:xfrm>
              <a:off x="4118268"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29" name="矩形 28">
            <a:extLst>
              <a:ext uri="{FF2B5EF4-FFF2-40B4-BE49-F238E27FC236}">
                <a16:creationId xmlns:a16="http://schemas.microsoft.com/office/drawing/2014/main" id="{DAD18948-BD20-462D-B732-1E327D1867DF}"/>
              </a:ext>
            </a:extLst>
          </p:cNvPr>
          <p:cNvSpPr/>
          <p:nvPr/>
        </p:nvSpPr>
        <p:spPr>
          <a:xfrm>
            <a:off x="867118" y="2840471"/>
            <a:ext cx="6096000" cy="2831544"/>
          </a:xfrm>
          <a:prstGeom prst="rect">
            <a:avLst/>
          </a:prstGeom>
        </p:spPr>
        <p:txBody>
          <a:bodyPr>
            <a:spAutoFit/>
          </a:bodyPr>
          <a:lstStyle/>
          <a:p>
            <a:pPr marL="342900" indent="-342900">
              <a:spcBef>
                <a:spcPts val="600"/>
              </a:spcBef>
              <a:buFont typeface="Wingdings" panose="05000000000000000000" pitchFamily="2" charset="2"/>
              <a:buChar char="Ø"/>
            </a:pPr>
            <a:r>
              <a:rPr lang="zh-CN" altLang="en-US" sz="2400" dirty="0">
                <a:latin typeface="SSJ-PK7482000dca4-Identity-H"/>
              </a:rPr>
              <a:t>只有农业生产才是生产，只有农业产品才是财富的源泉。</a:t>
            </a:r>
            <a:endParaRPr lang="en-US" altLang="zh-CN" sz="2400" dirty="0">
              <a:latin typeface="SSJ-PK7482000dca4-Identity-H"/>
            </a:endParaRPr>
          </a:p>
          <a:p>
            <a:pPr marL="342900" indent="-342900">
              <a:spcBef>
                <a:spcPts val="600"/>
              </a:spcBef>
              <a:buFont typeface="Wingdings" panose="05000000000000000000" pitchFamily="2" charset="2"/>
              <a:buChar char="Ø"/>
            </a:pPr>
            <a:r>
              <a:rPr lang="zh-CN" altLang="en-US" sz="2400" dirty="0"/>
              <a:t>一切从事物质产品制造和增加物质产品价值的活动都为生产。</a:t>
            </a:r>
            <a:endParaRPr lang="en-US" altLang="zh-CN" sz="2400" dirty="0"/>
          </a:p>
          <a:p>
            <a:pPr marL="342900" indent="-342900">
              <a:spcBef>
                <a:spcPts val="600"/>
              </a:spcBef>
              <a:buFont typeface="Wingdings" panose="05000000000000000000" pitchFamily="2" charset="2"/>
              <a:buChar char="Ø"/>
            </a:pPr>
            <a:r>
              <a:rPr lang="zh-CN" altLang="en-US" sz="2400" dirty="0"/>
              <a:t>服务生产是劳动，但并不是所有的服务均具有生产性，只有营利性的服务生产才是生产，而非营利性服务则不是生产。</a:t>
            </a:r>
          </a:p>
        </p:txBody>
      </p:sp>
    </p:spTree>
    <p:extLst>
      <p:ext uri="{BB962C8B-B14F-4D97-AF65-F5344CB8AC3E}">
        <p14:creationId xmlns:p14="http://schemas.microsoft.com/office/powerpoint/2010/main" val="256692586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6038833" cy="553998"/>
          </a:xfrm>
          <a:prstGeom prst="rect">
            <a:avLst/>
          </a:prstGeom>
        </p:spPr>
        <p:txBody>
          <a:bodyPr wrap="none">
            <a:spAutoFit/>
          </a:bodyPr>
          <a:lstStyle/>
          <a:p>
            <a:r>
              <a:rPr lang="zh-CN" altLang="en-US" sz="3000" b="1" dirty="0">
                <a:solidFill>
                  <a:schemeClr val="bg1"/>
                </a:solidFill>
              </a:rPr>
              <a:t>三、中国现行</a:t>
            </a:r>
            <a:r>
              <a:rPr lang="en-US" altLang="zh-CN" sz="3000" b="1" dirty="0">
                <a:solidFill>
                  <a:schemeClr val="bg1"/>
                </a:solidFill>
              </a:rPr>
              <a:t>GDP</a:t>
            </a:r>
            <a:r>
              <a:rPr lang="zh-CN" altLang="en-US" sz="3000" b="1" dirty="0">
                <a:solidFill>
                  <a:schemeClr val="bg1"/>
                </a:solidFill>
              </a:rPr>
              <a:t>核算的制度方法</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70</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graphicFrame>
        <p:nvGraphicFramePr>
          <p:cNvPr id="5" name="图示 4">
            <a:extLst>
              <a:ext uri="{FF2B5EF4-FFF2-40B4-BE49-F238E27FC236}">
                <a16:creationId xmlns:a16="http://schemas.microsoft.com/office/drawing/2014/main" id="{FCEE35CC-10CE-4D62-A0C0-8ACE72D1F24C}"/>
              </a:ext>
            </a:extLst>
          </p:cNvPr>
          <p:cNvGraphicFramePr/>
          <p:nvPr>
            <p:extLst>
              <p:ext uri="{D42A27DB-BD31-4B8C-83A1-F6EECF244321}">
                <p14:modId xmlns:p14="http://schemas.microsoft.com/office/powerpoint/2010/main" val="2073553572"/>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7307615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7192995" cy="553998"/>
          </a:xfrm>
          <a:prstGeom prst="rect">
            <a:avLst/>
          </a:prstGeom>
        </p:spPr>
        <p:txBody>
          <a:bodyPr wrap="none">
            <a:spAutoFit/>
          </a:bodyPr>
          <a:lstStyle/>
          <a:p>
            <a:r>
              <a:rPr lang="zh-CN" altLang="en-US" sz="3000" b="1" dirty="0">
                <a:solidFill>
                  <a:schemeClr val="bg1"/>
                </a:solidFill>
              </a:rPr>
              <a:t>四、中国</a:t>
            </a:r>
            <a:r>
              <a:rPr lang="en-US" altLang="zh-CN" sz="3000" b="1" dirty="0">
                <a:solidFill>
                  <a:schemeClr val="bg1"/>
                </a:solidFill>
              </a:rPr>
              <a:t>GDP</a:t>
            </a:r>
            <a:r>
              <a:rPr lang="zh-CN" altLang="en-US" sz="3000" b="1" dirty="0">
                <a:solidFill>
                  <a:schemeClr val="bg1"/>
                </a:solidFill>
              </a:rPr>
              <a:t>历史数据的重大补充和修订</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71</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graphicFrame>
        <p:nvGraphicFramePr>
          <p:cNvPr id="6" name="图示 5">
            <a:extLst>
              <a:ext uri="{FF2B5EF4-FFF2-40B4-BE49-F238E27FC236}">
                <a16:creationId xmlns:a16="http://schemas.microsoft.com/office/drawing/2014/main" id="{7F5CA2D1-5D2D-483B-A910-A0B9C4034859}"/>
              </a:ext>
            </a:extLst>
          </p:cNvPr>
          <p:cNvGraphicFramePr/>
          <p:nvPr>
            <p:extLst>
              <p:ext uri="{D42A27DB-BD31-4B8C-83A1-F6EECF244321}">
                <p14:modId xmlns:p14="http://schemas.microsoft.com/office/powerpoint/2010/main" val="3173818654"/>
              </p:ext>
            </p:extLst>
          </p:nvPr>
        </p:nvGraphicFramePr>
        <p:xfrm>
          <a:off x="2207260" y="1466733"/>
          <a:ext cx="7777480" cy="46394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1451434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7192995" cy="553998"/>
          </a:xfrm>
          <a:prstGeom prst="rect">
            <a:avLst/>
          </a:prstGeom>
        </p:spPr>
        <p:txBody>
          <a:bodyPr wrap="none">
            <a:spAutoFit/>
          </a:bodyPr>
          <a:lstStyle/>
          <a:p>
            <a:r>
              <a:rPr lang="zh-CN" altLang="en-US" sz="3000" b="1" dirty="0">
                <a:solidFill>
                  <a:schemeClr val="bg1"/>
                </a:solidFill>
              </a:rPr>
              <a:t>四、中国</a:t>
            </a:r>
            <a:r>
              <a:rPr lang="en-US" altLang="zh-CN" sz="3000" b="1" dirty="0">
                <a:solidFill>
                  <a:schemeClr val="bg1"/>
                </a:solidFill>
              </a:rPr>
              <a:t>GDP</a:t>
            </a:r>
            <a:r>
              <a:rPr lang="zh-CN" altLang="en-US" sz="3000" b="1" dirty="0">
                <a:solidFill>
                  <a:schemeClr val="bg1"/>
                </a:solidFill>
              </a:rPr>
              <a:t>历史数据的重大补充和修订</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72</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graphicFrame>
        <p:nvGraphicFramePr>
          <p:cNvPr id="5" name="图示 4">
            <a:extLst>
              <a:ext uri="{FF2B5EF4-FFF2-40B4-BE49-F238E27FC236}">
                <a16:creationId xmlns:a16="http://schemas.microsoft.com/office/drawing/2014/main" id="{F31E1278-EA3C-4309-A5E4-B96E652CDF48}"/>
              </a:ext>
            </a:extLst>
          </p:cNvPr>
          <p:cNvGraphicFramePr/>
          <p:nvPr>
            <p:extLst>
              <p:ext uri="{D42A27DB-BD31-4B8C-83A1-F6EECF244321}">
                <p14:modId xmlns:p14="http://schemas.microsoft.com/office/powerpoint/2010/main" val="880935135"/>
              </p:ext>
            </p:extLst>
          </p:nvPr>
        </p:nvGraphicFramePr>
        <p:xfrm>
          <a:off x="2407920" y="989875"/>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菱形 6">
            <a:extLst>
              <a:ext uri="{FF2B5EF4-FFF2-40B4-BE49-F238E27FC236}">
                <a16:creationId xmlns:a16="http://schemas.microsoft.com/office/drawing/2014/main" id="{E3E64750-AE25-48BE-875C-A52533C29497}"/>
              </a:ext>
            </a:extLst>
          </p:cNvPr>
          <p:cNvSpPr/>
          <p:nvPr/>
        </p:nvSpPr>
        <p:spPr>
          <a:xfrm>
            <a:off x="659954" y="2200608"/>
            <a:ext cx="1686560" cy="2997200"/>
          </a:xfrm>
          <a:prstGeom prst="diamond">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CN" sz="2000" b="1" dirty="0"/>
              <a:t>GDP</a:t>
            </a:r>
            <a:r>
              <a:rPr lang="zh-CN" altLang="en-US" sz="2000" b="1" dirty="0"/>
              <a:t>历史数据修订的常用方法</a:t>
            </a:r>
          </a:p>
        </p:txBody>
      </p:sp>
      <p:sp>
        <p:nvSpPr>
          <p:cNvPr id="8" name="文本框 7">
            <a:extLst>
              <a:ext uri="{FF2B5EF4-FFF2-40B4-BE49-F238E27FC236}">
                <a16:creationId xmlns:a16="http://schemas.microsoft.com/office/drawing/2014/main" id="{202A46DA-0B21-4C60-A1FD-036CA77143CA}"/>
              </a:ext>
            </a:extLst>
          </p:cNvPr>
          <p:cNvSpPr txBox="1"/>
          <p:nvPr/>
        </p:nvSpPr>
        <p:spPr>
          <a:xfrm>
            <a:off x="2560320" y="1452880"/>
            <a:ext cx="894080" cy="646331"/>
          </a:xfrm>
          <a:prstGeom prst="rect">
            <a:avLst/>
          </a:prstGeom>
          <a:noFill/>
        </p:spPr>
        <p:txBody>
          <a:bodyPr wrap="square" rtlCol="0">
            <a:spAutoFit/>
          </a:bodyPr>
          <a:lstStyle/>
          <a:p>
            <a:pPr algn="ctr"/>
            <a:r>
              <a:rPr lang="zh-CN" altLang="en-US" dirty="0"/>
              <a:t>等差</a:t>
            </a:r>
            <a:endParaRPr lang="en-US" altLang="zh-CN" dirty="0"/>
          </a:p>
          <a:p>
            <a:pPr algn="ctr"/>
            <a:r>
              <a:rPr lang="zh-CN" altLang="en-US" dirty="0"/>
              <a:t>内插法</a:t>
            </a:r>
          </a:p>
        </p:txBody>
      </p:sp>
      <p:sp>
        <p:nvSpPr>
          <p:cNvPr id="10" name="文本框 9">
            <a:extLst>
              <a:ext uri="{FF2B5EF4-FFF2-40B4-BE49-F238E27FC236}">
                <a16:creationId xmlns:a16="http://schemas.microsoft.com/office/drawing/2014/main" id="{C1098920-7F2C-40AF-91C7-C3C170E8F116}"/>
              </a:ext>
            </a:extLst>
          </p:cNvPr>
          <p:cNvSpPr txBox="1"/>
          <p:nvPr/>
        </p:nvSpPr>
        <p:spPr>
          <a:xfrm>
            <a:off x="3007360" y="2708862"/>
            <a:ext cx="894080" cy="646331"/>
          </a:xfrm>
          <a:prstGeom prst="rect">
            <a:avLst/>
          </a:prstGeom>
          <a:noFill/>
        </p:spPr>
        <p:txBody>
          <a:bodyPr wrap="square" rtlCol="0">
            <a:spAutoFit/>
          </a:bodyPr>
          <a:lstStyle/>
          <a:p>
            <a:pPr algn="ctr"/>
            <a:r>
              <a:rPr lang="zh-CN" altLang="en-US" dirty="0"/>
              <a:t>等比</a:t>
            </a:r>
            <a:endParaRPr lang="en-US" altLang="zh-CN" dirty="0"/>
          </a:p>
          <a:p>
            <a:pPr algn="ctr"/>
            <a:r>
              <a:rPr lang="zh-CN" altLang="en-US" dirty="0"/>
              <a:t>内插法</a:t>
            </a:r>
          </a:p>
        </p:txBody>
      </p:sp>
      <p:sp>
        <p:nvSpPr>
          <p:cNvPr id="11" name="文本框 10">
            <a:extLst>
              <a:ext uri="{FF2B5EF4-FFF2-40B4-BE49-F238E27FC236}">
                <a16:creationId xmlns:a16="http://schemas.microsoft.com/office/drawing/2014/main" id="{95C0E6DC-24D0-4765-B5A9-ED48592EB2EF}"/>
              </a:ext>
            </a:extLst>
          </p:cNvPr>
          <p:cNvSpPr txBox="1"/>
          <p:nvPr/>
        </p:nvSpPr>
        <p:spPr>
          <a:xfrm>
            <a:off x="3007360" y="3964844"/>
            <a:ext cx="894080" cy="646331"/>
          </a:xfrm>
          <a:prstGeom prst="rect">
            <a:avLst/>
          </a:prstGeom>
          <a:noFill/>
        </p:spPr>
        <p:txBody>
          <a:bodyPr wrap="square" rtlCol="0">
            <a:spAutoFit/>
          </a:bodyPr>
          <a:lstStyle/>
          <a:p>
            <a:pPr algn="ctr"/>
            <a:r>
              <a:rPr lang="zh-CN" altLang="en-US" b="1" dirty="0"/>
              <a:t>趋势</a:t>
            </a:r>
            <a:endParaRPr lang="en-US" altLang="zh-CN" b="1" dirty="0"/>
          </a:p>
          <a:p>
            <a:pPr algn="ctr"/>
            <a:r>
              <a:rPr lang="zh-CN" altLang="en-US" b="1" dirty="0"/>
              <a:t>离差法</a:t>
            </a:r>
          </a:p>
        </p:txBody>
      </p:sp>
      <p:sp>
        <p:nvSpPr>
          <p:cNvPr id="12" name="文本框 11">
            <a:extLst>
              <a:ext uri="{FF2B5EF4-FFF2-40B4-BE49-F238E27FC236}">
                <a16:creationId xmlns:a16="http://schemas.microsoft.com/office/drawing/2014/main" id="{53018FE1-4298-49C7-9F1F-D64EFB21F3E7}"/>
              </a:ext>
            </a:extLst>
          </p:cNvPr>
          <p:cNvSpPr txBox="1"/>
          <p:nvPr/>
        </p:nvSpPr>
        <p:spPr>
          <a:xfrm>
            <a:off x="2560320" y="5197808"/>
            <a:ext cx="894080" cy="646331"/>
          </a:xfrm>
          <a:prstGeom prst="rect">
            <a:avLst/>
          </a:prstGeom>
          <a:noFill/>
        </p:spPr>
        <p:txBody>
          <a:bodyPr wrap="square" rtlCol="0">
            <a:spAutoFit/>
          </a:bodyPr>
          <a:lstStyle/>
          <a:p>
            <a:pPr algn="ctr"/>
            <a:r>
              <a:rPr lang="zh-CN" altLang="en-US" dirty="0"/>
              <a:t>加权</a:t>
            </a:r>
            <a:endParaRPr lang="en-US" altLang="zh-CN" dirty="0"/>
          </a:p>
          <a:p>
            <a:pPr algn="ctr"/>
            <a:r>
              <a:rPr lang="zh-CN" altLang="en-US" dirty="0"/>
              <a:t>平均法</a:t>
            </a:r>
          </a:p>
        </p:txBody>
      </p:sp>
    </p:spTree>
    <p:extLst>
      <p:ext uri="{BB962C8B-B14F-4D97-AF65-F5344CB8AC3E}">
        <p14:creationId xmlns:p14="http://schemas.microsoft.com/office/powerpoint/2010/main" val="246313041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7192995" cy="553998"/>
          </a:xfrm>
          <a:prstGeom prst="rect">
            <a:avLst/>
          </a:prstGeom>
        </p:spPr>
        <p:txBody>
          <a:bodyPr wrap="none">
            <a:spAutoFit/>
          </a:bodyPr>
          <a:lstStyle/>
          <a:p>
            <a:r>
              <a:rPr lang="zh-CN" altLang="en-US" sz="3000" b="1" dirty="0">
                <a:solidFill>
                  <a:schemeClr val="bg1"/>
                </a:solidFill>
              </a:rPr>
              <a:t>四、中国</a:t>
            </a:r>
            <a:r>
              <a:rPr lang="en-US" altLang="zh-CN" sz="3000" b="1" dirty="0">
                <a:solidFill>
                  <a:schemeClr val="bg1"/>
                </a:solidFill>
              </a:rPr>
              <a:t>GDP</a:t>
            </a:r>
            <a:r>
              <a:rPr lang="zh-CN" altLang="en-US" sz="3000" b="1" dirty="0">
                <a:solidFill>
                  <a:schemeClr val="bg1"/>
                </a:solidFill>
              </a:rPr>
              <a:t>历史数据的重大补充和修订</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73</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13" name="文本框 12">
            <a:extLst>
              <a:ext uri="{FF2B5EF4-FFF2-40B4-BE49-F238E27FC236}">
                <a16:creationId xmlns:a16="http://schemas.microsoft.com/office/drawing/2014/main" id="{865714C8-D507-4430-89F1-BB0737CA138B}"/>
              </a:ext>
            </a:extLst>
          </p:cNvPr>
          <p:cNvSpPr txBox="1"/>
          <p:nvPr/>
        </p:nvSpPr>
        <p:spPr>
          <a:xfrm>
            <a:off x="3375659" y="1476345"/>
            <a:ext cx="5440681" cy="400110"/>
          </a:xfrm>
          <a:prstGeom prst="rect">
            <a:avLst/>
          </a:prstGeom>
          <a:noFill/>
        </p:spPr>
        <p:txBody>
          <a:bodyPr wrap="square" rtlCol="0">
            <a:spAutoFit/>
          </a:bodyPr>
          <a:lstStyle/>
          <a:p>
            <a:r>
              <a:rPr lang="en-US" altLang="zh-CN" sz="2000" b="1" dirty="0">
                <a:solidFill>
                  <a:srgbClr val="4472C4"/>
                </a:solidFill>
              </a:rPr>
              <a:t>2005-2007</a:t>
            </a:r>
            <a:r>
              <a:rPr lang="zh-CN" altLang="en-US" sz="2000" b="1" dirty="0">
                <a:solidFill>
                  <a:srgbClr val="4472C4"/>
                </a:solidFill>
              </a:rPr>
              <a:t>年</a:t>
            </a:r>
            <a:r>
              <a:rPr lang="en-US" altLang="zh-CN" sz="2000" b="1" dirty="0">
                <a:solidFill>
                  <a:srgbClr val="4472C4"/>
                </a:solidFill>
              </a:rPr>
              <a:t>GDP</a:t>
            </a:r>
            <a:r>
              <a:rPr lang="zh-CN" altLang="en-US" sz="2000" b="1" dirty="0">
                <a:solidFill>
                  <a:srgbClr val="4472C4"/>
                </a:solidFill>
              </a:rPr>
              <a:t>历史数据修订方法应用实例</a:t>
            </a:r>
          </a:p>
        </p:txBody>
      </p:sp>
      <p:pic>
        <p:nvPicPr>
          <p:cNvPr id="9" name="图片 8">
            <a:extLst>
              <a:ext uri="{FF2B5EF4-FFF2-40B4-BE49-F238E27FC236}">
                <a16:creationId xmlns:a16="http://schemas.microsoft.com/office/drawing/2014/main" id="{CE256C1A-EE1D-4037-A372-04E234DFC034}"/>
              </a:ext>
            </a:extLst>
          </p:cNvPr>
          <p:cNvPicPr>
            <a:picLocks noChangeAspect="1"/>
          </p:cNvPicPr>
          <p:nvPr/>
        </p:nvPicPr>
        <p:blipFill rotWithShape="1">
          <a:blip r:embed="rId2">
            <a:extLst>
              <a:ext uri="{28A0092B-C50C-407E-A947-70E740481C1C}">
                <a14:useLocalDpi xmlns:a14="http://schemas.microsoft.com/office/drawing/2010/main" val="0"/>
              </a:ext>
            </a:extLst>
          </a:blip>
          <a:srcRect t="1501"/>
          <a:stretch/>
        </p:blipFill>
        <p:spPr>
          <a:xfrm>
            <a:off x="1818640" y="1960878"/>
            <a:ext cx="8554720" cy="4134521"/>
          </a:xfrm>
          <a:prstGeom prst="rect">
            <a:avLst/>
          </a:prstGeom>
        </p:spPr>
      </p:pic>
    </p:spTree>
    <p:extLst>
      <p:ext uri="{BB962C8B-B14F-4D97-AF65-F5344CB8AC3E}">
        <p14:creationId xmlns:p14="http://schemas.microsoft.com/office/powerpoint/2010/main" val="374797782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7192995" cy="553998"/>
          </a:xfrm>
          <a:prstGeom prst="rect">
            <a:avLst/>
          </a:prstGeom>
        </p:spPr>
        <p:txBody>
          <a:bodyPr wrap="none">
            <a:spAutoFit/>
          </a:bodyPr>
          <a:lstStyle/>
          <a:p>
            <a:r>
              <a:rPr lang="zh-CN" altLang="en-US" sz="3000" b="1" dirty="0">
                <a:solidFill>
                  <a:schemeClr val="bg1"/>
                </a:solidFill>
              </a:rPr>
              <a:t>四、中国</a:t>
            </a:r>
            <a:r>
              <a:rPr lang="en-US" altLang="zh-CN" sz="3000" b="1" dirty="0">
                <a:solidFill>
                  <a:schemeClr val="bg1"/>
                </a:solidFill>
              </a:rPr>
              <a:t>GDP</a:t>
            </a:r>
            <a:r>
              <a:rPr lang="zh-CN" altLang="en-US" sz="3000" b="1" dirty="0">
                <a:solidFill>
                  <a:schemeClr val="bg1"/>
                </a:solidFill>
              </a:rPr>
              <a:t>历史数据的重大补充和修订</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74</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8" name="对角圆角矩形 10">
            <a:extLst>
              <a:ext uri="{FF2B5EF4-FFF2-40B4-BE49-F238E27FC236}">
                <a16:creationId xmlns:a16="http://schemas.microsoft.com/office/drawing/2014/main" id="{95813A7F-D331-4319-AF41-9DBBFBE09F4A}"/>
              </a:ext>
            </a:extLst>
          </p:cNvPr>
          <p:cNvSpPr/>
          <p:nvPr/>
        </p:nvSpPr>
        <p:spPr>
          <a:xfrm>
            <a:off x="416560" y="1303354"/>
            <a:ext cx="6817360" cy="720000"/>
          </a:xfrm>
          <a:prstGeom prst="round2DiagRect">
            <a:avLst/>
          </a:prstGeom>
          <a:solidFill>
            <a:srgbClr val="85D7F3"/>
          </a:solidFill>
          <a:ln>
            <a:solidFill>
              <a:srgbClr val="85D7F3"/>
            </a:solid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中国年度</a:t>
            </a: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历史数据的两次重大补充</a:t>
            </a:r>
          </a:p>
        </p:txBody>
      </p:sp>
      <p:grpSp>
        <p:nvGrpSpPr>
          <p:cNvPr id="10" name="组合 9">
            <a:extLst>
              <a:ext uri="{FF2B5EF4-FFF2-40B4-BE49-F238E27FC236}">
                <a16:creationId xmlns:a16="http://schemas.microsoft.com/office/drawing/2014/main" id="{EAB8AAB5-1D8B-438F-8707-1A4E20B92631}"/>
              </a:ext>
            </a:extLst>
          </p:cNvPr>
          <p:cNvGrpSpPr/>
          <p:nvPr/>
        </p:nvGrpSpPr>
        <p:grpSpPr>
          <a:xfrm>
            <a:off x="7691120" y="1449731"/>
            <a:ext cx="4021454" cy="425300"/>
            <a:chOff x="3294863" y="1438089"/>
            <a:chExt cx="8532012" cy="425300"/>
          </a:xfrm>
          <a:solidFill>
            <a:srgbClr val="85D7F3"/>
          </a:solidFill>
        </p:grpSpPr>
        <p:sp>
          <p:nvSpPr>
            <p:cNvPr id="11" name="箭头: V 形 10">
              <a:extLst>
                <a:ext uri="{FF2B5EF4-FFF2-40B4-BE49-F238E27FC236}">
                  <a16:creationId xmlns:a16="http://schemas.microsoft.com/office/drawing/2014/main" id="{E1567984-4D52-491A-9456-2B2B816E21D0}"/>
                </a:ext>
              </a:extLst>
            </p:cNvPr>
            <p:cNvSpPr/>
            <p:nvPr/>
          </p:nvSpPr>
          <p:spPr>
            <a:xfrm>
              <a:off x="4445869" y="1438089"/>
              <a:ext cx="1278857"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2" name="直接连接符 11">
              <a:extLst>
                <a:ext uri="{FF2B5EF4-FFF2-40B4-BE49-F238E27FC236}">
                  <a16:creationId xmlns:a16="http://schemas.microsoft.com/office/drawing/2014/main" id="{96C372D1-0E4B-42E9-AFB8-F9026C3FC43E}"/>
                </a:ext>
              </a:extLst>
            </p:cNvPr>
            <p:cNvCxnSpPr>
              <a:cxnSpLocks/>
            </p:cNvCxnSpPr>
            <p:nvPr/>
          </p:nvCxnSpPr>
          <p:spPr>
            <a:xfrm>
              <a:off x="6260214" y="1639381"/>
              <a:ext cx="5566661" cy="0"/>
            </a:xfrm>
            <a:prstGeom prst="line">
              <a:avLst/>
            </a:prstGeom>
            <a:grpFill/>
            <a:ln w="19050">
              <a:solidFill>
                <a:srgbClr val="85D7F3"/>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4" name="箭头: V 形 13">
              <a:extLst>
                <a:ext uri="{FF2B5EF4-FFF2-40B4-BE49-F238E27FC236}">
                  <a16:creationId xmlns:a16="http://schemas.microsoft.com/office/drawing/2014/main" id="{28D88B78-0B5D-4C6F-98B4-0AAB0C0214BE}"/>
                </a:ext>
              </a:extLst>
            </p:cNvPr>
            <p:cNvSpPr/>
            <p:nvPr/>
          </p:nvSpPr>
          <p:spPr>
            <a:xfrm>
              <a:off x="3294863" y="1438089"/>
              <a:ext cx="1213930"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5" name="图示 4">
            <a:extLst>
              <a:ext uri="{FF2B5EF4-FFF2-40B4-BE49-F238E27FC236}">
                <a16:creationId xmlns:a16="http://schemas.microsoft.com/office/drawing/2014/main" id="{9511E6A3-969F-40E4-A63F-E4BBB0E4151C}"/>
              </a:ext>
            </a:extLst>
          </p:cNvPr>
          <p:cNvGraphicFramePr/>
          <p:nvPr>
            <p:extLst>
              <p:ext uri="{D42A27DB-BD31-4B8C-83A1-F6EECF244321}">
                <p14:modId xmlns:p14="http://schemas.microsoft.com/office/powerpoint/2010/main" val="489256909"/>
              </p:ext>
            </p:extLst>
          </p:nvPr>
        </p:nvGraphicFramePr>
        <p:xfrm>
          <a:off x="2032000" y="135807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3391496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7192995" cy="553998"/>
          </a:xfrm>
          <a:prstGeom prst="rect">
            <a:avLst/>
          </a:prstGeom>
        </p:spPr>
        <p:txBody>
          <a:bodyPr wrap="none">
            <a:spAutoFit/>
          </a:bodyPr>
          <a:lstStyle/>
          <a:p>
            <a:r>
              <a:rPr lang="zh-CN" altLang="en-US" sz="3000" b="1" dirty="0">
                <a:solidFill>
                  <a:schemeClr val="bg1"/>
                </a:solidFill>
              </a:rPr>
              <a:t>四、中国</a:t>
            </a:r>
            <a:r>
              <a:rPr lang="en-US" altLang="zh-CN" sz="3000" b="1" dirty="0">
                <a:solidFill>
                  <a:schemeClr val="bg1"/>
                </a:solidFill>
              </a:rPr>
              <a:t>GDP</a:t>
            </a:r>
            <a:r>
              <a:rPr lang="zh-CN" altLang="en-US" sz="3000" b="1" dirty="0">
                <a:solidFill>
                  <a:schemeClr val="bg1"/>
                </a:solidFill>
              </a:rPr>
              <a:t>历史数据的重大补充和修订</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75</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8" name="对角圆角矩形 10">
            <a:extLst>
              <a:ext uri="{FF2B5EF4-FFF2-40B4-BE49-F238E27FC236}">
                <a16:creationId xmlns:a16="http://schemas.microsoft.com/office/drawing/2014/main" id="{95813A7F-D331-4319-AF41-9DBBFBE09F4A}"/>
              </a:ext>
            </a:extLst>
          </p:cNvPr>
          <p:cNvSpPr/>
          <p:nvPr/>
        </p:nvSpPr>
        <p:spPr>
          <a:xfrm>
            <a:off x="416560" y="1303354"/>
            <a:ext cx="6817360" cy="720000"/>
          </a:xfrm>
          <a:prstGeom prst="round2DiagRect">
            <a:avLst/>
          </a:prstGeom>
          <a:solidFill>
            <a:srgbClr val="85D7F3"/>
          </a:solidFill>
          <a:ln>
            <a:solidFill>
              <a:srgbClr val="85D7F3"/>
            </a:solid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中国年度</a:t>
            </a: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历史数据的三次重大修订</a:t>
            </a:r>
          </a:p>
        </p:txBody>
      </p:sp>
      <p:grpSp>
        <p:nvGrpSpPr>
          <p:cNvPr id="10" name="组合 9">
            <a:extLst>
              <a:ext uri="{FF2B5EF4-FFF2-40B4-BE49-F238E27FC236}">
                <a16:creationId xmlns:a16="http://schemas.microsoft.com/office/drawing/2014/main" id="{EAB8AAB5-1D8B-438F-8707-1A4E20B92631}"/>
              </a:ext>
            </a:extLst>
          </p:cNvPr>
          <p:cNvGrpSpPr/>
          <p:nvPr/>
        </p:nvGrpSpPr>
        <p:grpSpPr>
          <a:xfrm>
            <a:off x="7691120" y="1449731"/>
            <a:ext cx="4021454" cy="425300"/>
            <a:chOff x="3294863" y="1438089"/>
            <a:chExt cx="8532012" cy="425300"/>
          </a:xfrm>
          <a:solidFill>
            <a:srgbClr val="85D7F3"/>
          </a:solidFill>
        </p:grpSpPr>
        <p:sp>
          <p:nvSpPr>
            <p:cNvPr id="11" name="箭头: V 形 10">
              <a:extLst>
                <a:ext uri="{FF2B5EF4-FFF2-40B4-BE49-F238E27FC236}">
                  <a16:creationId xmlns:a16="http://schemas.microsoft.com/office/drawing/2014/main" id="{E1567984-4D52-491A-9456-2B2B816E21D0}"/>
                </a:ext>
              </a:extLst>
            </p:cNvPr>
            <p:cNvSpPr/>
            <p:nvPr/>
          </p:nvSpPr>
          <p:spPr>
            <a:xfrm>
              <a:off x="4445869" y="1438089"/>
              <a:ext cx="1278857"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2" name="直接连接符 11">
              <a:extLst>
                <a:ext uri="{FF2B5EF4-FFF2-40B4-BE49-F238E27FC236}">
                  <a16:creationId xmlns:a16="http://schemas.microsoft.com/office/drawing/2014/main" id="{96C372D1-0E4B-42E9-AFB8-F9026C3FC43E}"/>
                </a:ext>
              </a:extLst>
            </p:cNvPr>
            <p:cNvCxnSpPr>
              <a:cxnSpLocks/>
            </p:cNvCxnSpPr>
            <p:nvPr/>
          </p:nvCxnSpPr>
          <p:spPr>
            <a:xfrm>
              <a:off x="6260214" y="1639381"/>
              <a:ext cx="5566661" cy="0"/>
            </a:xfrm>
            <a:prstGeom prst="line">
              <a:avLst/>
            </a:prstGeom>
            <a:grpFill/>
            <a:ln w="19050">
              <a:solidFill>
                <a:srgbClr val="85D7F3"/>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4" name="箭头: V 形 13">
              <a:extLst>
                <a:ext uri="{FF2B5EF4-FFF2-40B4-BE49-F238E27FC236}">
                  <a16:creationId xmlns:a16="http://schemas.microsoft.com/office/drawing/2014/main" id="{28D88B78-0B5D-4C6F-98B4-0AAB0C0214BE}"/>
                </a:ext>
              </a:extLst>
            </p:cNvPr>
            <p:cNvSpPr/>
            <p:nvPr/>
          </p:nvSpPr>
          <p:spPr>
            <a:xfrm>
              <a:off x="3294863" y="1438089"/>
              <a:ext cx="1213930"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9" name="图示 8">
            <a:extLst>
              <a:ext uri="{FF2B5EF4-FFF2-40B4-BE49-F238E27FC236}">
                <a16:creationId xmlns:a16="http://schemas.microsoft.com/office/drawing/2014/main" id="{55E75380-46FC-41E9-A904-2B880AC5ABC7}"/>
              </a:ext>
            </a:extLst>
          </p:cNvPr>
          <p:cNvGraphicFramePr/>
          <p:nvPr>
            <p:extLst>
              <p:ext uri="{D42A27DB-BD31-4B8C-83A1-F6EECF244321}">
                <p14:modId xmlns:p14="http://schemas.microsoft.com/office/powerpoint/2010/main" val="3665554725"/>
              </p:ext>
            </p:extLst>
          </p:nvPr>
        </p:nvGraphicFramePr>
        <p:xfrm>
          <a:off x="2214880" y="2169044"/>
          <a:ext cx="7762240" cy="40376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2948790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7192995" cy="553998"/>
          </a:xfrm>
          <a:prstGeom prst="rect">
            <a:avLst/>
          </a:prstGeom>
        </p:spPr>
        <p:txBody>
          <a:bodyPr wrap="none">
            <a:spAutoFit/>
          </a:bodyPr>
          <a:lstStyle/>
          <a:p>
            <a:r>
              <a:rPr lang="zh-CN" altLang="en-US" sz="3000" b="1" dirty="0">
                <a:solidFill>
                  <a:schemeClr val="bg1"/>
                </a:solidFill>
              </a:rPr>
              <a:t>四、中国</a:t>
            </a:r>
            <a:r>
              <a:rPr lang="en-US" altLang="zh-CN" sz="3000" b="1" dirty="0">
                <a:solidFill>
                  <a:schemeClr val="bg1"/>
                </a:solidFill>
              </a:rPr>
              <a:t>GDP</a:t>
            </a:r>
            <a:r>
              <a:rPr lang="zh-CN" altLang="en-US" sz="3000" b="1" dirty="0">
                <a:solidFill>
                  <a:schemeClr val="bg1"/>
                </a:solidFill>
              </a:rPr>
              <a:t>历史数据的重大补充和修订</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76</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6959600" y="6521055"/>
            <a:ext cx="386800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CH3-3 </a:t>
            </a:r>
            <a:r>
              <a:rPr lang="zh-CN" altLang="en-US" dirty="0">
                <a:latin typeface="KaiTi" panose="02010609060101010101" pitchFamily="49" charset="-122"/>
                <a:ea typeface="KaiTi" panose="02010609060101010101" pitchFamily="49" charset="-122"/>
              </a:rPr>
              <a:t>中国国内生产总值的统计实践</a:t>
            </a:r>
          </a:p>
        </p:txBody>
      </p:sp>
      <p:sp>
        <p:nvSpPr>
          <p:cNvPr id="8" name="对角圆角矩形 10">
            <a:extLst>
              <a:ext uri="{FF2B5EF4-FFF2-40B4-BE49-F238E27FC236}">
                <a16:creationId xmlns:a16="http://schemas.microsoft.com/office/drawing/2014/main" id="{95813A7F-D331-4319-AF41-9DBBFBE09F4A}"/>
              </a:ext>
            </a:extLst>
          </p:cNvPr>
          <p:cNvSpPr/>
          <p:nvPr/>
        </p:nvSpPr>
        <p:spPr>
          <a:xfrm>
            <a:off x="416560" y="1303354"/>
            <a:ext cx="6817360" cy="720000"/>
          </a:xfrm>
          <a:prstGeom prst="round2DiagRect">
            <a:avLst/>
          </a:prstGeom>
          <a:solidFill>
            <a:srgbClr val="85D7F3"/>
          </a:solidFill>
          <a:ln>
            <a:solidFill>
              <a:srgbClr val="85D7F3"/>
            </a:solid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中国季度</a:t>
            </a:r>
            <a:r>
              <a:rPr lang="en-US" altLang="zh-CN"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GDP</a:t>
            </a: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历史数据的四次重大修订</a:t>
            </a:r>
          </a:p>
        </p:txBody>
      </p:sp>
      <p:grpSp>
        <p:nvGrpSpPr>
          <p:cNvPr id="10" name="组合 9">
            <a:extLst>
              <a:ext uri="{FF2B5EF4-FFF2-40B4-BE49-F238E27FC236}">
                <a16:creationId xmlns:a16="http://schemas.microsoft.com/office/drawing/2014/main" id="{EAB8AAB5-1D8B-438F-8707-1A4E20B92631}"/>
              </a:ext>
            </a:extLst>
          </p:cNvPr>
          <p:cNvGrpSpPr/>
          <p:nvPr/>
        </p:nvGrpSpPr>
        <p:grpSpPr>
          <a:xfrm>
            <a:off x="7691120" y="1449731"/>
            <a:ext cx="4021454" cy="425300"/>
            <a:chOff x="3294863" y="1438089"/>
            <a:chExt cx="8532012" cy="425300"/>
          </a:xfrm>
          <a:solidFill>
            <a:srgbClr val="85D7F3"/>
          </a:solidFill>
        </p:grpSpPr>
        <p:sp>
          <p:nvSpPr>
            <p:cNvPr id="11" name="箭头: V 形 10">
              <a:extLst>
                <a:ext uri="{FF2B5EF4-FFF2-40B4-BE49-F238E27FC236}">
                  <a16:creationId xmlns:a16="http://schemas.microsoft.com/office/drawing/2014/main" id="{E1567984-4D52-491A-9456-2B2B816E21D0}"/>
                </a:ext>
              </a:extLst>
            </p:cNvPr>
            <p:cNvSpPr/>
            <p:nvPr/>
          </p:nvSpPr>
          <p:spPr>
            <a:xfrm>
              <a:off x="4445869" y="1438089"/>
              <a:ext cx="1278857"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2" name="直接连接符 11">
              <a:extLst>
                <a:ext uri="{FF2B5EF4-FFF2-40B4-BE49-F238E27FC236}">
                  <a16:creationId xmlns:a16="http://schemas.microsoft.com/office/drawing/2014/main" id="{96C372D1-0E4B-42E9-AFB8-F9026C3FC43E}"/>
                </a:ext>
              </a:extLst>
            </p:cNvPr>
            <p:cNvCxnSpPr>
              <a:cxnSpLocks/>
            </p:cNvCxnSpPr>
            <p:nvPr/>
          </p:nvCxnSpPr>
          <p:spPr>
            <a:xfrm>
              <a:off x="6260214" y="1639381"/>
              <a:ext cx="5566661" cy="0"/>
            </a:xfrm>
            <a:prstGeom prst="line">
              <a:avLst/>
            </a:prstGeom>
            <a:grpFill/>
            <a:ln w="19050">
              <a:solidFill>
                <a:srgbClr val="85D7F3"/>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4" name="箭头: V 形 13">
              <a:extLst>
                <a:ext uri="{FF2B5EF4-FFF2-40B4-BE49-F238E27FC236}">
                  <a16:creationId xmlns:a16="http://schemas.microsoft.com/office/drawing/2014/main" id="{28D88B78-0B5D-4C6F-98B4-0AAB0C0214BE}"/>
                </a:ext>
              </a:extLst>
            </p:cNvPr>
            <p:cNvSpPr/>
            <p:nvPr/>
          </p:nvSpPr>
          <p:spPr>
            <a:xfrm>
              <a:off x="3294863" y="1438089"/>
              <a:ext cx="1213930"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7" name="图示 6">
            <a:extLst>
              <a:ext uri="{FF2B5EF4-FFF2-40B4-BE49-F238E27FC236}">
                <a16:creationId xmlns:a16="http://schemas.microsoft.com/office/drawing/2014/main" id="{0198A3F5-0F38-4437-B85D-E6F724AF1364}"/>
              </a:ext>
            </a:extLst>
          </p:cNvPr>
          <p:cNvGraphicFramePr/>
          <p:nvPr>
            <p:extLst>
              <p:ext uri="{D42A27DB-BD31-4B8C-83A1-F6EECF244321}">
                <p14:modId xmlns:p14="http://schemas.microsoft.com/office/powerpoint/2010/main" val="1079341779"/>
              </p:ext>
            </p:extLst>
          </p:nvPr>
        </p:nvGraphicFramePr>
        <p:xfrm>
          <a:off x="1706880" y="2261716"/>
          <a:ext cx="8778240" cy="38726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2375045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8" name="组合 67">
            <a:extLst>
              <a:ext uri="{FF2B5EF4-FFF2-40B4-BE49-F238E27FC236}">
                <a16:creationId xmlns:a16="http://schemas.microsoft.com/office/drawing/2014/main" id="{62EFF0B4-D973-45ED-AFF9-2AAE64E669A3}"/>
              </a:ext>
            </a:extLst>
          </p:cNvPr>
          <p:cNvGrpSpPr/>
          <p:nvPr/>
        </p:nvGrpSpPr>
        <p:grpSpPr>
          <a:xfrm>
            <a:off x="792792" y="2031024"/>
            <a:ext cx="3044882" cy="3154297"/>
            <a:chOff x="1328641" y="1989474"/>
            <a:chExt cx="4105275" cy="3134455"/>
          </a:xfrm>
        </p:grpSpPr>
        <p:sp>
          <p:nvSpPr>
            <p:cNvPr id="66" name="矩形 65">
              <a:extLst>
                <a:ext uri="{FF2B5EF4-FFF2-40B4-BE49-F238E27FC236}">
                  <a16:creationId xmlns:a16="http://schemas.microsoft.com/office/drawing/2014/main" id="{57E49F87-C462-4897-A5FE-325A0ECDF4A1}"/>
                </a:ext>
              </a:extLst>
            </p:cNvPr>
            <p:cNvSpPr/>
            <p:nvPr/>
          </p:nvSpPr>
          <p:spPr>
            <a:xfrm>
              <a:off x="1328641" y="1989474"/>
              <a:ext cx="4105275" cy="3134455"/>
            </a:xfrm>
            <a:prstGeom prst="rect">
              <a:avLst/>
            </a:prstGeom>
            <a:solidFill>
              <a:schemeClr val="bg1"/>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Freeform 7">
              <a:extLst>
                <a:ext uri="{FF2B5EF4-FFF2-40B4-BE49-F238E27FC236}">
                  <a16:creationId xmlns:a16="http://schemas.microsoft.com/office/drawing/2014/main" id="{200A1D12-1F0C-4A40-B8DA-FFEA2CA4A381}"/>
                </a:ext>
              </a:extLst>
            </p:cNvPr>
            <p:cNvSpPr>
              <a:spLocks noEditPoints="1"/>
            </p:cNvSpPr>
            <p:nvPr/>
          </p:nvSpPr>
          <p:spPr bwMode="auto">
            <a:xfrm>
              <a:off x="2313471" y="2391004"/>
              <a:ext cx="2085566" cy="2073382"/>
            </a:xfrm>
            <a:custGeom>
              <a:avLst/>
              <a:gdLst>
                <a:gd name="T0" fmla="*/ 870 w 1809"/>
                <a:gd name="T1" fmla="*/ 879 h 2152"/>
                <a:gd name="T2" fmla="*/ 870 w 1809"/>
                <a:gd name="T3" fmla="*/ 2152 h 2152"/>
                <a:gd name="T4" fmla="*/ 1809 w 1809"/>
                <a:gd name="T5" fmla="*/ 1820 h 2152"/>
                <a:gd name="T6" fmla="*/ 1809 w 1809"/>
                <a:gd name="T7" fmla="*/ 547 h 2152"/>
                <a:gd name="T8" fmla="*/ 870 w 1809"/>
                <a:gd name="T9" fmla="*/ 879 h 2152"/>
                <a:gd name="T10" fmla="*/ 785 w 1809"/>
                <a:gd name="T11" fmla="*/ 961 h 2152"/>
                <a:gd name="T12" fmla="*/ 785 w 1809"/>
                <a:gd name="T13" fmla="*/ 1138 h 2152"/>
                <a:gd name="T14" fmla="*/ 613 w 1809"/>
                <a:gd name="T15" fmla="*/ 1053 h 2152"/>
                <a:gd name="T16" fmla="*/ 613 w 1809"/>
                <a:gd name="T17" fmla="*/ 864 h 2152"/>
                <a:gd name="T18" fmla="*/ 785 w 1809"/>
                <a:gd name="T19" fmla="*/ 961 h 2152"/>
                <a:gd name="T20" fmla="*/ 1555 w 1809"/>
                <a:gd name="T21" fmla="*/ 410 h 2152"/>
                <a:gd name="T22" fmla="*/ 1507 w 1809"/>
                <a:gd name="T23" fmla="*/ 386 h 2152"/>
                <a:gd name="T24" fmla="*/ 602 w 1809"/>
                <a:gd name="T25" fmla="*/ 700 h 2152"/>
                <a:gd name="T26" fmla="*/ 576 w 1809"/>
                <a:gd name="T27" fmla="*/ 724 h 2152"/>
                <a:gd name="T28" fmla="*/ 576 w 1809"/>
                <a:gd name="T29" fmla="*/ 2017 h 2152"/>
                <a:gd name="T30" fmla="*/ 822 w 1809"/>
                <a:gd name="T31" fmla="*/ 2149 h 2152"/>
                <a:gd name="T32" fmla="*/ 822 w 1809"/>
                <a:gd name="T33" fmla="*/ 879 h 2152"/>
                <a:gd name="T34" fmla="*/ 622 w 1809"/>
                <a:gd name="T35" fmla="*/ 772 h 2152"/>
                <a:gd name="T36" fmla="*/ 625 w 1809"/>
                <a:gd name="T37" fmla="*/ 772 h 2152"/>
                <a:gd name="T38" fmla="*/ 1531 w 1809"/>
                <a:gd name="T39" fmla="*/ 457 h 2152"/>
                <a:gd name="T40" fmla="*/ 1555 w 1809"/>
                <a:gd name="T41" fmla="*/ 410 h 2152"/>
                <a:gd name="T42" fmla="*/ 209 w 1809"/>
                <a:gd name="T43" fmla="*/ 581 h 2152"/>
                <a:gd name="T44" fmla="*/ 209 w 1809"/>
                <a:gd name="T45" fmla="*/ 758 h 2152"/>
                <a:gd name="T46" fmla="*/ 37 w 1809"/>
                <a:gd name="T47" fmla="*/ 673 h 2152"/>
                <a:gd name="T48" fmla="*/ 37 w 1809"/>
                <a:gd name="T49" fmla="*/ 484 h 2152"/>
                <a:gd name="T50" fmla="*/ 209 w 1809"/>
                <a:gd name="T51" fmla="*/ 581 h 2152"/>
                <a:gd name="T52" fmla="*/ 978 w 1809"/>
                <a:gd name="T53" fmla="*/ 30 h 2152"/>
                <a:gd name="T54" fmla="*/ 931 w 1809"/>
                <a:gd name="T55" fmla="*/ 6 h 2152"/>
                <a:gd name="T56" fmla="*/ 25 w 1809"/>
                <a:gd name="T57" fmla="*/ 321 h 2152"/>
                <a:gd name="T58" fmla="*/ 0 w 1809"/>
                <a:gd name="T59" fmla="*/ 344 h 2152"/>
                <a:gd name="T60" fmla="*/ 0 w 1809"/>
                <a:gd name="T61" fmla="*/ 1638 h 2152"/>
                <a:gd name="T62" fmla="*/ 246 w 1809"/>
                <a:gd name="T63" fmla="*/ 1770 h 2152"/>
                <a:gd name="T64" fmla="*/ 246 w 1809"/>
                <a:gd name="T65" fmla="*/ 500 h 2152"/>
                <a:gd name="T66" fmla="*/ 46 w 1809"/>
                <a:gd name="T67" fmla="*/ 393 h 2152"/>
                <a:gd name="T68" fmla="*/ 49 w 1809"/>
                <a:gd name="T69" fmla="*/ 392 h 2152"/>
                <a:gd name="T70" fmla="*/ 954 w 1809"/>
                <a:gd name="T71" fmla="*/ 77 h 2152"/>
                <a:gd name="T72" fmla="*/ 978 w 1809"/>
                <a:gd name="T73" fmla="*/ 30 h 2152"/>
                <a:gd name="T74" fmla="*/ 497 w 1809"/>
                <a:gd name="T75" fmla="*/ 781 h 2152"/>
                <a:gd name="T76" fmla="*/ 497 w 1809"/>
                <a:gd name="T77" fmla="*/ 958 h 2152"/>
                <a:gd name="T78" fmla="*/ 325 w 1809"/>
                <a:gd name="T79" fmla="*/ 873 h 2152"/>
                <a:gd name="T80" fmla="*/ 325 w 1809"/>
                <a:gd name="T81" fmla="*/ 684 h 2152"/>
                <a:gd name="T82" fmla="*/ 497 w 1809"/>
                <a:gd name="T83" fmla="*/ 781 h 2152"/>
                <a:gd name="T84" fmla="*/ 1266 w 1809"/>
                <a:gd name="T85" fmla="*/ 230 h 2152"/>
                <a:gd name="T86" fmla="*/ 1219 w 1809"/>
                <a:gd name="T87" fmla="*/ 206 h 2152"/>
                <a:gd name="T88" fmla="*/ 313 w 1809"/>
                <a:gd name="T89" fmla="*/ 520 h 2152"/>
                <a:gd name="T90" fmla="*/ 288 w 1809"/>
                <a:gd name="T91" fmla="*/ 544 h 2152"/>
                <a:gd name="T92" fmla="*/ 288 w 1809"/>
                <a:gd name="T93" fmla="*/ 1837 h 2152"/>
                <a:gd name="T94" fmla="*/ 534 w 1809"/>
                <a:gd name="T95" fmla="*/ 1969 h 2152"/>
                <a:gd name="T96" fmla="*/ 534 w 1809"/>
                <a:gd name="T97" fmla="*/ 699 h 2152"/>
                <a:gd name="T98" fmla="*/ 334 w 1809"/>
                <a:gd name="T99" fmla="*/ 592 h 2152"/>
                <a:gd name="T100" fmla="*/ 337 w 1809"/>
                <a:gd name="T101" fmla="*/ 592 h 2152"/>
                <a:gd name="T102" fmla="*/ 1243 w 1809"/>
                <a:gd name="T103" fmla="*/ 277 h 2152"/>
                <a:gd name="T104" fmla="*/ 1266 w 1809"/>
                <a:gd name="T105" fmla="*/ 23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09" h="2152">
                  <a:moveTo>
                    <a:pt x="870" y="879"/>
                  </a:moveTo>
                  <a:lnTo>
                    <a:pt x="870" y="2152"/>
                  </a:lnTo>
                  <a:lnTo>
                    <a:pt x="1809" y="1820"/>
                  </a:lnTo>
                  <a:lnTo>
                    <a:pt x="1809" y="547"/>
                  </a:lnTo>
                  <a:lnTo>
                    <a:pt x="870" y="879"/>
                  </a:lnTo>
                  <a:close/>
                  <a:moveTo>
                    <a:pt x="785" y="961"/>
                  </a:moveTo>
                  <a:lnTo>
                    <a:pt x="785" y="1138"/>
                  </a:lnTo>
                  <a:cubicBezTo>
                    <a:pt x="699" y="1121"/>
                    <a:pt x="613" y="1053"/>
                    <a:pt x="613" y="1053"/>
                  </a:cubicBezTo>
                  <a:lnTo>
                    <a:pt x="613" y="864"/>
                  </a:lnTo>
                  <a:cubicBezTo>
                    <a:pt x="719" y="950"/>
                    <a:pt x="785" y="961"/>
                    <a:pt x="785" y="961"/>
                  </a:cubicBezTo>
                  <a:close/>
                  <a:moveTo>
                    <a:pt x="1555" y="410"/>
                  </a:moveTo>
                  <a:cubicBezTo>
                    <a:pt x="1548" y="390"/>
                    <a:pt x="1527" y="379"/>
                    <a:pt x="1507" y="386"/>
                  </a:cubicBezTo>
                  <a:lnTo>
                    <a:pt x="602" y="700"/>
                  </a:lnTo>
                  <a:cubicBezTo>
                    <a:pt x="590" y="704"/>
                    <a:pt x="580" y="713"/>
                    <a:pt x="576" y="724"/>
                  </a:cubicBezTo>
                  <a:lnTo>
                    <a:pt x="576" y="2017"/>
                  </a:lnTo>
                  <a:cubicBezTo>
                    <a:pt x="608" y="2080"/>
                    <a:pt x="741" y="2149"/>
                    <a:pt x="822" y="2149"/>
                  </a:cubicBezTo>
                  <a:lnTo>
                    <a:pt x="822" y="879"/>
                  </a:lnTo>
                  <a:cubicBezTo>
                    <a:pt x="779" y="873"/>
                    <a:pt x="682" y="822"/>
                    <a:pt x="622" y="772"/>
                  </a:cubicBezTo>
                  <a:cubicBezTo>
                    <a:pt x="623" y="772"/>
                    <a:pt x="624" y="772"/>
                    <a:pt x="625" y="772"/>
                  </a:cubicBezTo>
                  <a:lnTo>
                    <a:pt x="1531" y="457"/>
                  </a:lnTo>
                  <a:cubicBezTo>
                    <a:pt x="1550" y="450"/>
                    <a:pt x="1561" y="429"/>
                    <a:pt x="1555" y="410"/>
                  </a:cubicBezTo>
                  <a:close/>
                  <a:moveTo>
                    <a:pt x="209" y="581"/>
                  </a:moveTo>
                  <a:lnTo>
                    <a:pt x="209" y="758"/>
                  </a:lnTo>
                  <a:cubicBezTo>
                    <a:pt x="123" y="742"/>
                    <a:pt x="37" y="673"/>
                    <a:pt x="37" y="673"/>
                  </a:cubicBezTo>
                  <a:lnTo>
                    <a:pt x="37" y="484"/>
                  </a:lnTo>
                  <a:cubicBezTo>
                    <a:pt x="143" y="570"/>
                    <a:pt x="209" y="581"/>
                    <a:pt x="209" y="581"/>
                  </a:cubicBezTo>
                  <a:close/>
                  <a:moveTo>
                    <a:pt x="978" y="30"/>
                  </a:moveTo>
                  <a:cubicBezTo>
                    <a:pt x="972" y="11"/>
                    <a:pt x="951" y="0"/>
                    <a:pt x="931" y="6"/>
                  </a:cubicBezTo>
                  <a:lnTo>
                    <a:pt x="25" y="321"/>
                  </a:lnTo>
                  <a:cubicBezTo>
                    <a:pt x="14" y="325"/>
                    <a:pt x="3" y="334"/>
                    <a:pt x="0" y="344"/>
                  </a:cubicBezTo>
                  <a:lnTo>
                    <a:pt x="0" y="1638"/>
                  </a:lnTo>
                  <a:cubicBezTo>
                    <a:pt x="32" y="1700"/>
                    <a:pt x="165" y="1770"/>
                    <a:pt x="246" y="1770"/>
                  </a:cubicBezTo>
                  <a:lnTo>
                    <a:pt x="246" y="500"/>
                  </a:lnTo>
                  <a:cubicBezTo>
                    <a:pt x="203" y="493"/>
                    <a:pt x="106" y="443"/>
                    <a:pt x="46" y="393"/>
                  </a:cubicBezTo>
                  <a:cubicBezTo>
                    <a:pt x="47" y="393"/>
                    <a:pt x="48" y="392"/>
                    <a:pt x="49" y="392"/>
                  </a:cubicBezTo>
                  <a:lnTo>
                    <a:pt x="954" y="77"/>
                  </a:lnTo>
                  <a:cubicBezTo>
                    <a:pt x="974" y="71"/>
                    <a:pt x="985" y="50"/>
                    <a:pt x="978" y="30"/>
                  </a:cubicBezTo>
                  <a:close/>
                  <a:moveTo>
                    <a:pt x="497" y="781"/>
                  </a:moveTo>
                  <a:lnTo>
                    <a:pt x="497" y="958"/>
                  </a:lnTo>
                  <a:cubicBezTo>
                    <a:pt x="411" y="941"/>
                    <a:pt x="325" y="873"/>
                    <a:pt x="325" y="873"/>
                  </a:cubicBezTo>
                  <a:lnTo>
                    <a:pt x="325" y="684"/>
                  </a:lnTo>
                  <a:cubicBezTo>
                    <a:pt x="431" y="770"/>
                    <a:pt x="497" y="781"/>
                    <a:pt x="497" y="781"/>
                  </a:cubicBezTo>
                  <a:close/>
                  <a:moveTo>
                    <a:pt x="1266" y="230"/>
                  </a:moveTo>
                  <a:cubicBezTo>
                    <a:pt x="1260" y="210"/>
                    <a:pt x="1239" y="199"/>
                    <a:pt x="1219" y="206"/>
                  </a:cubicBezTo>
                  <a:lnTo>
                    <a:pt x="313" y="520"/>
                  </a:lnTo>
                  <a:cubicBezTo>
                    <a:pt x="302" y="524"/>
                    <a:pt x="291" y="533"/>
                    <a:pt x="288" y="544"/>
                  </a:cubicBezTo>
                  <a:lnTo>
                    <a:pt x="288" y="1837"/>
                  </a:lnTo>
                  <a:cubicBezTo>
                    <a:pt x="320" y="1900"/>
                    <a:pt x="453" y="1969"/>
                    <a:pt x="534" y="1969"/>
                  </a:cubicBezTo>
                  <a:lnTo>
                    <a:pt x="534" y="699"/>
                  </a:lnTo>
                  <a:cubicBezTo>
                    <a:pt x="491" y="693"/>
                    <a:pt x="394" y="642"/>
                    <a:pt x="334" y="592"/>
                  </a:cubicBezTo>
                  <a:cubicBezTo>
                    <a:pt x="335" y="592"/>
                    <a:pt x="336" y="592"/>
                    <a:pt x="337" y="592"/>
                  </a:cubicBezTo>
                  <a:lnTo>
                    <a:pt x="1243" y="277"/>
                  </a:lnTo>
                  <a:cubicBezTo>
                    <a:pt x="1262" y="270"/>
                    <a:pt x="1273" y="249"/>
                    <a:pt x="1266" y="230"/>
                  </a:cubicBezTo>
                  <a:close/>
                </a:path>
              </a:pathLst>
            </a:custGeom>
            <a:solidFill>
              <a:srgbClr val="00A9F3"/>
            </a:solidFill>
            <a:ln>
              <a:noFill/>
            </a:ln>
          </p:spPr>
          <p:txBody>
            <a:bodyPr vert="horz" wrap="square" lIns="91440" tIns="45720" rIns="91440" bIns="45720" numCol="1" anchor="t" anchorCtr="0" compatLnSpc="1"/>
            <a:lstStyle/>
            <a:p>
              <a:endParaRPr lang="zh-CN" altLang="en-US"/>
            </a:p>
          </p:txBody>
        </p:sp>
      </p:grpSp>
      <p:grpSp>
        <p:nvGrpSpPr>
          <p:cNvPr id="70" name="组合 69">
            <a:extLst>
              <a:ext uri="{FF2B5EF4-FFF2-40B4-BE49-F238E27FC236}">
                <a16:creationId xmlns:a16="http://schemas.microsoft.com/office/drawing/2014/main" id="{AE7744D2-F0A6-4388-B36F-0875FA5E87ED}"/>
              </a:ext>
            </a:extLst>
          </p:cNvPr>
          <p:cNvGrpSpPr/>
          <p:nvPr/>
        </p:nvGrpSpPr>
        <p:grpSpPr>
          <a:xfrm>
            <a:off x="4184039" y="1147108"/>
            <a:ext cx="7013608" cy="3066253"/>
            <a:chOff x="5728032" y="2096892"/>
            <a:chExt cx="5282090" cy="1654616"/>
          </a:xfrm>
        </p:grpSpPr>
        <p:sp>
          <p:nvSpPr>
            <p:cNvPr id="4" name="TextBox 6">
              <a:extLst>
                <a:ext uri="{FF2B5EF4-FFF2-40B4-BE49-F238E27FC236}">
                  <a16:creationId xmlns:a16="http://schemas.microsoft.com/office/drawing/2014/main" id="{05FC6914-E775-488E-83D5-17487A01516A}"/>
                </a:ext>
              </a:extLst>
            </p:cNvPr>
            <p:cNvSpPr txBox="1"/>
            <p:nvPr/>
          </p:nvSpPr>
          <p:spPr>
            <a:xfrm>
              <a:off x="5728032" y="2096892"/>
              <a:ext cx="5282090" cy="315557"/>
            </a:xfrm>
            <a:prstGeom prst="rect">
              <a:avLst/>
            </a:prstGeom>
            <a:noFill/>
          </p:spPr>
          <p:txBody>
            <a:bodyPr wrap="square" rtlCol="0">
              <a:spAutoFit/>
            </a:bodyPr>
            <a:lstStyle/>
            <a:p>
              <a:r>
                <a:rPr lang="zh-CN" altLang="en-US" sz="3200" b="1" dirty="0">
                  <a:latin typeface="微软雅黑" panose="020B0503020204020204" pitchFamily="34" charset="-122"/>
                  <a:ea typeface="微软雅黑" panose="020B0503020204020204" pitchFamily="34" charset="-122"/>
                </a:rPr>
                <a:t>第四节  国民收入总量统计</a:t>
              </a:r>
            </a:p>
          </p:txBody>
        </p:sp>
        <p:grpSp>
          <p:nvGrpSpPr>
            <p:cNvPr id="47" name="组合 46">
              <a:extLst>
                <a:ext uri="{FF2B5EF4-FFF2-40B4-BE49-F238E27FC236}">
                  <a16:creationId xmlns:a16="http://schemas.microsoft.com/office/drawing/2014/main" id="{CE3376D5-9A58-4C76-B1C1-43A668E56427}"/>
                </a:ext>
              </a:extLst>
            </p:cNvPr>
            <p:cNvGrpSpPr/>
            <p:nvPr/>
          </p:nvGrpSpPr>
          <p:grpSpPr>
            <a:xfrm>
              <a:off x="5728032" y="2523674"/>
              <a:ext cx="5282090" cy="585059"/>
              <a:chOff x="4012013" y="2937501"/>
              <a:chExt cx="5282090" cy="585059"/>
            </a:xfrm>
          </p:grpSpPr>
          <p:sp>
            <p:nvSpPr>
              <p:cNvPr id="42" name="TextBox 4">
                <a:extLst>
                  <a:ext uri="{FF2B5EF4-FFF2-40B4-BE49-F238E27FC236}">
                    <a16:creationId xmlns:a16="http://schemas.microsoft.com/office/drawing/2014/main" id="{09C25F20-F08C-4CED-8BC8-91EC785ACC32}"/>
                  </a:ext>
                </a:extLst>
              </p:cNvPr>
              <p:cNvSpPr txBox="1"/>
              <p:nvPr/>
            </p:nvSpPr>
            <p:spPr>
              <a:xfrm>
                <a:off x="4507399" y="2938988"/>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43" name="组合 42">
                <a:extLst>
                  <a:ext uri="{FF2B5EF4-FFF2-40B4-BE49-F238E27FC236}">
                    <a16:creationId xmlns:a16="http://schemas.microsoft.com/office/drawing/2014/main" id="{456AF596-AD95-4CA9-A64D-2C16217BBB81}"/>
                  </a:ext>
                </a:extLst>
              </p:cNvPr>
              <p:cNvGrpSpPr/>
              <p:nvPr/>
            </p:nvGrpSpPr>
            <p:grpSpPr>
              <a:xfrm>
                <a:off x="4012013" y="2937501"/>
                <a:ext cx="864096" cy="585059"/>
                <a:chOff x="2165941" y="1718222"/>
                <a:chExt cx="864096" cy="585059"/>
              </a:xfrm>
            </p:grpSpPr>
            <p:sp>
              <p:nvSpPr>
                <p:cNvPr id="44" name="五边形 9">
                  <a:extLst>
                    <a:ext uri="{FF2B5EF4-FFF2-40B4-BE49-F238E27FC236}">
                      <a16:creationId xmlns:a16="http://schemas.microsoft.com/office/drawing/2014/main" id="{DCA1868D-7F42-4251-8956-3F911DA600A6}"/>
                    </a:ext>
                  </a:extLst>
                </p:cNvPr>
                <p:cNvSpPr/>
                <p:nvPr/>
              </p:nvSpPr>
              <p:spPr>
                <a:xfrm>
                  <a:off x="2165941" y="1718222"/>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45" name="TextBox 10">
                  <a:extLst>
                    <a:ext uri="{FF2B5EF4-FFF2-40B4-BE49-F238E27FC236}">
                      <a16:creationId xmlns:a16="http://schemas.microsoft.com/office/drawing/2014/main" id="{F9622FE0-DEAB-4533-B5B7-0188BD82E847}"/>
                    </a:ext>
                  </a:extLst>
                </p:cNvPr>
                <p:cNvSpPr txBox="1"/>
                <p:nvPr/>
              </p:nvSpPr>
              <p:spPr>
                <a:xfrm>
                  <a:off x="2296375" y="1841616"/>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一</a:t>
                  </a:r>
                </a:p>
              </p:txBody>
            </p:sp>
          </p:grpSp>
          <p:sp>
            <p:nvSpPr>
              <p:cNvPr id="46" name="TextBox 21">
                <a:extLst>
                  <a:ext uri="{FF2B5EF4-FFF2-40B4-BE49-F238E27FC236}">
                    <a16:creationId xmlns:a16="http://schemas.microsoft.com/office/drawing/2014/main" id="{762E2A34-619B-466C-B05F-8CC1C345BCD8}"/>
                  </a:ext>
                </a:extLst>
              </p:cNvPr>
              <p:cNvSpPr txBox="1"/>
              <p:nvPr/>
            </p:nvSpPr>
            <p:spPr>
              <a:xfrm>
                <a:off x="5006544" y="3051022"/>
                <a:ext cx="3345501" cy="24912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国民收入分配核算的基本问题</a:t>
                </a:r>
              </a:p>
            </p:txBody>
          </p:sp>
        </p:grpSp>
        <p:grpSp>
          <p:nvGrpSpPr>
            <p:cNvPr id="48" name="组合 47">
              <a:extLst>
                <a:ext uri="{FF2B5EF4-FFF2-40B4-BE49-F238E27FC236}">
                  <a16:creationId xmlns:a16="http://schemas.microsoft.com/office/drawing/2014/main" id="{EC39A64F-781A-4E2A-BF1B-70B774285BF2}"/>
                </a:ext>
              </a:extLst>
            </p:cNvPr>
            <p:cNvGrpSpPr/>
            <p:nvPr/>
          </p:nvGrpSpPr>
          <p:grpSpPr>
            <a:xfrm>
              <a:off x="5743335" y="3172099"/>
              <a:ext cx="5266787" cy="579409"/>
              <a:chOff x="4027316" y="2889643"/>
              <a:chExt cx="5266787" cy="579409"/>
            </a:xfrm>
          </p:grpSpPr>
          <p:sp>
            <p:nvSpPr>
              <p:cNvPr id="49" name="TextBox 4">
                <a:extLst>
                  <a:ext uri="{FF2B5EF4-FFF2-40B4-BE49-F238E27FC236}">
                    <a16:creationId xmlns:a16="http://schemas.microsoft.com/office/drawing/2014/main" id="{DDEC5F30-1A6F-46FF-BEE0-F7B6B0EF9EA6}"/>
                  </a:ext>
                </a:extLst>
              </p:cNvPr>
              <p:cNvSpPr txBox="1"/>
              <p:nvPr/>
            </p:nvSpPr>
            <p:spPr>
              <a:xfrm>
                <a:off x="4507399" y="2889643"/>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50" name="组合 49">
                <a:extLst>
                  <a:ext uri="{FF2B5EF4-FFF2-40B4-BE49-F238E27FC236}">
                    <a16:creationId xmlns:a16="http://schemas.microsoft.com/office/drawing/2014/main" id="{516D245C-CFD9-41F4-A394-9A292B387897}"/>
                  </a:ext>
                </a:extLst>
              </p:cNvPr>
              <p:cNvGrpSpPr/>
              <p:nvPr/>
            </p:nvGrpSpPr>
            <p:grpSpPr>
              <a:xfrm>
                <a:off x="4027316" y="2889985"/>
                <a:ext cx="864096" cy="579067"/>
                <a:chOff x="2181244" y="1670706"/>
                <a:chExt cx="864096" cy="579067"/>
              </a:xfrm>
            </p:grpSpPr>
            <p:sp>
              <p:nvSpPr>
                <p:cNvPr id="33" name="五边形 9">
                  <a:extLst>
                    <a:ext uri="{FF2B5EF4-FFF2-40B4-BE49-F238E27FC236}">
                      <a16:creationId xmlns:a16="http://schemas.microsoft.com/office/drawing/2014/main" id="{2E325A2C-EFD5-4301-A66B-761E9950C483}"/>
                    </a:ext>
                  </a:extLst>
                </p:cNvPr>
                <p:cNvSpPr/>
                <p:nvPr/>
              </p:nvSpPr>
              <p:spPr>
                <a:xfrm>
                  <a:off x="2181244" y="1670706"/>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4" name="TextBox 10">
                  <a:extLst>
                    <a:ext uri="{FF2B5EF4-FFF2-40B4-BE49-F238E27FC236}">
                      <a16:creationId xmlns:a16="http://schemas.microsoft.com/office/drawing/2014/main" id="{1619A492-81E5-474C-B948-93CE1D101783}"/>
                    </a:ext>
                  </a:extLst>
                </p:cNvPr>
                <p:cNvSpPr txBox="1"/>
                <p:nvPr/>
              </p:nvSpPr>
              <p:spPr>
                <a:xfrm>
                  <a:off x="2311678" y="1788108"/>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二</a:t>
                  </a:r>
                </a:p>
              </p:txBody>
            </p:sp>
          </p:grpSp>
          <p:sp>
            <p:nvSpPr>
              <p:cNvPr id="35" name="TextBox 21">
                <a:extLst>
                  <a:ext uri="{FF2B5EF4-FFF2-40B4-BE49-F238E27FC236}">
                    <a16:creationId xmlns:a16="http://schemas.microsoft.com/office/drawing/2014/main" id="{9F3521F5-50DB-4F84-8F3C-165489149F01}"/>
                  </a:ext>
                </a:extLst>
              </p:cNvPr>
              <p:cNvSpPr txBox="1"/>
              <p:nvPr/>
            </p:nvSpPr>
            <p:spPr>
              <a:xfrm>
                <a:off x="5006544" y="3020479"/>
                <a:ext cx="2062231" cy="249124"/>
              </a:xfrm>
              <a:prstGeom prst="rect">
                <a:avLst/>
              </a:prstGeom>
              <a:noFill/>
            </p:spPr>
            <p:txBody>
              <a:bodyPr wrap="non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收入初次分配核算</a:t>
                </a:r>
              </a:p>
            </p:txBody>
          </p:sp>
        </p:grpSp>
      </p:grpSp>
      <p:sp>
        <p:nvSpPr>
          <p:cNvPr id="2" name="灯片编号占位符 1">
            <a:extLst>
              <a:ext uri="{FF2B5EF4-FFF2-40B4-BE49-F238E27FC236}">
                <a16:creationId xmlns:a16="http://schemas.microsoft.com/office/drawing/2014/main" id="{C799BB6C-7C11-4C66-93D6-83490D65C676}"/>
              </a:ext>
            </a:extLst>
          </p:cNvPr>
          <p:cNvSpPr>
            <a:spLocks noGrp="1"/>
          </p:cNvSpPr>
          <p:nvPr>
            <p:ph type="sldNum" sz="quarter" idx="4"/>
          </p:nvPr>
        </p:nvSpPr>
        <p:spPr>
          <a:xfrm>
            <a:off x="10904820" y="6554944"/>
            <a:ext cx="626296" cy="365125"/>
          </a:xfrm>
        </p:spPr>
        <p:txBody>
          <a:bodyPr/>
          <a:lstStyle/>
          <a:p>
            <a:fld id="{089E6A1B-787B-48C2-89E0-46ED219FD4E0}" type="slidenum">
              <a:rPr lang="zh-CN" altLang="en-US" smtClean="0"/>
              <a:pPr/>
              <a:t>77</a:t>
            </a:fld>
            <a:endParaRPr lang="zh-CN" altLang="en-US" dirty="0"/>
          </a:p>
        </p:txBody>
      </p:sp>
      <p:sp>
        <p:nvSpPr>
          <p:cNvPr id="21" name="文本框 20">
            <a:extLst>
              <a:ext uri="{FF2B5EF4-FFF2-40B4-BE49-F238E27FC236}">
                <a16:creationId xmlns:a16="http://schemas.microsoft.com/office/drawing/2014/main" id="{170E053B-3A87-9144-B1A6-23BD340F9F1B}"/>
              </a:ext>
            </a:extLst>
          </p:cNvPr>
          <p:cNvSpPr txBox="1"/>
          <p:nvPr/>
        </p:nvSpPr>
        <p:spPr>
          <a:xfrm>
            <a:off x="5432288" y="214768"/>
            <a:ext cx="6610865" cy="461665"/>
          </a:xfrm>
          <a:prstGeom prst="rect">
            <a:avLst/>
          </a:prstGeom>
          <a:noFill/>
        </p:spPr>
        <p:txBody>
          <a:bodyPr wrap="square" rtlCol="0">
            <a:spAutoFit/>
          </a:bodyPr>
          <a:lstStyle/>
          <a:p>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国民经济统计学（第三版）</a:t>
            </a:r>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  主编：邱东</a:t>
            </a:r>
          </a:p>
        </p:txBody>
      </p:sp>
      <p:sp>
        <p:nvSpPr>
          <p:cNvPr id="25" name="TextBox 4">
            <a:extLst>
              <a:ext uri="{FF2B5EF4-FFF2-40B4-BE49-F238E27FC236}">
                <a16:creationId xmlns:a16="http://schemas.microsoft.com/office/drawing/2014/main" id="{6A5F5ADD-35CE-4E12-9783-6467D6C9E1A5}"/>
              </a:ext>
            </a:extLst>
          </p:cNvPr>
          <p:cNvSpPr txBox="1"/>
          <p:nvPr/>
        </p:nvSpPr>
        <p:spPr>
          <a:xfrm>
            <a:off x="4862138" y="4348671"/>
            <a:ext cx="6355830" cy="933987"/>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26" name="五边形 9">
            <a:extLst>
              <a:ext uri="{FF2B5EF4-FFF2-40B4-BE49-F238E27FC236}">
                <a16:creationId xmlns:a16="http://schemas.microsoft.com/office/drawing/2014/main" id="{12784F8E-2115-4BA2-9DE9-D284CE133527}"/>
              </a:ext>
            </a:extLst>
          </p:cNvPr>
          <p:cNvSpPr/>
          <p:nvPr/>
        </p:nvSpPr>
        <p:spPr>
          <a:xfrm>
            <a:off x="4204360" y="4345915"/>
            <a:ext cx="1147355" cy="933987"/>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7" name="TextBox 10">
            <a:extLst>
              <a:ext uri="{FF2B5EF4-FFF2-40B4-BE49-F238E27FC236}">
                <a16:creationId xmlns:a16="http://schemas.microsoft.com/office/drawing/2014/main" id="{F37905B8-75A2-4F89-90A3-0F12E411DE6F}"/>
              </a:ext>
            </a:extLst>
          </p:cNvPr>
          <p:cNvSpPr txBox="1"/>
          <p:nvPr/>
        </p:nvSpPr>
        <p:spPr>
          <a:xfrm>
            <a:off x="4377552" y="4574582"/>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三</a:t>
            </a:r>
          </a:p>
        </p:txBody>
      </p:sp>
      <p:sp>
        <p:nvSpPr>
          <p:cNvPr id="28" name="TextBox 21">
            <a:extLst>
              <a:ext uri="{FF2B5EF4-FFF2-40B4-BE49-F238E27FC236}">
                <a16:creationId xmlns:a16="http://schemas.microsoft.com/office/drawing/2014/main" id="{68293BAF-A7D7-4A61-BE65-7635BD5A454A}"/>
              </a:ext>
            </a:extLst>
          </p:cNvPr>
          <p:cNvSpPr txBox="1"/>
          <p:nvPr/>
        </p:nvSpPr>
        <p:spPr>
          <a:xfrm>
            <a:off x="5524907" y="4556286"/>
            <a:ext cx="4442187"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收入再分配统计</a:t>
            </a:r>
          </a:p>
        </p:txBody>
      </p:sp>
      <p:sp>
        <p:nvSpPr>
          <p:cNvPr id="29" name="TextBox 4">
            <a:extLst>
              <a:ext uri="{FF2B5EF4-FFF2-40B4-BE49-F238E27FC236}">
                <a16:creationId xmlns:a16="http://schemas.microsoft.com/office/drawing/2014/main" id="{7EA8C9E1-2B60-4E1C-930F-EA12452F20C2}"/>
              </a:ext>
            </a:extLst>
          </p:cNvPr>
          <p:cNvSpPr txBox="1"/>
          <p:nvPr/>
        </p:nvSpPr>
        <p:spPr>
          <a:xfrm>
            <a:off x="4862138" y="5517071"/>
            <a:ext cx="6355830" cy="933987"/>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30" name="五边形 9">
            <a:extLst>
              <a:ext uri="{FF2B5EF4-FFF2-40B4-BE49-F238E27FC236}">
                <a16:creationId xmlns:a16="http://schemas.microsoft.com/office/drawing/2014/main" id="{DEB3E212-1306-4C0B-9FA1-DB38990A8747}"/>
              </a:ext>
            </a:extLst>
          </p:cNvPr>
          <p:cNvSpPr/>
          <p:nvPr/>
        </p:nvSpPr>
        <p:spPr>
          <a:xfrm>
            <a:off x="4204360" y="5514315"/>
            <a:ext cx="1147355" cy="933987"/>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1" name="TextBox 10">
            <a:extLst>
              <a:ext uri="{FF2B5EF4-FFF2-40B4-BE49-F238E27FC236}">
                <a16:creationId xmlns:a16="http://schemas.microsoft.com/office/drawing/2014/main" id="{27F84DDC-E82F-4C12-AFC2-F7779E57F935}"/>
              </a:ext>
            </a:extLst>
          </p:cNvPr>
          <p:cNvSpPr txBox="1"/>
          <p:nvPr/>
        </p:nvSpPr>
        <p:spPr>
          <a:xfrm>
            <a:off x="4377552" y="5742982"/>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四</a:t>
            </a:r>
          </a:p>
        </p:txBody>
      </p:sp>
      <p:sp>
        <p:nvSpPr>
          <p:cNvPr id="32" name="TextBox 21">
            <a:extLst>
              <a:ext uri="{FF2B5EF4-FFF2-40B4-BE49-F238E27FC236}">
                <a16:creationId xmlns:a16="http://schemas.microsoft.com/office/drawing/2014/main" id="{0BAE8F84-0C4D-40A9-9E7D-8B59B6C30752}"/>
              </a:ext>
            </a:extLst>
          </p:cNvPr>
          <p:cNvSpPr txBox="1"/>
          <p:nvPr/>
        </p:nvSpPr>
        <p:spPr>
          <a:xfrm>
            <a:off x="5524907" y="5724686"/>
            <a:ext cx="5214213"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住户调查中的居民收入统计</a:t>
            </a:r>
          </a:p>
        </p:txBody>
      </p:sp>
    </p:spTree>
    <p:extLst>
      <p:ext uri="{BB962C8B-B14F-4D97-AF65-F5344CB8AC3E}">
        <p14:creationId xmlns:p14="http://schemas.microsoft.com/office/powerpoint/2010/main" val="14649642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955476" cy="553998"/>
          </a:xfrm>
          <a:prstGeom prst="rect">
            <a:avLst/>
          </a:prstGeom>
        </p:spPr>
        <p:txBody>
          <a:bodyPr wrap="none">
            <a:spAutoFit/>
          </a:bodyPr>
          <a:lstStyle/>
          <a:p>
            <a:r>
              <a:rPr lang="zh-CN" altLang="en-US" sz="3000" b="1" dirty="0">
                <a:solidFill>
                  <a:schemeClr val="bg1"/>
                </a:solidFill>
              </a:rPr>
              <a:t>一、国民收入分配核算的基本问题</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78</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sp>
        <p:nvSpPr>
          <p:cNvPr id="13" name="矩形: 圆角 12">
            <a:extLst>
              <a:ext uri="{FF2B5EF4-FFF2-40B4-BE49-F238E27FC236}">
                <a16:creationId xmlns:a16="http://schemas.microsoft.com/office/drawing/2014/main" id="{29C5BA61-B6C7-4836-9062-48A4AAF84DE6}"/>
              </a:ext>
            </a:extLst>
          </p:cNvPr>
          <p:cNvSpPr/>
          <p:nvPr/>
        </p:nvSpPr>
        <p:spPr>
          <a:xfrm>
            <a:off x="1136120" y="1828800"/>
            <a:ext cx="9919760" cy="3628837"/>
          </a:xfrm>
          <a:prstGeom prst="roundRect">
            <a:avLst/>
          </a:prstGeom>
          <a:solidFill>
            <a:schemeClr val="accent3">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342900" indent="-342900">
              <a:spcBef>
                <a:spcPts val="600"/>
              </a:spcBef>
              <a:buClr>
                <a:srgbClr val="546E7A"/>
              </a:buClr>
              <a:buFont typeface="Wingdings" panose="05000000000000000000" pitchFamily="2" charset="2"/>
              <a:buChar char="u"/>
            </a:pPr>
            <a:r>
              <a:rPr lang="zh-CN" altLang="en-US" sz="2400" dirty="0">
                <a:solidFill>
                  <a:schemeClr val="tx1"/>
                </a:solidFill>
              </a:rPr>
              <a:t>国民收入分配核算从理论上把国民收入分配过程划分为</a:t>
            </a:r>
            <a:r>
              <a:rPr lang="zh-CN" altLang="en-US" sz="2400" dirty="0">
                <a:solidFill>
                  <a:srgbClr val="002060"/>
                </a:solidFill>
              </a:rPr>
              <a:t>初次分配</a:t>
            </a:r>
            <a:r>
              <a:rPr lang="zh-CN" altLang="en-US" sz="2400" dirty="0">
                <a:solidFill>
                  <a:schemeClr val="tx1"/>
                </a:solidFill>
              </a:rPr>
              <a:t>和</a:t>
            </a:r>
            <a:r>
              <a:rPr lang="zh-CN" altLang="en-US" sz="2400" dirty="0">
                <a:solidFill>
                  <a:srgbClr val="002060"/>
                </a:solidFill>
              </a:rPr>
              <a:t>再分配</a:t>
            </a:r>
            <a:r>
              <a:rPr lang="zh-CN" altLang="en-US" sz="2400" dirty="0">
                <a:solidFill>
                  <a:schemeClr val="tx1"/>
                </a:solidFill>
              </a:rPr>
              <a:t>两个阶段。</a:t>
            </a:r>
            <a:endParaRPr lang="en-US" altLang="zh-CN" sz="2400" dirty="0">
              <a:solidFill>
                <a:schemeClr val="tx1"/>
              </a:solidFill>
            </a:endParaRPr>
          </a:p>
          <a:p>
            <a:pPr marL="342900" indent="-342900">
              <a:spcBef>
                <a:spcPts val="600"/>
              </a:spcBef>
              <a:buClr>
                <a:srgbClr val="546E7A"/>
              </a:buClr>
              <a:buFont typeface="Wingdings" panose="05000000000000000000" pitchFamily="2" charset="2"/>
              <a:buChar char="u"/>
            </a:pPr>
            <a:r>
              <a:rPr lang="zh-CN" altLang="en-US" sz="2400" dirty="0">
                <a:solidFill>
                  <a:schemeClr val="tx1"/>
                </a:solidFill>
              </a:rPr>
              <a:t>在收入初次分配阶段发生的主要是</a:t>
            </a:r>
            <a:r>
              <a:rPr lang="zh-CN" altLang="en-US" sz="2400" dirty="0">
                <a:solidFill>
                  <a:srgbClr val="002060"/>
                </a:solidFill>
              </a:rPr>
              <a:t>交换性</a:t>
            </a:r>
            <a:r>
              <a:rPr lang="zh-CN" altLang="en-US" sz="2400" dirty="0">
                <a:solidFill>
                  <a:schemeClr val="tx1"/>
                </a:solidFill>
              </a:rPr>
              <a:t>分配，在再分配阶段发生的主要是</a:t>
            </a:r>
            <a:r>
              <a:rPr lang="zh-CN" altLang="en-US" sz="2400" dirty="0">
                <a:solidFill>
                  <a:srgbClr val="002060"/>
                </a:solidFill>
              </a:rPr>
              <a:t>转移性</a:t>
            </a:r>
            <a:r>
              <a:rPr lang="zh-CN" altLang="en-US" sz="2400" dirty="0">
                <a:solidFill>
                  <a:schemeClr val="tx1"/>
                </a:solidFill>
              </a:rPr>
              <a:t>分配。</a:t>
            </a:r>
            <a:endParaRPr lang="en-US" altLang="zh-CN" sz="2400" dirty="0">
              <a:solidFill>
                <a:schemeClr val="tx1"/>
              </a:solidFill>
            </a:endParaRPr>
          </a:p>
          <a:p>
            <a:pPr marL="342900" indent="-342900">
              <a:spcBef>
                <a:spcPts val="600"/>
              </a:spcBef>
              <a:buClr>
                <a:srgbClr val="546E7A"/>
              </a:buClr>
              <a:buFont typeface="Wingdings" panose="05000000000000000000" pitchFamily="2" charset="2"/>
              <a:buChar char="u"/>
            </a:pPr>
            <a:r>
              <a:rPr lang="zh-CN" altLang="en-US" sz="2400" b="1" dirty="0">
                <a:solidFill>
                  <a:schemeClr val="tx1"/>
                </a:solidFill>
              </a:rPr>
              <a:t>理论依据：</a:t>
            </a:r>
            <a:r>
              <a:rPr lang="zh-CN" altLang="en-US" sz="2400" dirty="0">
                <a:solidFill>
                  <a:schemeClr val="tx1"/>
                </a:solidFill>
              </a:rPr>
              <a:t>分配应同时兼顾公平与效率，以提高全社会的福利水平。</a:t>
            </a:r>
            <a:endParaRPr lang="en-US" altLang="zh-CN" sz="2400" dirty="0">
              <a:solidFill>
                <a:schemeClr val="tx1"/>
              </a:solidFill>
            </a:endParaRPr>
          </a:p>
        </p:txBody>
      </p:sp>
      <p:sp>
        <p:nvSpPr>
          <p:cNvPr id="15" name="云形 14">
            <a:extLst>
              <a:ext uri="{FF2B5EF4-FFF2-40B4-BE49-F238E27FC236}">
                <a16:creationId xmlns:a16="http://schemas.microsoft.com/office/drawing/2014/main" id="{263B55C3-38FD-4DD0-864D-9386A44D49DF}"/>
              </a:ext>
            </a:extLst>
          </p:cNvPr>
          <p:cNvSpPr/>
          <p:nvPr/>
        </p:nvSpPr>
        <p:spPr>
          <a:xfrm>
            <a:off x="731520" y="4974179"/>
            <a:ext cx="1524000" cy="822960"/>
          </a:xfrm>
          <a:prstGeom prst="cloud">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89310350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031873" cy="553998"/>
          </a:xfrm>
          <a:prstGeom prst="rect">
            <a:avLst/>
          </a:prstGeom>
        </p:spPr>
        <p:txBody>
          <a:bodyPr wrap="none">
            <a:spAutoFit/>
          </a:bodyPr>
          <a:lstStyle/>
          <a:p>
            <a:r>
              <a:rPr lang="zh-CN" altLang="en-US" sz="3000" b="1" dirty="0">
                <a:solidFill>
                  <a:schemeClr val="bg1"/>
                </a:solidFill>
              </a:rPr>
              <a:t>二、收入初次分配核算</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79</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grpSp>
        <p:nvGrpSpPr>
          <p:cNvPr id="8" name="组合 7">
            <a:extLst>
              <a:ext uri="{FF2B5EF4-FFF2-40B4-BE49-F238E27FC236}">
                <a16:creationId xmlns:a16="http://schemas.microsoft.com/office/drawing/2014/main" id="{4EB40830-2021-46BE-AFFB-908838DEF84A}"/>
              </a:ext>
            </a:extLst>
          </p:cNvPr>
          <p:cNvGrpSpPr/>
          <p:nvPr/>
        </p:nvGrpSpPr>
        <p:grpSpPr>
          <a:xfrm>
            <a:off x="4855576" y="1753849"/>
            <a:ext cx="775871" cy="4092315"/>
            <a:chOff x="3161605" y="3783143"/>
            <a:chExt cx="1026311" cy="3861469"/>
          </a:xfrm>
          <a:effectLst>
            <a:outerShdw blurRad="50800" dist="38100" dir="2700000" algn="tl" rotWithShape="0">
              <a:prstClr val="black">
                <a:alpha val="40000"/>
              </a:prstClr>
            </a:outerShdw>
          </a:effectLst>
        </p:grpSpPr>
        <p:grpSp>
          <p:nvGrpSpPr>
            <p:cNvPr id="9" name="组合 16">
              <a:extLst>
                <a:ext uri="{FF2B5EF4-FFF2-40B4-BE49-F238E27FC236}">
                  <a16:creationId xmlns:a16="http://schemas.microsoft.com/office/drawing/2014/main" id="{E6C85D80-5104-4B68-8380-1B63F2C701B5}"/>
                </a:ext>
              </a:extLst>
            </p:cNvPr>
            <p:cNvGrpSpPr/>
            <p:nvPr/>
          </p:nvGrpSpPr>
          <p:grpSpPr>
            <a:xfrm>
              <a:off x="3163398" y="3783143"/>
              <a:ext cx="1024518" cy="3861469"/>
              <a:chOff x="3163398" y="3783143"/>
              <a:chExt cx="1024518" cy="3861469"/>
            </a:xfrm>
          </p:grpSpPr>
          <p:sp>
            <p:nvSpPr>
              <p:cNvPr id="11" name="任意多边形 8">
                <a:extLst>
                  <a:ext uri="{FF2B5EF4-FFF2-40B4-BE49-F238E27FC236}">
                    <a16:creationId xmlns:a16="http://schemas.microsoft.com/office/drawing/2014/main" id="{AE02001B-485B-4162-B7E4-A191D1B09025}"/>
                  </a:ext>
                </a:extLst>
              </p:cNvPr>
              <p:cNvSpPr/>
              <p:nvPr/>
            </p:nvSpPr>
            <p:spPr>
              <a:xfrm>
                <a:off x="3174667" y="5713877"/>
                <a:ext cx="1013249" cy="1930735"/>
              </a:xfrm>
              <a:custGeom>
                <a:avLst/>
                <a:gdLst>
                  <a:gd name="connsiteX0" fmla="*/ 0 w 1013249"/>
                  <a:gd name="connsiteY0" fmla="*/ 0 h 1930735"/>
                  <a:gd name="connsiteX1" fmla="*/ 506624 w 1013249"/>
                  <a:gd name="connsiteY1" fmla="*/ 0 h 1930735"/>
                  <a:gd name="connsiteX2" fmla="*/ 506624 w 1013249"/>
                  <a:gd name="connsiteY2" fmla="*/ 1930735 h 1930735"/>
                  <a:gd name="connsiteX3" fmla="*/ 1013249 w 1013249"/>
                  <a:gd name="connsiteY3" fmla="*/ 1930735 h 1930735"/>
                </a:gdLst>
                <a:ahLst/>
                <a:cxnLst>
                  <a:cxn ang="0">
                    <a:pos x="connsiteX0" y="connsiteY0"/>
                  </a:cxn>
                  <a:cxn ang="0">
                    <a:pos x="connsiteX1" y="connsiteY1"/>
                  </a:cxn>
                  <a:cxn ang="0">
                    <a:pos x="connsiteX2" y="connsiteY2"/>
                  </a:cxn>
                  <a:cxn ang="0">
                    <a:pos x="connsiteX3" y="connsiteY3"/>
                  </a:cxn>
                </a:cxnLst>
                <a:rect l="l" t="t" r="r" b="b"/>
                <a:pathLst>
                  <a:path w="1013249" h="1930735">
                    <a:moveTo>
                      <a:pt x="0" y="0"/>
                    </a:moveTo>
                    <a:lnTo>
                      <a:pt x="506624" y="0"/>
                    </a:lnTo>
                    <a:lnTo>
                      <a:pt x="506624" y="1930735"/>
                    </a:lnTo>
                    <a:lnTo>
                      <a:pt x="1013249" y="1930735"/>
                    </a:lnTo>
                  </a:path>
                </a:pathLst>
              </a:custGeom>
              <a:noFill/>
              <a:ln w="76200"/>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464813" tIns="910856" rIns="464813" bIns="910856" numCol="1" spcCol="1270" anchor="ctr" anchorCtr="0">
                <a:noAutofit/>
              </a:bodyPr>
              <a:lstStyle/>
              <a:p>
                <a:pPr lvl="0" algn="ctr" defTabSz="311150">
                  <a:lnSpc>
                    <a:spcPct val="90000"/>
                  </a:lnSpc>
                  <a:spcBef>
                    <a:spcPct val="0"/>
                  </a:spcBef>
                  <a:spcAft>
                    <a:spcPct val="35000"/>
                  </a:spcAft>
                </a:pPr>
                <a:endParaRPr lang="zh-CN" altLang="en-US" sz="700" kern="1200"/>
              </a:p>
            </p:txBody>
          </p:sp>
          <p:sp>
            <p:nvSpPr>
              <p:cNvPr id="12" name="任意多边形 11">
                <a:extLst>
                  <a:ext uri="{FF2B5EF4-FFF2-40B4-BE49-F238E27FC236}">
                    <a16:creationId xmlns:a16="http://schemas.microsoft.com/office/drawing/2014/main" id="{EF1AB635-A8B2-4F43-AC35-3DE1BFDC2403}"/>
                  </a:ext>
                </a:extLst>
              </p:cNvPr>
              <p:cNvSpPr/>
              <p:nvPr/>
            </p:nvSpPr>
            <p:spPr>
              <a:xfrm>
                <a:off x="3163398" y="3783143"/>
                <a:ext cx="1013249" cy="1930735"/>
              </a:xfrm>
              <a:custGeom>
                <a:avLst/>
                <a:gdLst>
                  <a:gd name="connsiteX0" fmla="*/ 0 w 1013249"/>
                  <a:gd name="connsiteY0" fmla="*/ 1930735 h 1930735"/>
                  <a:gd name="connsiteX1" fmla="*/ 506624 w 1013249"/>
                  <a:gd name="connsiteY1" fmla="*/ 1930735 h 1930735"/>
                  <a:gd name="connsiteX2" fmla="*/ 506624 w 1013249"/>
                  <a:gd name="connsiteY2" fmla="*/ 0 h 1930735"/>
                  <a:gd name="connsiteX3" fmla="*/ 1013249 w 1013249"/>
                  <a:gd name="connsiteY3" fmla="*/ 0 h 1930735"/>
                </a:gdLst>
                <a:ahLst/>
                <a:cxnLst>
                  <a:cxn ang="0">
                    <a:pos x="connsiteX0" y="connsiteY0"/>
                  </a:cxn>
                  <a:cxn ang="0">
                    <a:pos x="connsiteX1" y="connsiteY1"/>
                  </a:cxn>
                  <a:cxn ang="0">
                    <a:pos x="connsiteX2" y="connsiteY2"/>
                  </a:cxn>
                  <a:cxn ang="0">
                    <a:pos x="connsiteX3" y="connsiteY3"/>
                  </a:cxn>
                </a:cxnLst>
                <a:rect l="l" t="t" r="r" b="b"/>
                <a:pathLst>
                  <a:path w="1013249" h="1930735">
                    <a:moveTo>
                      <a:pt x="0" y="1930735"/>
                    </a:moveTo>
                    <a:lnTo>
                      <a:pt x="506624" y="1930735"/>
                    </a:lnTo>
                    <a:lnTo>
                      <a:pt x="506624" y="0"/>
                    </a:lnTo>
                    <a:lnTo>
                      <a:pt x="1013249" y="0"/>
                    </a:lnTo>
                  </a:path>
                </a:pathLst>
              </a:custGeom>
              <a:noFill/>
              <a:ln w="76200"/>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464813" tIns="910856" rIns="464813" bIns="910856" numCol="1" spcCol="1270" anchor="ctr" anchorCtr="0">
                <a:noAutofit/>
              </a:bodyPr>
              <a:lstStyle/>
              <a:p>
                <a:pPr lvl="0" algn="ctr" defTabSz="311150">
                  <a:lnSpc>
                    <a:spcPct val="90000"/>
                  </a:lnSpc>
                  <a:spcBef>
                    <a:spcPct val="0"/>
                  </a:spcBef>
                  <a:spcAft>
                    <a:spcPct val="35000"/>
                  </a:spcAft>
                </a:pPr>
                <a:endParaRPr lang="zh-CN" altLang="en-US" sz="700" kern="1200"/>
              </a:p>
            </p:txBody>
          </p:sp>
        </p:grpSp>
        <p:sp>
          <p:nvSpPr>
            <p:cNvPr id="10" name="任意多边形 9">
              <a:extLst>
                <a:ext uri="{FF2B5EF4-FFF2-40B4-BE49-F238E27FC236}">
                  <a16:creationId xmlns:a16="http://schemas.microsoft.com/office/drawing/2014/main" id="{AE95D889-297A-46C4-B9A7-2F882A76D014}"/>
                </a:ext>
              </a:extLst>
            </p:cNvPr>
            <p:cNvSpPr/>
            <p:nvPr/>
          </p:nvSpPr>
          <p:spPr>
            <a:xfrm>
              <a:off x="3161605" y="5668157"/>
              <a:ext cx="1013249" cy="91440"/>
            </a:xfrm>
            <a:custGeom>
              <a:avLst/>
              <a:gdLst>
                <a:gd name="connsiteX0" fmla="*/ 0 w 1013249"/>
                <a:gd name="connsiteY0" fmla="*/ 45720 h 91440"/>
                <a:gd name="connsiteX1" fmla="*/ 1013249 w 1013249"/>
                <a:gd name="connsiteY1" fmla="*/ 45720 h 91440"/>
              </a:gdLst>
              <a:ahLst/>
              <a:cxnLst>
                <a:cxn ang="0">
                  <a:pos x="connsiteX0" y="connsiteY0"/>
                </a:cxn>
                <a:cxn ang="0">
                  <a:pos x="connsiteX1" y="connsiteY1"/>
                </a:cxn>
              </a:cxnLst>
              <a:rect l="l" t="t" r="r" b="b"/>
              <a:pathLst>
                <a:path w="1013249" h="91440">
                  <a:moveTo>
                    <a:pt x="0" y="45720"/>
                  </a:moveTo>
                  <a:lnTo>
                    <a:pt x="1013249" y="45720"/>
                  </a:lnTo>
                </a:path>
              </a:pathLst>
            </a:custGeom>
            <a:noFill/>
            <a:ln w="76200"/>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spcFirstLastPara="0" vert="horz" wrap="square" lIns="493993" tIns="20389" rIns="493994" bIns="20389" numCol="1" spcCol="1270" anchor="ctr" anchorCtr="0">
              <a:noAutofit/>
            </a:bodyPr>
            <a:lstStyle/>
            <a:p>
              <a:pPr lvl="0" algn="ctr" defTabSz="222250">
                <a:lnSpc>
                  <a:spcPct val="90000"/>
                </a:lnSpc>
                <a:spcBef>
                  <a:spcPct val="0"/>
                </a:spcBef>
                <a:spcAft>
                  <a:spcPct val="35000"/>
                </a:spcAft>
              </a:pPr>
              <a:endParaRPr lang="zh-CN" altLang="en-US" sz="500" kern="1200"/>
            </a:p>
          </p:txBody>
        </p:sp>
      </p:grpSp>
      <p:sp>
        <p:nvSpPr>
          <p:cNvPr id="14" name="椭圆 13">
            <a:extLst>
              <a:ext uri="{FF2B5EF4-FFF2-40B4-BE49-F238E27FC236}">
                <a16:creationId xmlns:a16="http://schemas.microsoft.com/office/drawing/2014/main" id="{809CCA76-DBF1-4635-88B9-9BF79A466B48}"/>
              </a:ext>
            </a:extLst>
          </p:cNvPr>
          <p:cNvSpPr/>
          <p:nvPr/>
        </p:nvSpPr>
        <p:spPr>
          <a:xfrm rot="16200000">
            <a:off x="2074924" y="2568383"/>
            <a:ext cx="2361972" cy="2366340"/>
          </a:xfrm>
          <a:prstGeom prst="ellipse">
            <a:avLst/>
          </a:prstGeom>
          <a:gradFill flip="none" rotWithShape="1">
            <a:gsLst>
              <a:gs pos="0">
                <a:schemeClr val="bg1"/>
              </a:gs>
              <a:gs pos="50000">
                <a:schemeClr val="bg1"/>
              </a:gs>
              <a:gs pos="100000">
                <a:schemeClr val="accent6">
                  <a:lumMod val="40000"/>
                  <a:lumOff val="60000"/>
                </a:schemeClr>
              </a:gs>
            </a:gsLst>
            <a:path path="circle">
              <a:fillToRect l="50000" t="50000" r="50000" b="50000"/>
            </a:path>
            <a:tileRect/>
          </a:gradFill>
          <a:ln w="317500" cap="sq" cmpd="thickThin">
            <a:solidFill>
              <a:srgbClr val="00A9F3"/>
            </a:solidFill>
            <a:prstDash val="solid"/>
            <a:bevel/>
          </a:ln>
          <a:scene3d>
            <a:camera prst="orthographicFront"/>
            <a:lightRig rig="threePt" dir="t"/>
          </a:scene3d>
          <a:sp3d>
            <a:bevelT w="152400" h="50800" prst="softRound"/>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vert" wrap="square" lIns="41274" tIns="41275" rIns="41275" bIns="41274" numCol="1" spcCol="1270" anchor="ctr" anchorCtr="0">
            <a:noAutofit/>
          </a:bodyPr>
          <a:lstStyle/>
          <a:p>
            <a:pPr lvl="0" algn="ctr" defTabSz="2889250">
              <a:lnSpc>
                <a:spcPct val="90000"/>
              </a:lnSpc>
              <a:spcBef>
                <a:spcPct val="0"/>
              </a:spcBef>
              <a:spcAft>
                <a:spcPct val="35000"/>
              </a:spcAft>
            </a:pPr>
            <a:r>
              <a:rPr lang="zh-CN" altLang="en-US" sz="2400" b="1" dirty="0">
                <a:solidFill>
                  <a:srgbClr val="00A9F3"/>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收入初次分配过程中的分配流量</a:t>
            </a:r>
            <a:endParaRPr lang="zh-CN" altLang="en-US" sz="2400" kern="1200" dirty="0">
              <a:solidFill>
                <a:srgbClr val="00A9F3"/>
              </a:solidFill>
              <a:effectLst>
                <a:outerShdw blurRad="38100" dist="38100" dir="2700000" algn="tl">
                  <a:srgbClr val="000000">
                    <a:alpha val="43137"/>
                  </a:srgbClr>
                </a:outerShdw>
              </a:effectLst>
            </a:endParaRPr>
          </a:p>
        </p:txBody>
      </p:sp>
      <p:sp>
        <p:nvSpPr>
          <p:cNvPr id="16" name="圆角矩形 13">
            <a:extLst>
              <a:ext uri="{FF2B5EF4-FFF2-40B4-BE49-F238E27FC236}">
                <a16:creationId xmlns:a16="http://schemas.microsoft.com/office/drawing/2014/main" id="{F8B979D7-DB24-471D-8D39-63CC9CF9CC62}"/>
              </a:ext>
            </a:extLst>
          </p:cNvPr>
          <p:cNvSpPr/>
          <p:nvPr/>
        </p:nvSpPr>
        <p:spPr>
          <a:xfrm>
            <a:off x="5868822" y="1362141"/>
            <a:ext cx="4279519" cy="720000"/>
          </a:xfrm>
          <a:prstGeom prst="round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275" tIns="41275" rIns="41275" bIns="41275" numCol="1" spcCol="1270" anchor="ctr" anchorCtr="0">
            <a:noAutofit/>
          </a:bodyPr>
          <a:lstStyle/>
          <a:p>
            <a:pPr algn="ctr" defTabSz="2889250">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劳动报酬流量</a:t>
            </a:r>
          </a:p>
        </p:txBody>
      </p:sp>
      <p:sp>
        <p:nvSpPr>
          <p:cNvPr id="17" name="圆角矩形 15">
            <a:extLst>
              <a:ext uri="{FF2B5EF4-FFF2-40B4-BE49-F238E27FC236}">
                <a16:creationId xmlns:a16="http://schemas.microsoft.com/office/drawing/2014/main" id="{99B950FD-380A-4D52-9D8C-307C067412C6}"/>
              </a:ext>
            </a:extLst>
          </p:cNvPr>
          <p:cNvSpPr/>
          <p:nvPr/>
        </p:nvSpPr>
        <p:spPr>
          <a:xfrm>
            <a:off x="5868821" y="3366153"/>
            <a:ext cx="4279520" cy="720000"/>
          </a:xfrm>
          <a:prstGeom prst="round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275" tIns="41275" rIns="41275" bIns="41275" numCol="1" spcCol="1270" anchor="ctr" anchorCtr="0">
            <a:noAutofit/>
          </a:bodyPr>
          <a:lstStyle/>
          <a:p>
            <a:pPr algn="ctr" defTabSz="2889250">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财产收入流量</a:t>
            </a:r>
          </a:p>
        </p:txBody>
      </p:sp>
      <p:sp>
        <p:nvSpPr>
          <p:cNvPr id="18" name="圆角矩形 14">
            <a:extLst>
              <a:ext uri="{FF2B5EF4-FFF2-40B4-BE49-F238E27FC236}">
                <a16:creationId xmlns:a16="http://schemas.microsoft.com/office/drawing/2014/main" id="{2140C659-24B8-4467-837D-A0AE340DF84F}"/>
              </a:ext>
            </a:extLst>
          </p:cNvPr>
          <p:cNvSpPr/>
          <p:nvPr/>
        </p:nvSpPr>
        <p:spPr>
          <a:xfrm>
            <a:off x="5883812" y="5445451"/>
            <a:ext cx="4279520" cy="720000"/>
          </a:xfrm>
          <a:prstGeom prst="roundRect">
            <a:avLst/>
          </a:prstGeom>
          <a:solidFill>
            <a:srgbClr val="5B9BD5"/>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1275" tIns="41275" rIns="41275" bIns="41275" numCol="1" spcCol="1270" anchor="ctr" anchorCtr="0">
            <a:noAutofit/>
          </a:bodyPr>
          <a:lstStyle/>
          <a:p>
            <a:pPr algn="ctr" defTabSz="2889250">
              <a:spcAft>
                <a:spcPts val="0"/>
              </a:spcAft>
            </a:pPr>
            <a:r>
              <a:rPr lang="zh-CN" altLang="en-US" sz="2400" b="1" dirty="0">
                <a:solidFill>
                  <a:schemeClr val="bg1"/>
                </a:solidFill>
                <a:latin typeface="微软雅黑" panose="020B0503020204020204" pitchFamily="34" charset="-122"/>
                <a:ea typeface="微软雅黑" panose="020B0503020204020204" pitchFamily="34" charset="-122"/>
              </a:rPr>
              <a:t>政府所征收的生产税</a:t>
            </a:r>
          </a:p>
        </p:txBody>
      </p:sp>
    </p:spTree>
    <p:extLst>
      <p:ext uri="{BB962C8B-B14F-4D97-AF65-F5344CB8AC3E}">
        <p14:creationId xmlns:p14="http://schemas.microsoft.com/office/powerpoint/2010/main" val="19168439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8</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145687" cy="553998"/>
          </a:xfrm>
          <a:prstGeom prst="rect">
            <a:avLst/>
          </a:prstGeom>
        </p:spPr>
        <p:txBody>
          <a:bodyPr wrap="none">
            <a:spAutoFit/>
          </a:bodyPr>
          <a:lstStyle/>
          <a:p>
            <a:r>
              <a:rPr lang="zh-CN" altLang="en-US" sz="3000" b="1" dirty="0">
                <a:solidFill>
                  <a:schemeClr val="bg1"/>
                </a:solidFill>
              </a:rPr>
              <a:t> 一、生产观的发展变化</a:t>
            </a:r>
          </a:p>
        </p:txBody>
      </p:sp>
      <p:sp>
        <p:nvSpPr>
          <p:cNvPr id="21" name="圆角矩形 9">
            <a:extLst>
              <a:ext uri="{FF2B5EF4-FFF2-40B4-BE49-F238E27FC236}">
                <a16:creationId xmlns:a16="http://schemas.microsoft.com/office/drawing/2014/main" id="{30AAF538-22EC-416E-BF39-E80CD6BF0EB6}"/>
              </a:ext>
            </a:extLst>
          </p:cNvPr>
          <p:cNvSpPr/>
          <p:nvPr/>
        </p:nvSpPr>
        <p:spPr>
          <a:xfrm>
            <a:off x="581711" y="2613132"/>
            <a:ext cx="6666814" cy="3286223"/>
          </a:xfrm>
          <a:prstGeom prst="roundRect">
            <a:avLst>
              <a:gd name="adj" fmla="val 8074"/>
            </a:avLst>
          </a:prstGeom>
          <a:noFill/>
          <a:ln w="57150">
            <a:solidFill>
              <a:srgbClr val="ED6E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pic>
        <p:nvPicPr>
          <p:cNvPr id="22" name="图片 21">
            <a:extLst>
              <a:ext uri="{FF2B5EF4-FFF2-40B4-BE49-F238E27FC236}">
                <a16:creationId xmlns:a16="http://schemas.microsoft.com/office/drawing/2014/main" id="{97AB3ABC-C25B-4330-B5CE-4DB474A9A1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858283" y="2144872"/>
            <a:ext cx="3854292" cy="3854292"/>
          </a:xfrm>
          <a:prstGeom prst="rect">
            <a:avLst/>
          </a:prstGeom>
        </p:spPr>
      </p:pic>
      <p:sp>
        <p:nvSpPr>
          <p:cNvPr id="23" name="对角圆角矩形 10">
            <a:extLst>
              <a:ext uri="{FF2B5EF4-FFF2-40B4-BE49-F238E27FC236}">
                <a16:creationId xmlns:a16="http://schemas.microsoft.com/office/drawing/2014/main" id="{FBF0F6C4-1F51-4FB5-B6EE-B9163DDC35AF}"/>
              </a:ext>
            </a:extLst>
          </p:cNvPr>
          <p:cNvSpPr/>
          <p:nvPr/>
        </p:nvSpPr>
        <p:spPr>
          <a:xfrm>
            <a:off x="515937" y="1425274"/>
            <a:ext cx="3878556" cy="720000"/>
          </a:xfrm>
          <a:prstGeom prst="round2DiagRect">
            <a:avLst/>
          </a:prstGeom>
          <a:solidFill>
            <a:srgbClr val="94C93D"/>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algn="ctr"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现代生产观</a:t>
            </a:r>
          </a:p>
        </p:txBody>
      </p:sp>
      <p:grpSp>
        <p:nvGrpSpPr>
          <p:cNvPr id="24" name="组合 23">
            <a:extLst>
              <a:ext uri="{FF2B5EF4-FFF2-40B4-BE49-F238E27FC236}">
                <a16:creationId xmlns:a16="http://schemas.microsoft.com/office/drawing/2014/main" id="{A8F613EA-239D-4F35-9013-6C41E6B26238}"/>
              </a:ext>
            </a:extLst>
          </p:cNvPr>
          <p:cNvGrpSpPr/>
          <p:nvPr/>
        </p:nvGrpSpPr>
        <p:grpSpPr>
          <a:xfrm>
            <a:off x="4769224" y="1522691"/>
            <a:ext cx="6943351" cy="523220"/>
            <a:chOff x="4118268" y="1389129"/>
            <a:chExt cx="7708607" cy="523220"/>
          </a:xfrm>
        </p:grpSpPr>
        <p:sp>
          <p:nvSpPr>
            <p:cNvPr id="25" name="箭头: V 形 24">
              <a:extLst>
                <a:ext uri="{FF2B5EF4-FFF2-40B4-BE49-F238E27FC236}">
                  <a16:creationId xmlns:a16="http://schemas.microsoft.com/office/drawing/2014/main" id="{5D8D3CE2-E2B5-411C-99EF-32E1CC1D7EE6}"/>
                </a:ext>
              </a:extLst>
            </p:cNvPr>
            <p:cNvSpPr/>
            <p:nvPr/>
          </p:nvSpPr>
          <p:spPr>
            <a:xfrm>
              <a:off x="4445873"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26" name="矩形 25">
              <a:extLst>
                <a:ext uri="{FF2B5EF4-FFF2-40B4-BE49-F238E27FC236}">
                  <a16:creationId xmlns:a16="http://schemas.microsoft.com/office/drawing/2014/main" id="{6CA906C5-C613-483B-B974-B4DBEDA16070}"/>
                </a:ext>
              </a:extLst>
            </p:cNvPr>
            <p:cNvSpPr/>
            <p:nvPr/>
          </p:nvSpPr>
          <p:spPr>
            <a:xfrm>
              <a:off x="4910003" y="1389129"/>
              <a:ext cx="2596904" cy="523220"/>
            </a:xfrm>
            <a:prstGeom prst="rect">
              <a:avLst/>
            </a:prstGeom>
          </p:spPr>
          <p:txBody>
            <a:bodyPr wrap="none">
              <a:spAutoFit/>
            </a:bodyPr>
            <a:lstStyle/>
            <a:p>
              <a:r>
                <a:rPr lang="zh-CN" altLang="en-US" sz="2800" b="1" dirty="0"/>
                <a:t>综合性生产观</a:t>
              </a:r>
            </a:p>
          </p:txBody>
        </p:sp>
        <p:cxnSp>
          <p:nvCxnSpPr>
            <p:cNvPr id="27" name="直接连接符 26">
              <a:extLst>
                <a:ext uri="{FF2B5EF4-FFF2-40B4-BE49-F238E27FC236}">
                  <a16:creationId xmlns:a16="http://schemas.microsoft.com/office/drawing/2014/main" id="{6E2A96A7-752F-4618-8554-35D739C77910}"/>
                </a:ext>
              </a:extLst>
            </p:cNvPr>
            <p:cNvCxnSpPr>
              <a:cxnSpLocks/>
              <a:stCxn id="26" idx="3"/>
            </p:cNvCxnSpPr>
            <p:nvPr/>
          </p:nvCxnSpPr>
          <p:spPr>
            <a:xfrm flipV="1">
              <a:off x="7506907" y="1619061"/>
              <a:ext cx="4319968" cy="31678"/>
            </a:xfrm>
            <a:prstGeom prst="line">
              <a:avLst/>
            </a:prstGeom>
            <a:ln w="19050">
              <a:solidFill>
                <a:srgbClr val="7BB552"/>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8" name="箭头: V 形 27">
              <a:extLst>
                <a:ext uri="{FF2B5EF4-FFF2-40B4-BE49-F238E27FC236}">
                  <a16:creationId xmlns:a16="http://schemas.microsoft.com/office/drawing/2014/main" id="{3D9BA6F1-35C1-429D-9F60-D970650BF8BD}"/>
                </a:ext>
              </a:extLst>
            </p:cNvPr>
            <p:cNvSpPr/>
            <p:nvPr/>
          </p:nvSpPr>
          <p:spPr>
            <a:xfrm>
              <a:off x="4118268" y="1438089"/>
              <a:ext cx="390525" cy="425300"/>
            </a:xfrm>
            <a:prstGeom prst="chevron">
              <a:avLst>
                <a:gd name="adj" fmla="val 48214"/>
              </a:avLst>
            </a:prstGeom>
            <a:solidFill>
              <a:srgbClr val="8FC3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29" name="矩形 28">
            <a:extLst>
              <a:ext uri="{FF2B5EF4-FFF2-40B4-BE49-F238E27FC236}">
                <a16:creationId xmlns:a16="http://schemas.microsoft.com/office/drawing/2014/main" id="{DAD18948-BD20-462D-B732-1E327D1867DF}"/>
              </a:ext>
            </a:extLst>
          </p:cNvPr>
          <p:cNvSpPr/>
          <p:nvPr/>
        </p:nvSpPr>
        <p:spPr>
          <a:xfrm>
            <a:off x="867118" y="3196071"/>
            <a:ext cx="6096000" cy="1200329"/>
          </a:xfrm>
          <a:prstGeom prst="rect">
            <a:avLst/>
          </a:prstGeom>
        </p:spPr>
        <p:txBody>
          <a:bodyPr>
            <a:spAutoFit/>
          </a:bodyPr>
          <a:lstStyle/>
          <a:p>
            <a:pPr>
              <a:spcBef>
                <a:spcPts val="600"/>
              </a:spcBef>
            </a:pPr>
            <a:r>
              <a:rPr lang="zh-CN" altLang="en-US" sz="2400" dirty="0">
                <a:latin typeface="SSJ-PK7482000dca4-Identity-H"/>
              </a:rPr>
              <a:t>生产既包括物质产品生产，也包括非物质服务生产，即生产成果既包括具有物质形态的货物，也包括不具物质形态的服务。</a:t>
            </a:r>
            <a:endParaRPr lang="zh-CN" altLang="en-US" sz="2400" dirty="0"/>
          </a:p>
        </p:txBody>
      </p:sp>
      <p:sp>
        <p:nvSpPr>
          <p:cNvPr id="15" name="矩形 14">
            <a:extLst>
              <a:ext uri="{FF2B5EF4-FFF2-40B4-BE49-F238E27FC236}">
                <a16:creationId xmlns:a16="http://schemas.microsoft.com/office/drawing/2014/main" id="{BB6D581F-4B76-4331-8DCA-65A0D0096115}"/>
              </a:ext>
            </a:extLst>
          </p:cNvPr>
          <p:cNvSpPr/>
          <p:nvPr/>
        </p:nvSpPr>
        <p:spPr>
          <a:xfrm>
            <a:off x="867118" y="4557511"/>
            <a:ext cx="6096000" cy="584775"/>
          </a:xfrm>
          <a:prstGeom prst="rect">
            <a:avLst/>
          </a:prstGeom>
        </p:spPr>
        <p:txBody>
          <a:bodyPr>
            <a:spAutoFit/>
          </a:bodyPr>
          <a:lstStyle/>
          <a:p>
            <a:pPr algn="ctr">
              <a:spcBef>
                <a:spcPts val="600"/>
              </a:spcBef>
            </a:pPr>
            <a:r>
              <a:rPr lang="zh-CN" altLang="en-US" sz="3200" b="1" dirty="0">
                <a:solidFill>
                  <a:srgbClr val="E5782E"/>
                </a:solidFill>
                <a:latin typeface="SSJ-PK7482000dca4-Identity-H"/>
              </a:rPr>
              <a:t>综合性生产观具有时代合理性</a:t>
            </a:r>
            <a:endParaRPr lang="zh-CN" altLang="en-US" sz="3200" b="1" dirty="0">
              <a:solidFill>
                <a:srgbClr val="E5782E"/>
              </a:solidFill>
            </a:endParaRPr>
          </a:p>
        </p:txBody>
      </p:sp>
    </p:spTree>
    <p:extLst>
      <p:ext uri="{BB962C8B-B14F-4D97-AF65-F5344CB8AC3E}">
        <p14:creationId xmlns:p14="http://schemas.microsoft.com/office/powerpoint/2010/main" val="202411995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031873" cy="553998"/>
          </a:xfrm>
          <a:prstGeom prst="rect">
            <a:avLst/>
          </a:prstGeom>
        </p:spPr>
        <p:txBody>
          <a:bodyPr wrap="none">
            <a:spAutoFit/>
          </a:bodyPr>
          <a:lstStyle/>
          <a:p>
            <a:r>
              <a:rPr lang="zh-CN" altLang="en-US" sz="3000" b="1" dirty="0">
                <a:solidFill>
                  <a:schemeClr val="bg1"/>
                </a:solidFill>
              </a:rPr>
              <a:t>二、收入初次分配核算</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80</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graphicFrame>
        <p:nvGraphicFramePr>
          <p:cNvPr id="5" name="图示 4">
            <a:extLst>
              <a:ext uri="{FF2B5EF4-FFF2-40B4-BE49-F238E27FC236}">
                <a16:creationId xmlns:a16="http://schemas.microsoft.com/office/drawing/2014/main" id="{62FEC612-6D24-4661-BA89-D0B51780B478}"/>
              </a:ext>
            </a:extLst>
          </p:cNvPr>
          <p:cNvGraphicFramePr/>
          <p:nvPr>
            <p:extLst>
              <p:ext uri="{D42A27DB-BD31-4B8C-83A1-F6EECF244321}">
                <p14:modId xmlns:p14="http://schemas.microsoft.com/office/powerpoint/2010/main" val="3105419505"/>
              </p:ext>
            </p:extLst>
          </p:nvPr>
        </p:nvGraphicFramePr>
        <p:xfrm>
          <a:off x="2159000" y="1146387"/>
          <a:ext cx="7874000" cy="49394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4326156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031873" cy="553998"/>
          </a:xfrm>
          <a:prstGeom prst="rect">
            <a:avLst/>
          </a:prstGeom>
        </p:spPr>
        <p:txBody>
          <a:bodyPr wrap="none">
            <a:spAutoFit/>
          </a:bodyPr>
          <a:lstStyle/>
          <a:p>
            <a:r>
              <a:rPr lang="zh-CN" altLang="en-US" sz="3000" b="1" dirty="0">
                <a:solidFill>
                  <a:schemeClr val="bg1"/>
                </a:solidFill>
              </a:rPr>
              <a:t>二、收入初次分配核算</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81</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sp>
        <p:nvSpPr>
          <p:cNvPr id="7" name="对角圆角矩形 10">
            <a:extLst>
              <a:ext uri="{FF2B5EF4-FFF2-40B4-BE49-F238E27FC236}">
                <a16:creationId xmlns:a16="http://schemas.microsoft.com/office/drawing/2014/main" id="{22103040-08E1-47A1-8243-C34FAEA557D5}"/>
              </a:ext>
            </a:extLst>
          </p:cNvPr>
          <p:cNvSpPr/>
          <p:nvPr/>
        </p:nvSpPr>
        <p:spPr>
          <a:xfrm>
            <a:off x="375920" y="1425274"/>
            <a:ext cx="2509520" cy="720000"/>
          </a:xfrm>
          <a:prstGeom prst="round2DiagRect">
            <a:avLst/>
          </a:prstGeom>
          <a:solidFill>
            <a:schemeClr val="accent2">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国民总收入</a:t>
            </a:r>
          </a:p>
        </p:txBody>
      </p:sp>
      <p:sp>
        <p:nvSpPr>
          <p:cNvPr id="8" name="矩形: 圆角 7">
            <a:extLst>
              <a:ext uri="{FF2B5EF4-FFF2-40B4-BE49-F238E27FC236}">
                <a16:creationId xmlns:a16="http://schemas.microsoft.com/office/drawing/2014/main" id="{91955A9C-B4CF-4763-A9A9-90EC850E6C4B}"/>
              </a:ext>
            </a:extLst>
          </p:cNvPr>
          <p:cNvSpPr/>
          <p:nvPr/>
        </p:nvSpPr>
        <p:spPr>
          <a:xfrm>
            <a:off x="1240999" y="2770448"/>
            <a:ext cx="9710001" cy="2935178"/>
          </a:xfrm>
          <a:prstGeom prst="roundRect">
            <a:avLst/>
          </a:prstGeom>
          <a:solidFill>
            <a:schemeClr val="accent2">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spcBef>
                <a:spcPts val="600"/>
              </a:spcBef>
              <a:buClr>
                <a:srgbClr val="546E7A"/>
              </a:buClr>
            </a:pPr>
            <a:r>
              <a:rPr lang="zh-CN" altLang="en-US" sz="2400" b="1" dirty="0">
                <a:solidFill>
                  <a:schemeClr val="accent5">
                    <a:lumMod val="50000"/>
                  </a:schemeClr>
                </a:solidFill>
              </a:rPr>
              <a:t>国民总收入</a:t>
            </a:r>
            <a:r>
              <a:rPr lang="en-US" altLang="zh-CN" sz="2400" b="1" dirty="0">
                <a:solidFill>
                  <a:schemeClr val="accent5">
                    <a:lumMod val="50000"/>
                  </a:schemeClr>
                </a:solidFill>
              </a:rPr>
              <a:t>=</a:t>
            </a:r>
            <a:r>
              <a:rPr lang="zh-CN" altLang="en-US" sz="2400" b="1" dirty="0">
                <a:solidFill>
                  <a:schemeClr val="accent5">
                    <a:lumMod val="50000"/>
                  </a:schemeClr>
                </a:solidFill>
              </a:rPr>
              <a:t>国内生产总值</a:t>
            </a:r>
            <a:r>
              <a:rPr lang="en-US" altLang="zh-CN" sz="2400" b="1" dirty="0">
                <a:solidFill>
                  <a:schemeClr val="accent5">
                    <a:lumMod val="50000"/>
                  </a:schemeClr>
                </a:solidFill>
              </a:rPr>
              <a:t>+</a:t>
            </a:r>
            <a:r>
              <a:rPr lang="zh-CN" altLang="en-US" sz="2400" b="1" dirty="0">
                <a:solidFill>
                  <a:schemeClr val="accent5">
                    <a:lumMod val="50000"/>
                  </a:schemeClr>
                </a:solidFill>
              </a:rPr>
              <a:t>来自非常住单位的要素收入</a:t>
            </a:r>
            <a:r>
              <a:rPr lang="en-US" altLang="zh-CN" sz="2400" b="1" dirty="0">
                <a:solidFill>
                  <a:schemeClr val="accent5">
                    <a:lumMod val="50000"/>
                  </a:schemeClr>
                </a:solidFill>
              </a:rPr>
              <a:t>-</a:t>
            </a:r>
          </a:p>
          <a:p>
            <a:pPr algn="ctr">
              <a:spcBef>
                <a:spcPts val="600"/>
              </a:spcBef>
              <a:buClr>
                <a:srgbClr val="546E7A"/>
              </a:buClr>
            </a:pPr>
            <a:r>
              <a:rPr lang="zh-CN" altLang="en-US" sz="2400" b="1" dirty="0">
                <a:solidFill>
                  <a:schemeClr val="accent5">
                    <a:lumMod val="50000"/>
                  </a:schemeClr>
                </a:solidFill>
              </a:rPr>
              <a:t>非常住单位从本国获得的要素收入</a:t>
            </a:r>
            <a:endParaRPr lang="en-US" altLang="zh-CN" sz="2400" b="1" dirty="0">
              <a:solidFill>
                <a:schemeClr val="accent5">
                  <a:lumMod val="50000"/>
                </a:schemeClr>
              </a:solidFill>
            </a:endParaRPr>
          </a:p>
          <a:p>
            <a:pPr algn="ctr">
              <a:spcBef>
                <a:spcPts val="600"/>
              </a:spcBef>
              <a:buClr>
                <a:srgbClr val="546E7A"/>
              </a:buClr>
            </a:pPr>
            <a:r>
              <a:rPr lang="en-US" altLang="zh-CN" sz="2400" b="1" dirty="0">
                <a:solidFill>
                  <a:schemeClr val="accent5">
                    <a:lumMod val="50000"/>
                  </a:schemeClr>
                </a:solidFill>
              </a:rPr>
              <a:t>                      =</a:t>
            </a:r>
            <a:r>
              <a:rPr lang="zh-CN" altLang="en-US" sz="2400" b="1" dirty="0">
                <a:solidFill>
                  <a:schemeClr val="accent5">
                    <a:lumMod val="50000"/>
                  </a:schemeClr>
                </a:solidFill>
              </a:rPr>
              <a:t>国内生产总值</a:t>
            </a:r>
            <a:r>
              <a:rPr lang="en-US" altLang="zh-CN" sz="2400" b="1" dirty="0">
                <a:solidFill>
                  <a:schemeClr val="accent5">
                    <a:lumMod val="50000"/>
                  </a:schemeClr>
                </a:solidFill>
              </a:rPr>
              <a:t>+</a:t>
            </a:r>
            <a:r>
              <a:rPr lang="zh-CN" altLang="en-US" sz="2400" b="1" dirty="0">
                <a:solidFill>
                  <a:schemeClr val="accent5">
                    <a:lumMod val="50000"/>
                  </a:schemeClr>
                </a:solidFill>
              </a:rPr>
              <a:t>来自非常住单位的要素收入净额</a:t>
            </a:r>
            <a:endParaRPr lang="en-US" altLang="zh-CN" sz="2400" b="1" dirty="0">
              <a:solidFill>
                <a:schemeClr val="accent5">
                  <a:lumMod val="50000"/>
                </a:schemeClr>
              </a:solidFill>
            </a:endParaRPr>
          </a:p>
        </p:txBody>
      </p:sp>
      <p:sp>
        <p:nvSpPr>
          <p:cNvPr id="9" name="矩形 8">
            <a:extLst>
              <a:ext uri="{FF2B5EF4-FFF2-40B4-BE49-F238E27FC236}">
                <a16:creationId xmlns:a16="http://schemas.microsoft.com/office/drawing/2014/main" id="{3EEF6969-9699-4A1A-A9F9-24E65002CD07}"/>
              </a:ext>
            </a:extLst>
          </p:cNvPr>
          <p:cNvSpPr/>
          <p:nvPr/>
        </p:nvSpPr>
        <p:spPr>
          <a:xfrm>
            <a:off x="3190241" y="1425274"/>
            <a:ext cx="7617040" cy="707886"/>
          </a:xfrm>
          <a:prstGeom prst="rect">
            <a:avLst/>
          </a:prstGeom>
        </p:spPr>
        <p:txBody>
          <a:bodyPr wrap="square">
            <a:spAutoFit/>
          </a:bodyPr>
          <a:lstStyle/>
          <a:p>
            <a:r>
              <a:rPr lang="zh-CN" altLang="en-US" sz="2000" dirty="0"/>
              <a:t>在一定时期内，一个国家或地区的国民在国民经济初次分配中获得的原始收入总和。</a:t>
            </a:r>
          </a:p>
        </p:txBody>
      </p:sp>
    </p:spTree>
    <p:extLst>
      <p:ext uri="{BB962C8B-B14F-4D97-AF65-F5344CB8AC3E}">
        <p14:creationId xmlns:p14="http://schemas.microsoft.com/office/powerpoint/2010/main" val="38221620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3647152" cy="553998"/>
          </a:xfrm>
          <a:prstGeom prst="rect">
            <a:avLst/>
          </a:prstGeom>
        </p:spPr>
        <p:txBody>
          <a:bodyPr wrap="none">
            <a:spAutoFit/>
          </a:bodyPr>
          <a:lstStyle/>
          <a:p>
            <a:r>
              <a:rPr lang="zh-CN" altLang="en-US" sz="3000" b="1" dirty="0">
                <a:solidFill>
                  <a:schemeClr val="bg1"/>
                </a:solidFill>
              </a:rPr>
              <a:t>三、收入再分配统计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82</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graphicFrame>
        <p:nvGraphicFramePr>
          <p:cNvPr id="6" name="图示 5">
            <a:extLst>
              <a:ext uri="{FF2B5EF4-FFF2-40B4-BE49-F238E27FC236}">
                <a16:creationId xmlns:a16="http://schemas.microsoft.com/office/drawing/2014/main" id="{B2ADA6E4-C122-4973-A7DA-335DF2B754A3}"/>
              </a:ext>
            </a:extLst>
          </p:cNvPr>
          <p:cNvGraphicFramePr/>
          <p:nvPr>
            <p:extLst>
              <p:ext uri="{D42A27DB-BD31-4B8C-83A1-F6EECF244321}">
                <p14:modId xmlns:p14="http://schemas.microsoft.com/office/powerpoint/2010/main" val="2703324827"/>
              </p:ext>
            </p:extLst>
          </p:nvPr>
        </p:nvGraphicFramePr>
        <p:xfrm>
          <a:off x="2280920" y="1249680"/>
          <a:ext cx="7630160" cy="4797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833105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3647152" cy="553998"/>
          </a:xfrm>
          <a:prstGeom prst="rect">
            <a:avLst/>
          </a:prstGeom>
        </p:spPr>
        <p:txBody>
          <a:bodyPr wrap="none">
            <a:spAutoFit/>
          </a:bodyPr>
          <a:lstStyle/>
          <a:p>
            <a:r>
              <a:rPr lang="zh-CN" altLang="en-US" sz="3000" b="1" dirty="0">
                <a:solidFill>
                  <a:schemeClr val="bg1"/>
                </a:solidFill>
              </a:rPr>
              <a:t>三、收入再分配统计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83</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sp>
        <p:nvSpPr>
          <p:cNvPr id="7" name="矩形: 圆角 6">
            <a:extLst>
              <a:ext uri="{FF2B5EF4-FFF2-40B4-BE49-F238E27FC236}">
                <a16:creationId xmlns:a16="http://schemas.microsoft.com/office/drawing/2014/main" id="{A4EFDB05-DA2F-465B-AF67-07E07478E0B2}"/>
              </a:ext>
            </a:extLst>
          </p:cNvPr>
          <p:cNvSpPr/>
          <p:nvPr/>
        </p:nvSpPr>
        <p:spPr>
          <a:xfrm>
            <a:off x="1240999" y="2499360"/>
            <a:ext cx="9710001" cy="3576320"/>
          </a:xfrm>
          <a:prstGeom prst="roundRect">
            <a:avLst/>
          </a:prstGeom>
          <a:solidFill>
            <a:schemeClr val="accent2">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spcBef>
                <a:spcPts val="600"/>
              </a:spcBef>
              <a:buClr>
                <a:srgbClr val="546E7A"/>
              </a:buClr>
            </a:pPr>
            <a:r>
              <a:rPr lang="zh-CN" altLang="en-US" sz="2400" b="1" dirty="0">
                <a:solidFill>
                  <a:schemeClr val="accent5">
                    <a:lumMod val="50000"/>
                  </a:schemeClr>
                </a:solidFill>
              </a:rPr>
              <a:t>可支配收入</a:t>
            </a:r>
            <a:r>
              <a:rPr lang="en-US" altLang="zh-CN" sz="2400" b="1" dirty="0">
                <a:solidFill>
                  <a:schemeClr val="accent5">
                    <a:lumMod val="50000"/>
                  </a:schemeClr>
                </a:solidFill>
              </a:rPr>
              <a:t>=</a:t>
            </a:r>
            <a:r>
              <a:rPr lang="zh-CN" altLang="en-US" sz="2400" b="1" dirty="0">
                <a:solidFill>
                  <a:schemeClr val="accent5">
                    <a:lumMod val="50000"/>
                  </a:schemeClr>
                </a:solidFill>
              </a:rPr>
              <a:t>原始收入</a:t>
            </a:r>
            <a:r>
              <a:rPr lang="en-US" altLang="zh-CN" sz="2400" b="1" dirty="0">
                <a:solidFill>
                  <a:schemeClr val="accent5">
                    <a:lumMod val="50000"/>
                  </a:schemeClr>
                </a:solidFill>
              </a:rPr>
              <a:t>+</a:t>
            </a:r>
            <a:r>
              <a:rPr lang="zh-CN" altLang="en-US" sz="2400" b="1" dirty="0">
                <a:solidFill>
                  <a:schemeClr val="accent5">
                    <a:lumMod val="50000"/>
                  </a:schemeClr>
                </a:solidFill>
              </a:rPr>
              <a:t>经常转移收入</a:t>
            </a:r>
            <a:r>
              <a:rPr lang="en-US" altLang="zh-CN" sz="2400" b="1" dirty="0">
                <a:solidFill>
                  <a:schemeClr val="accent5">
                    <a:lumMod val="50000"/>
                  </a:schemeClr>
                </a:solidFill>
              </a:rPr>
              <a:t>-</a:t>
            </a:r>
            <a:r>
              <a:rPr lang="zh-CN" altLang="en-US" sz="2400" b="1" dirty="0">
                <a:solidFill>
                  <a:schemeClr val="accent5">
                    <a:lumMod val="50000"/>
                  </a:schemeClr>
                </a:solidFill>
              </a:rPr>
              <a:t>经常转移支出</a:t>
            </a:r>
            <a:endParaRPr lang="en-US" altLang="zh-CN" sz="2400" b="1" dirty="0">
              <a:solidFill>
                <a:schemeClr val="accent5">
                  <a:lumMod val="50000"/>
                </a:schemeClr>
              </a:solidFill>
            </a:endParaRPr>
          </a:p>
          <a:p>
            <a:pPr>
              <a:spcBef>
                <a:spcPts val="600"/>
              </a:spcBef>
              <a:buClr>
                <a:srgbClr val="546E7A"/>
              </a:buClr>
            </a:pPr>
            <a:r>
              <a:rPr lang="zh-CN" altLang="en-US" sz="2000" b="1" dirty="0">
                <a:solidFill>
                  <a:schemeClr val="tx1">
                    <a:lumMod val="95000"/>
                    <a:lumOff val="5000"/>
                  </a:schemeClr>
                </a:solidFill>
              </a:rPr>
              <a:t>实物社会转移内容：</a:t>
            </a:r>
            <a:r>
              <a:rPr lang="en-US" altLang="zh-CN" sz="2000" dirty="0">
                <a:solidFill>
                  <a:schemeClr val="tx1">
                    <a:lumMod val="95000"/>
                    <a:lumOff val="5000"/>
                  </a:schemeClr>
                </a:solidFill>
              </a:rPr>
              <a:t>1</a:t>
            </a:r>
            <a:r>
              <a:rPr lang="zh-CN" altLang="en-US" sz="2000" dirty="0">
                <a:solidFill>
                  <a:schemeClr val="tx1">
                    <a:lumMod val="95000"/>
                    <a:lumOff val="5000"/>
                  </a:schemeClr>
                </a:solidFill>
              </a:rPr>
              <a:t>）由政府和为住户服务的非营利机构本身提供的非市场性个人服务；</a:t>
            </a:r>
            <a:r>
              <a:rPr lang="en-US" altLang="zh-CN" sz="2000" dirty="0">
                <a:solidFill>
                  <a:schemeClr val="tx1">
                    <a:lumMod val="95000"/>
                    <a:lumOff val="5000"/>
                  </a:schemeClr>
                </a:solidFill>
              </a:rPr>
              <a:t>2</a:t>
            </a:r>
            <a:r>
              <a:rPr lang="zh-CN" altLang="en-US" sz="2000" dirty="0">
                <a:solidFill>
                  <a:schemeClr val="tx1">
                    <a:lumMod val="95000"/>
                    <a:lumOff val="5000"/>
                  </a:schemeClr>
                </a:solidFill>
              </a:rPr>
              <a:t>）由政府和为住户服务的非营利机构购买，并免费或以不具有经济意义的价格提供给住户的消费性货物和服务。</a:t>
            </a:r>
            <a:endParaRPr lang="en-US" altLang="zh-CN" sz="2000" dirty="0">
              <a:solidFill>
                <a:schemeClr val="tx1">
                  <a:lumMod val="95000"/>
                  <a:lumOff val="5000"/>
                </a:schemeClr>
              </a:solidFill>
            </a:endParaRPr>
          </a:p>
          <a:p>
            <a:pPr>
              <a:spcBef>
                <a:spcPts val="600"/>
              </a:spcBef>
              <a:buClr>
                <a:srgbClr val="546E7A"/>
              </a:buClr>
            </a:pPr>
            <a:r>
              <a:rPr lang="zh-CN" altLang="en-US" sz="2000" b="1" dirty="0">
                <a:solidFill>
                  <a:schemeClr val="tx1">
                    <a:lumMod val="95000"/>
                    <a:lumOff val="5000"/>
                  </a:schemeClr>
                </a:solidFill>
              </a:rPr>
              <a:t>实物社会转移的处理方法：</a:t>
            </a:r>
            <a:r>
              <a:rPr lang="en-US" altLang="zh-CN" sz="2000" dirty="0">
                <a:solidFill>
                  <a:schemeClr val="tx1">
                    <a:lumMod val="95000"/>
                    <a:lumOff val="5000"/>
                  </a:schemeClr>
                </a:solidFill>
              </a:rPr>
              <a:t>1</a:t>
            </a:r>
            <a:r>
              <a:rPr lang="zh-CN" altLang="en-US" sz="2000" dirty="0">
                <a:solidFill>
                  <a:schemeClr val="tx1">
                    <a:lumMod val="95000"/>
                    <a:lumOff val="5000"/>
                  </a:schemeClr>
                </a:solidFill>
              </a:rPr>
              <a:t>）与现金社会福利一样记入收入再分配账户；</a:t>
            </a:r>
            <a:r>
              <a:rPr lang="en-US" altLang="zh-CN" sz="2000" dirty="0">
                <a:solidFill>
                  <a:schemeClr val="tx1">
                    <a:lumMod val="95000"/>
                    <a:lumOff val="5000"/>
                  </a:schemeClr>
                </a:solidFill>
              </a:rPr>
              <a:t>2</a:t>
            </a:r>
            <a:r>
              <a:rPr lang="zh-CN" altLang="en-US" sz="2000" dirty="0">
                <a:solidFill>
                  <a:schemeClr val="tx1">
                    <a:lumMod val="95000"/>
                    <a:lumOff val="5000"/>
                  </a:schemeClr>
                </a:solidFill>
              </a:rPr>
              <a:t>）不记入收入分配账户而是记入另外设立的实物收入再分配账户，作为各部门对住户部门的实物社会转移来记录，或作为消费直接记入各部门的收入使用账户。</a:t>
            </a:r>
            <a:endParaRPr lang="en-US" altLang="zh-CN" sz="2000" dirty="0">
              <a:solidFill>
                <a:schemeClr val="tx1">
                  <a:lumMod val="95000"/>
                  <a:lumOff val="5000"/>
                </a:schemeClr>
              </a:solidFill>
            </a:endParaRPr>
          </a:p>
          <a:p>
            <a:pPr marL="342900" indent="-342900">
              <a:spcBef>
                <a:spcPts val="600"/>
              </a:spcBef>
              <a:buClr>
                <a:srgbClr val="546E7A"/>
              </a:buClr>
              <a:buFont typeface="Wingdings" panose="05000000000000000000" pitchFamily="2" charset="2"/>
              <a:buChar char="ü"/>
            </a:pPr>
            <a:r>
              <a:rPr lang="zh-CN" altLang="en-US" sz="2000" dirty="0">
                <a:solidFill>
                  <a:schemeClr val="tx1">
                    <a:lumMod val="95000"/>
                    <a:lumOff val="5000"/>
                  </a:schemeClr>
                </a:solidFill>
              </a:rPr>
              <a:t>可支配收入是反映各机构单位或部门所拥有的购买力大小的一个非常重要的指标，调整后可支配收入反映机构单位或部门实际可支配的购买力大小。</a:t>
            </a:r>
            <a:endParaRPr lang="en-US" altLang="zh-CN" sz="2000" dirty="0">
              <a:solidFill>
                <a:schemeClr val="tx1">
                  <a:lumMod val="95000"/>
                  <a:lumOff val="5000"/>
                </a:schemeClr>
              </a:solidFill>
            </a:endParaRPr>
          </a:p>
        </p:txBody>
      </p:sp>
      <p:sp>
        <p:nvSpPr>
          <p:cNvPr id="8" name="对角圆角矩形 10">
            <a:extLst>
              <a:ext uri="{FF2B5EF4-FFF2-40B4-BE49-F238E27FC236}">
                <a16:creationId xmlns:a16="http://schemas.microsoft.com/office/drawing/2014/main" id="{BBE917BE-0591-48D5-A721-0EB8AE6C6BFF}"/>
              </a:ext>
            </a:extLst>
          </p:cNvPr>
          <p:cNvSpPr/>
          <p:nvPr/>
        </p:nvSpPr>
        <p:spPr>
          <a:xfrm>
            <a:off x="375920" y="1425274"/>
            <a:ext cx="2509520" cy="720000"/>
          </a:xfrm>
          <a:prstGeom prst="round2DiagRect">
            <a:avLst/>
          </a:prstGeom>
          <a:solidFill>
            <a:schemeClr val="accent2">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可支配收入</a:t>
            </a:r>
          </a:p>
        </p:txBody>
      </p:sp>
      <p:sp>
        <p:nvSpPr>
          <p:cNvPr id="9" name="矩形 8">
            <a:extLst>
              <a:ext uri="{FF2B5EF4-FFF2-40B4-BE49-F238E27FC236}">
                <a16:creationId xmlns:a16="http://schemas.microsoft.com/office/drawing/2014/main" id="{AB60FD63-472F-4803-B8F7-84615FC930DE}"/>
              </a:ext>
            </a:extLst>
          </p:cNvPr>
          <p:cNvSpPr/>
          <p:nvPr/>
        </p:nvSpPr>
        <p:spPr>
          <a:xfrm>
            <a:off x="3190241" y="1425274"/>
            <a:ext cx="7617040" cy="707886"/>
          </a:xfrm>
          <a:prstGeom prst="rect">
            <a:avLst/>
          </a:prstGeom>
        </p:spPr>
        <p:txBody>
          <a:bodyPr wrap="square">
            <a:spAutoFit/>
          </a:bodyPr>
          <a:lstStyle/>
          <a:p>
            <a:r>
              <a:rPr lang="zh-CN" altLang="en-US" sz="2000" dirty="0"/>
              <a:t>体现各经济主体参与收入初次分配和再分配最终结果的总量，是各经济主体当期用于收入使用的最大数额。</a:t>
            </a:r>
          </a:p>
        </p:txBody>
      </p:sp>
    </p:spTree>
    <p:extLst>
      <p:ext uri="{BB962C8B-B14F-4D97-AF65-F5344CB8AC3E}">
        <p14:creationId xmlns:p14="http://schemas.microsoft.com/office/powerpoint/2010/main" val="76531480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570756" cy="553998"/>
          </a:xfrm>
          <a:prstGeom prst="rect">
            <a:avLst/>
          </a:prstGeom>
        </p:spPr>
        <p:txBody>
          <a:bodyPr wrap="none">
            <a:spAutoFit/>
          </a:bodyPr>
          <a:lstStyle/>
          <a:p>
            <a:r>
              <a:rPr lang="zh-CN" altLang="en-US" sz="3000" b="1" dirty="0">
                <a:solidFill>
                  <a:schemeClr val="bg1"/>
                </a:solidFill>
              </a:rPr>
              <a:t>四、住户调查中的居民收入统计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84</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grpSp>
        <p:nvGrpSpPr>
          <p:cNvPr id="15" name="组合 14">
            <a:extLst>
              <a:ext uri="{FF2B5EF4-FFF2-40B4-BE49-F238E27FC236}">
                <a16:creationId xmlns:a16="http://schemas.microsoft.com/office/drawing/2014/main" id="{C02C2E8A-FA0F-401F-AA03-75441DF76F78}"/>
              </a:ext>
            </a:extLst>
          </p:cNvPr>
          <p:cNvGrpSpPr/>
          <p:nvPr/>
        </p:nvGrpSpPr>
        <p:grpSpPr>
          <a:xfrm>
            <a:off x="6424910" y="1455120"/>
            <a:ext cx="706081" cy="433823"/>
            <a:chOff x="5954431" y="-295906"/>
            <a:chExt cx="706081" cy="433823"/>
          </a:xfrm>
          <a:solidFill>
            <a:schemeClr val="accent6">
              <a:lumMod val="40000"/>
              <a:lumOff val="60000"/>
            </a:schemeClr>
          </a:solidFill>
        </p:grpSpPr>
        <p:sp>
          <p:nvSpPr>
            <p:cNvPr id="16" name="箭头: V 形 15">
              <a:extLst>
                <a:ext uri="{FF2B5EF4-FFF2-40B4-BE49-F238E27FC236}">
                  <a16:creationId xmlns:a16="http://schemas.microsoft.com/office/drawing/2014/main" id="{48748A7C-3D31-4E3D-8B7A-A67B53B367EB}"/>
                </a:ext>
              </a:extLst>
            </p:cNvPr>
            <p:cNvSpPr/>
            <p:nvPr/>
          </p:nvSpPr>
          <p:spPr>
            <a:xfrm>
              <a:off x="6269987" y="-287383"/>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sp>
          <p:nvSpPr>
            <p:cNvPr id="17" name="箭头: V 形 16">
              <a:extLst>
                <a:ext uri="{FF2B5EF4-FFF2-40B4-BE49-F238E27FC236}">
                  <a16:creationId xmlns:a16="http://schemas.microsoft.com/office/drawing/2014/main" id="{A3C73AE0-AE03-432C-A8D6-A644B18711F5}"/>
                </a:ext>
              </a:extLst>
            </p:cNvPr>
            <p:cNvSpPr/>
            <p:nvPr/>
          </p:nvSpPr>
          <p:spPr>
            <a:xfrm>
              <a:off x="5954431" y="-295906"/>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grpSp>
      <p:sp>
        <p:nvSpPr>
          <p:cNvPr id="18" name="对角圆角矩形 10">
            <a:extLst>
              <a:ext uri="{FF2B5EF4-FFF2-40B4-BE49-F238E27FC236}">
                <a16:creationId xmlns:a16="http://schemas.microsoft.com/office/drawing/2014/main" id="{22092C77-560F-4FD2-8361-5D0E10F55CC8}"/>
              </a:ext>
            </a:extLst>
          </p:cNvPr>
          <p:cNvSpPr/>
          <p:nvPr/>
        </p:nvSpPr>
        <p:spPr>
          <a:xfrm>
            <a:off x="447041" y="1312032"/>
            <a:ext cx="5751614"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一体化改革前城乡居民收入统计</a:t>
            </a:r>
          </a:p>
        </p:txBody>
      </p:sp>
      <p:sp>
        <p:nvSpPr>
          <p:cNvPr id="19" name="对角圆角矩形 10">
            <a:extLst>
              <a:ext uri="{FF2B5EF4-FFF2-40B4-BE49-F238E27FC236}">
                <a16:creationId xmlns:a16="http://schemas.microsoft.com/office/drawing/2014/main" id="{F35131D4-E3A3-4272-B698-C2F848B0AEF3}"/>
              </a:ext>
            </a:extLst>
          </p:cNvPr>
          <p:cNvSpPr/>
          <p:nvPr/>
        </p:nvSpPr>
        <p:spPr>
          <a:xfrm>
            <a:off x="7469603" y="1307770"/>
            <a:ext cx="3604797"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城镇居民收入统计</a:t>
            </a:r>
          </a:p>
        </p:txBody>
      </p:sp>
      <p:sp>
        <p:nvSpPr>
          <p:cNvPr id="21" name="矩形: 圆角 20">
            <a:extLst>
              <a:ext uri="{FF2B5EF4-FFF2-40B4-BE49-F238E27FC236}">
                <a16:creationId xmlns:a16="http://schemas.microsoft.com/office/drawing/2014/main" id="{BC64DA49-996C-4880-AEDB-9E48604FD68E}"/>
              </a:ext>
            </a:extLst>
          </p:cNvPr>
          <p:cNvSpPr/>
          <p:nvPr/>
        </p:nvSpPr>
        <p:spPr>
          <a:xfrm>
            <a:off x="1307039" y="2705300"/>
            <a:ext cx="9577921" cy="2953820"/>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spcBef>
                <a:spcPts val="600"/>
              </a:spcBef>
              <a:buClr>
                <a:srgbClr val="546E7A"/>
              </a:buClr>
            </a:pPr>
            <a:r>
              <a:rPr lang="zh-CN" altLang="en-US" sz="2400" b="1" dirty="0"/>
              <a:t>城镇居民总收入</a:t>
            </a:r>
            <a:endParaRPr lang="en-US" altLang="zh-CN" sz="2400" b="1" dirty="0"/>
          </a:p>
          <a:p>
            <a:pPr marL="285750" indent="-285750">
              <a:spcBef>
                <a:spcPts val="600"/>
              </a:spcBef>
              <a:buClr>
                <a:srgbClr val="546E7A"/>
              </a:buClr>
              <a:buFont typeface="Wingdings" panose="05000000000000000000" pitchFamily="2" charset="2"/>
              <a:buChar char="u"/>
            </a:pPr>
            <a:r>
              <a:rPr lang="zh-CN" altLang="en-US" sz="2000" b="1" dirty="0"/>
              <a:t>工资性收入：</a:t>
            </a:r>
            <a:r>
              <a:rPr lang="zh-CN" altLang="en-US" sz="2000" dirty="0"/>
              <a:t>就业人员通过各种途径得到的全部劳动报酬。</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b="1" dirty="0"/>
              <a:t>经营性净收入：</a:t>
            </a:r>
            <a:r>
              <a:rPr lang="zh-CN" altLang="en-US" sz="2000" dirty="0"/>
              <a:t>个体或私营业主所取得的全部营业收入或销售收入以及经营房屋出租业务的租金收入。</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b="1" dirty="0"/>
              <a:t>财产性收入：</a:t>
            </a:r>
            <a:r>
              <a:rPr lang="zh-CN" altLang="en-US" sz="2000" dirty="0"/>
              <a:t>家庭拥有的动产、不动产所获得的收入。</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b="1" dirty="0"/>
              <a:t>转移性收入：</a:t>
            </a:r>
            <a:r>
              <a:rPr lang="zh-CN" altLang="en-US" sz="2000" dirty="0"/>
              <a:t>国家、单位、社会团体对居民家庭的各种转移支付和居民家庭间的收入转移。</a:t>
            </a:r>
            <a:endParaRPr lang="en-US" altLang="zh-CN" sz="2000" dirty="0"/>
          </a:p>
        </p:txBody>
      </p:sp>
    </p:spTree>
    <p:extLst>
      <p:ext uri="{BB962C8B-B14F-4D97-AF65-F5344CB8AC3E}">
        <p14:creationId xmlns:p14="http://schemas.microsoft.com/office/powerpoint/2010/main" val="234446117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570756" cy="553998"/>
          </a:xfrm>
          <a:prstGeom prst="rect">
            <a:avLst/>
          </a:prstGeom>
        </p:spPr>
        <p:txBody>
          <a:bodyPr wrap="none">
            <a:spAutoFit/>
          </a:bodyPr>
          <a:lstStyle/>
          <a:p>
            <a:r>
              <a:rPr lang="zh-CN" altLang="en-US" sz="3000" b="1" dirty="0">
                <a:solidFill>
                  <a:schemeClr val="bg1"/>
                </a:solidFill>
              </a:rPr>
              <a:t>四、住户调查中的居民收入统计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85</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grpSp>
        <p:nvGrpSpPr>
          <p:cNvPr id="15" name="组合 14">
            <a:extLst>
              <a:ext uri="{FF2B5EF4-FFF2-40B4-BE49-F238E27FC236}">
                <a16:creationId xmlns:a16="http://schemas.microsoft.com/office/drawing/2014/main" id="{C02C2E8A-FA0F-401F-AA03-75441DF76F78}"/>
              </a:ext>
            </a:extLst>
          </p:cNvPr>
          <p:cNvGrpSpPr/>
          <p:nvPr/>
        </p:nvGrpSpPr>
        <p:grpSpPr>
          <a:xfrm>
            <a:off x="6424910" y="1455120"/>
            <a:ext cx="706081" cy="433823"/>
            <a:chOff x="5954431" y="-295906"/>
            <a:chExt cx="706081" cy="433823"/>
          </a:xfrm>
          <a:solidFill>
            <a:schemeClr val="accent6">
              <a:lumMod val="40000"/>
              <a:lumOff val="60000"/>
            </a:schemeClr>
          </a:solidFill>
        </p:grpSpPr>
        <p:sp>
          <p:nvSpPr>
            <p:cNvPr id="16" name="箭头: V 形 15">
              <a:extLst>
                <a:ext uri="{FF2B5EF4-FFF2-40B4-BE49-F238E27FC236}">
                  <a16:creationId xmlns:a16="http://schemas.microsoft.com/office/drawing/2014/main" id="{48748A7C-3D31-4E3D-8B7A-A67B53B367EB}"/>
                </a:ext>
              </a:extLst>
            </p:cNvPr>
            <p:cNvSpPr/>
            <p:nvPr/>
          </p:nvSpPr>
          <p:spPr>
            <a:xfrm>
              <a:off x="6269987" y="-287383"/>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sp>
          <p:nvSpPr>
            <p:cNvPr id="17" name="箭头: V 形 16">
              <a:extLst>
                <a:ext uri="{FF2B5EF4-FFF2-40B4-BE49-F238E27FC236}">
                  <a16:creationId xmlns:a16="http://schemas.microsoft.com/office/drawing/2014/main" id="{A3C73AE0-AE03-432C-A8D6-A644B18711F5}"/>
                </a:ext>
              </a:extLst>
            </p:cNvPr>
            <p:cNvSpPr/>
            <p:nvPr/>
          </p:nvSpPr>
          <p:spPr>
            <a:xfrm>
              <a:off x="5954431" y="-295906"/>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grpSp>
      <p:sp>
        <p:nvSpPr>
          <p:cNvPr id="18" name="对角圆角矩形 10">
            <a:extLst>
              <a:ext uri="{FF2B5EF4-FFF2-40B4-BE49-F238E27FC236}">
                <a16:creationId xmlns:a16="http://schemas.microsoft.com/office/drawing/2014/main" id="{22092C77-560F-4FD2-8361-5D0E10F55CC8}"/>
              </a:ext>
            </a:extLst>
          </p:cNvPr>
          <p:cNvSpPr/>
          <p:nvPr/>
        </p:nvSpPr>
        <p:spPr>
          <a:xfrm>
            <a:off x="447041" y="1312032"/>
            <a:ext cx="5751614"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一体化改革前城乡居民收入统计</a:t>
            </a:r>
          </a:p>
        </p:txBody>
      </p:sp>
      <p:sp>
        <p:nvSpPr>
          <p:cNvPr id="19" name="对角圆角矩形 10">
            <a:extLst>
              <a:ext uri="{FF2B5EF4-FFF2-40B4-BE49-F238E27FC236}">
                <a16:creationId xmlns:a16="http://schemas.microsoft.com/office/drawing/2014/main" id="{F35131D4-E3A3-4272-B698-C2F848B0AEF3}"/>
              </a:ext>
            </a:extLst>
          </p:cNvPr>
          <p:cNvSpPr/>
          <p:nvPr/>
        </p:nvSpPr>
        <p:spPr>
          <a:xfrm>
            <a:off x="7469603" y="1307770"/>
            <a:ext cx="3604797"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农村居民收入统计</a:t>
            </a:r>
          </a:p>
        </p:txBody>
      </p:sp>
      <p:sp>
        <p:nvSpPr>
          <p:cNvPr id="21" name="矩形: 圆角 20">
            <a:extLst>
              <a:ext uri="{FF2B5EF4-FFF2-40B4-BE49-F238E27FC236}">
                <a16:creationId xmlns:a16="http://schemas.microsoft.com/office/drawing/2014/main" id="{BC64DA49-996C-4880-AEDB-9E48604FD68E}"/>
              </a:ext>
            </a:extLst>
          </p:cNvPr>
          <p:cNvSpPr/>
          <p:nvPr/>
        </p:nvSpPr>
        <p:spPr>
          <a:xfrm>
            <a:off x="1307039" y="2705300"/>
            <a:ext cx="9577921" cy="2953820"/>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en-US" altLang="zh-CN" sz="2000" dirty="0"/>
              <a:t>2013</a:t>
            </a:r>
            <a:r>
              <a:rPr lang="zh-CN" altLang="en-US" sz="2000" dirty="0"/>
              <a:t>年以前农村居民收入数据主要来源于农村住户收支调查。</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b="1" dirty="0"/>
              <a:t>调查对象：</a:t>
            </a:r>
            <a:r>
              <a:rPr lang="zh-CN" altLang="en-US" sz="2000" dirty="0"/>
              <a:t>户口在本地区和外地区的常住农业户，以及长期外出但经济与本户连为一体的外出劳动力。</a:t>
            </a:r>
            <a:endParaRPr lang="en-US" altLang="zh-CN" sz="2000" dirty="0"/>
          </a:p>
          <a:p>
            <a:pPr marL="285750" indent="-285750">
              <a:spcBef>
                <a:spcPts val="600"/>
              </a:spcBef>
              <a:buClr>
                <a:srgbClr val="546E7A"/>
              </a:buClr>
              <a:buFont typeface="Wingdings" panose="05000000000000000000" pitchFamily="2" charset="2"/>
              <a:buChar char="u"/>
            </a:pPr>
            <a:r>
              <a:rPr lang="zh-CN" altLang="en-US" sz="2000" dirty="0"/>
              <a:t>农村居民总收入按收入性质不同可划分为工资性收入、家庭经营收入、财产性收入和转移性收入四大项目，其中</a:t>
            </a:r>
            <a:r>
              <a:rPr lang="zh-CN" altLang="en-US" sz="2000" b="1" dirty="0"/>
              <a:t>家庭经营收入</a:t>
            </a:r>
            <a:r>
              <a:rPr lang="zh-CN" altLang="en-US" sz="2000" dirty="0"/>
              <a:t>是总收入形成的主体。</a:t>
            </a:r>
            <a:endParaRPr lang="en-US" altLang="zh-CN" sz="2000" dirty="0"/>
          </a:p>
        </p:txBody>
      </p:sp>
    </p:spTree>
    <p:extLst>
      <p:ext uri="{BB962C8B-B14F-4D97-AF65-F5344CB8AC3E}">
        <p14:creationId xmlns:p14="http://schemas.microsoft.com/office/powerpoint/2010/main" val="234614469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570756" cy="553998"/>
          </a:xfrm>
          <a:prstGeom prst="rect">
            <a:avLst/>
          </a:prstGeom>
        </p:spPr>
        <p:txBody>
          <a:bodyPr wrap="none">
            <a:spAutoFit/>
          </a:bodyPr>
          <a:lstStyle/>
          <a:p>
            <a:r>
              <a:rPr lang="zh-CN" altLang="en-US" sz="3000" b="1" dirty="0">
                <a:solidFill>
                  <a:schemeClr val="bg1"/>
                </a:solidFill>
              </a:rPr>
              <a:t>四、住户调查中的居民收入统计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86</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pic>
        <p:nvPicPr>
          <p:cNvPr id="6" name="图片 5">
            <a:extLst>
              <a:ext uri="{FF2B5EF4-FFF2-40B4-BE49-F238E27FC236}">
                <a16:creationId xmlns:a16="http://schemas.microsoft.com/office/drawing/2014/main" id="{C38E8A80-966D-469F-A07E-6A8A2D2B3B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7624" y="1604173"/>
            <a:ext cx="7036752" cy="2039638"/>
          </a:xfrm>
          <a:prstGeom prst="rect">
            <a:avLst/>
          </a:prstGeom>
        </p:spPr>
      </p:pic>
      <p:pic>
        <p:nvPicPr>
          <p:cNvPr id="8" name="图片 7">
            <a:extLst>
              <a:ext uri="{FF2B5EF4-FFF2-40B4-BE49-F238E27FC236}">
                <a16:creationId xmlns:a16="http://schemas.microsoft.com/office/drawing/2014/main" id="{BBBC9F34-D86C-46BC-A03C-9D04E015BD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0866" y="4283429"/>
            <a:ext cx="7570268" cy="1832891"/>
          </a:xfrm>
          <a:prstGeom prst="rect">
            <a:avLst/>
          </a:prstGeom>
        </p:spPr>
      </p:pic>
      <p:sp>
        <p:nvSpPr>
          <p:cNvPr id="20" name="文本框 19">
            <a:extLst>
              <a:ext uri="{FF2B5EF4-FFF2-40B4-BE49-F238E27FC236}">
                <a16:creationId xmlns:a16="http://schemas.microsoft.com/office/drawing/2014/main" id="{2C4EFF74-6B2A-452C-BDCE-DC8D0934F5CA}"/>
              </a:ext>
            </a:extLst>
          </p:cNvPr>
          <p:cNvSpPr txBox="1"/>
          <p:nvPr/>
        </p:nvSpPr>
        <p:spPr>
          <a:xfrm>
            <a:off x="4202428" y="1198150"/>
            <a:ext cx="3787141" cy="400110"/>
          </a:xfrm>
          <a:prstGeom prst="rect">
            <a:avLst/>
          </a:prstGeom>
          <a:noFill/>
        </p:spPr>
        <p:txBody>
          <a:bodyPr wrap="square" rtlCol="0">
            <a:spAutoFit/>
          </a:bodyPr>
          <a:lstStyle/>
          <a:p>
            <a:r>
              <a:rPr lang="zh-CN" altLang="en-US" sz="2000" b="1" dirty="0">
                <a:solidFill>
                  <a:srgbClr val="4472C4"/>
                </a:solidFill>
              </a:rPr>
              <a:t>中国城镇居民家庭人均收入情况</a:t>
            </a:r>
          </a:p>
        </p:txBody>
      </p:sp>
      <p:sp>
        <p:nvSpPr>
          <p:cNvPr id="22" name="文本框 21">
            <a:extLst>
              <a:ext uri="{FF2B5EF4-FFF2-40B4-BE49-F238E27FC236}">
                <a16:creationId xmlns:a16="http://schemas.microsoft.com/office/drawing/2014/main" id="{EE9C3475-0BB2-4771-AC0D-B710D6760C72}"/>
              </a:ext>
            </a:extLst>
          </p:cNvPr>
          <p:cNvSpPr txBox="1"/>
          <p:nvPr/>
        </p:nvSpPr>
        <p:spPr>
          <a:xfrm>
            <a:off x="4202427" y="3838190"/>
            <a:ext cx="3787141" cy="400110"/>
          </a:xfrm>
          <a:prstGeom prst="rect">
            <a:avLst/>
          </a:prstGeom>
          <a:noFill/>
        </p:spPr>
        <p:txBody>
          <a:bodyPr wrap="square" rtlCol="0">
            <a:spAutoFit/>
          </a:bodyPr>
          <a:lstStyle/>
          <a:p>
            <a:r>
              <a:rPr lang="zh-CN" altLang="en-US" sz="2000" b="1" dirty="0">
                <a:solidFill>
                  <a:srgbClr val="4472C4"/>
                </a:solidFill>
              </a:rPr>
              <a:t>中国农村居民家庭人均收入情况</a:t>
            </a:r>
          </a:p>
        </p:txBody>
      </p:sp>
    </p:spTree>
    <p:extLst>
      <p:ext uri="{BB962C8B-B14F-4D97-AF65-F5344CB8AC3E}">
        <p14:creationId xmlns:p14="http://schemas.microsoft.com/office/powerpoint/2010/main" val="65803259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570756" cy="553998"/>
          </a:xfrm>
          <a:prstGeom prst="rect">
            <a:avLst/>
          </a:prstGeom>
        </p:spPr>
        <p:txBody>
          <a:bodyPr wrap="none">
            <a:spAutoFit/>
          </a:bodyPr>
          <a:lstStyle/>
          <a:p>
            <a:r>
              <a:rPr lang="zh-CN" altLang="en-US" sz="3000" b="1" dirty="0">
                <a:solidFill>
                  <a:schemeClr val="bg1"/>
                </a:solidFill>
              </a:rPr>
              <a:t>四、住户调查中的居民收入统计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87</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sp>
        <p:nvSpPr>
          <p:cNvPr id="10" name="对角圆角矩形 10">
            <a:extLst>
              <a:ext uri="{FF2B5EF4-FFF2-40B4-BE49-F238E27FC236}">
                <a16:creationId xmlns:a16="http://schemas.microsoft.com/office/drawing/2014/main" id="{BF8DE046-A7A5-4D87-97BD-9D04FEDDA8B6}"/>
              </a:ext>
            </a:extLst>
          </p:cNvPr>
          <p:cNvSpPr/>
          <p:nvPr/>
        </p:nvSpPr>
        <p:spPr>
          <a:xfrm>
            <a:off x="436880" y="1303354"/>
            <a:ext cx="8483600" cy="720000"/>
          </a:xfrm>
          <a:prstGeom prst="round2DiagRect">
            <a:avLst/>
          </a:prstGeom>
          <a:solidFill>
            <a:srgbClr val="85D7F3"/>
          </a:solidFill>
          <a:ln>
            <a:solidFill>
              <a:srgbClr val="85D7F3"/>
            </a:solid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城镇居民可支配收入和农村居民纯收入之间的区别</a:t>
            </a:r>
          </a:p>
        </p:txBody>
      </p:sp>
      <p:grpSp>
        <p:nvGrpSpPr>
          <p:cNvPr id="11" name="组合 10">
            <a:extLst>
              <a:ext uri="{FF2B5EF4-FFF2-40B4-BE49-F238E27FC236}">
                <a16:creationId xmlns:a16="http://schemas.microsoft.com/office/drawing/2014/main" id="{B98B4DCE-AE17-4B5B-8E6F-4D19F851D573}"/>
              </a:ext>
            </a:extLst>
          </p:cNvPr>
          <p:cNvGrpSpPr/>
          <p:nvPr/>
        </p:nvGrpSpPr>
        <p:grpSpPr>
          <a:xfrm>
            <a:off x="9276080" y="1449731"/>
            <a:ext cx="2436494" cy="425300"/>
            <a:chOff x="3294863" y="1438089"/>
            <a:chExt cx="8532012" cy="425300"/>
          </a:xfrm>
          <a:solidFill>
            <a:srgbClr val="85D7F3"/>
          </a:solidFill>
        </p:grpSpPr>
        <p:sp>
          <p:nvSpPr>
            <p:cNvPr id="12" name="箭头: V 形 11">
              <a:extLst>
                <a:ext uri="{FF2B5EF4-FFF2-40B4-BE49-F238E27FC236}">
                  <a16:creationId xmlns:a16="http://schemas.microsoft.com/office/drawing/2014/main" id="{3F1DDA4C-0D8A-49C7-B7F4-EF6397E9E6B1}"/>
                </a:ext>
              </a:extLst>
            </p:cNvPr>
            <p:cNvSpPr/>
            <p:nvPr/>
          </p:nvSpPr>
          <p:spPr>
            <a:xfrm>
              <a:off x="4445869" y="1438089"/>
              <a:ext cx="1278857"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3" name="直接连接符 12">
              <a:extLst>
                <a:ext uri="{FF2B5EF4-FFF2-40B4-BE49-F238E27FC236}">
                  <a16:creationId xmlns:a16="http://schemas.microsoft.com/office/drawing/2014/main" id="{71C1BACD-8254-4E7C-855E-7415F2AED391}"/>
                </a:ext>
              </a:extLst>
            </p:cNvPr>
            <p:cNvCxnSpPr>
              <a:cxnSpLocks/>
            </p:cNvCxnSpPr>
            <p:nvPr/>
          </p:nvCxnSpPr>
          <p:spPr>
            <a:xfrm>
              <a:off x="6260214" y="1639381"/>
              <a:ext cx="5566661" cy="0"/>
            </a:xfrm>
            <a:prstGeom prst="line">
              <a:avLst/>
            </a:prstGeom>
            <a:grpFill/>
            <a:ln w="19050">
              <a:solidFill>
                <a:srgbClr val="85D7F3"/>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4" name="箭头: V 形 13">
              <a:extLst>
                <a:ext uri="{FF2B5EF4-FFF2-40B4-BE49-F238E27FC236}">
                  <a16:creationId xmlns:a16="http://schemas.microsoft.com/office/drawing/2014/main" id="{A92F4805-C855-449D-9A82-7D4B34B1DE7A}"/>
                </a:ext>
              </a:extLst>
            </p:cNvPr>
            <p:cNvSpPr/>
            <p:nvPr/>
          </p:nvSpPr>
          <p:spPr>
            <a:xfrm>
              <a:off x="3294863" y="1438089"/>
              <a:ext cx="1213930" cy="425300"/>
            </a:xfrm>
            <a:prstGeom prst="chevron">
              <a:avLst>
                <a:gd name="adj" fmla="val 48214"/>
              </a:avLst>
            </a:prstGeom>
            <a:grpFill/>
            <a:ln>
              <a:solidFill>
                <a:srgbClr val="85D7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aphicFrame>
        <p:nvGraphicFramePr>
          <p:cNvPr id="5" name="图示 4">
            <a:extLst>
              <a:ext uri="{FF2B5EF4-FFF2-40B4-BE49-F238E27FC236}">
                <a16:creationId xmlns:a16="http://schemas.microsoft.com/office/drawing/2014/main" id="{0BD9332F-0B3E-4AC0-BC0E-8B5C5F8D3CBB}"/>
              </a:ext>
            </a:extLst>
          </p:cNvPr>
          <p:cNvGraphicFramePr/>
          <p:nvPr>
            <p:extLst>
              <p:ext uri="{D42A27DB-BD31-4B8C-83A1-F6EECF244321}">
                <p14:modId xmlns:p14="http://schemas.microsoft.com/office/powerpoint/2010/main" val="3762254523"/>
              </p:ext>
            </p:extLst>
          </p:nvPr>
        </p:nvGraphicFramePr>
        <p:xfrm>
          <a:off x="2127011" y="2259881"/>
          <a:ext cx="7937978" cy="40246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0076640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570756" cy="553998"/>
          </a:xfrm>
          <a:prstGeom prst="rect">
            <a:avLst/>
          </a:prstGeom>
        </p:spPr>
        <p:txBody>
          <a:bodyPr wrap="none">
            <a:spAutoFit/>
          </a:bodyPr>
          <a:lstStyle/>
          <a:p>
            <a:r>
              <a:rPr lang="zh-CN" altLang="en-US" sz="3000" b="1" dirty="0">
                <a:solidFill>
                  <a:schemeClr val="bg1"/>
                </a:solidFill>
              </a:rPr>
              <a:t>四、住户调查中的居民收入统计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88</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grpSp>
        <p:nvGrpSpPr>
          <p:cNvPr id="15" name="组合 14">
            <a:extLst>
              <a:ext uri="{FF2B5EF4-FFF2-40B4-BE49-F238E27FC236}">
                <a16:creationId xmlns:a16="http://schemas.microsoft.com/office/drawing/2014/main" id="{4F988F9F-B4F5-4539-9F11-D6254F243A14}"/>
              </a:ext>
            </a:extLst>
          </p:cNvPr>
          <p:cNvGrpSpPr/>
          <p:nvPr/>
        </p:nvGrpSpPr>
        <p:grpSpPr>
          <a:xfrm>
            <a:off x="5236190" y="1455120"/>
            <a:ext cx="706081" cy="433823"/>
            <a:chOff x="5954431" y="-295906"/>
            <a:chExt cx="706081" cy="433823"/>
          </a:xfrm>
          <a:solidFill>
            <a:schemeClr val="accent6">
              <a:lumMod val="40000"/>
              <a:lumOff val="60000"/>
            </a:schemeClr>
          </a:solidFill>
        </p:grpSpPr>
        <p:sp>
          <p:nvSpPr>
            <p:cNvPr id="16" name="箭头: V 形 15">
              <a:extLst>
                <a:ext uri="{FF2B5EF4-FFF2-40B4-BE49-F238E27FC236}">
                  <a16:creationId xmlns:a16="http://schemas.microsoft.com/office/drawing/2014/main" id="{044AF75F-EC8A-47C7-B77F-657D0D2D34E7}"/>
                </a:ext>
              </a:extLst>
            </p:cNvPr>
            <p:cNvSpPr/>
            <p:nvPr/>
          </p:nvSpPr>
          <p:spPr>
            <a:xfrm>
              <a:off x="6269987" y="-287383"/>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sp>
          <p:nvSpPr>
            <p:cNvPr id="17" name="箭头: V 形 16">
              <a:extLst>
                <a:ext uri="{FF2B5EF4-FFF2-40B4-BE49-F238E27FC236}">
                  <a16:creationId xmlns:a16="http://schemas.microsoft.com/office/drawing/2014/main" id="{AC93B6D9-3435-43DD-82CD-21780F87ECF7}"/>
                </a:ext>
              </a:extLst>
            </p:cNvPr>
            <p:cNvSpPr/>
            <p:nvPr/>
          </p:nvSpPr>
          <p:spPr>
            <a:xfrm>
              <a:off x="5954431" y="-295906"/>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grpSp>
      <p:sp>
        <p:nvSpPr>
          <p:cNvPr id="18" name="对角圆角矩形 10">
            <a:extLst>
              <a:ext uri="{FF2B5EF4-FFF2-40B4-BE49-F238E27FC236}">
                <a16:creationId xmlns:a16="http://schemas.microsoft.com/office/drawing/2014/main" id="{58DEA636-4939-4415-B488-39DF4DAE11AA}"/>
              </a:ext>
            </a:extLst>
          </p:cNvPr>
          <p:cNvSpPr/>
          <p:nvPr/>
        </p:nvSpPr>
        <p:spPr>
          <a:xfrm>
            <a:off x="394018" y="1307770"/>
            <a:ext cx="4663439"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一体化改革后的居民收入统计</a:t>
            </a:r>
          </a:p>
        </p:txBody>
      </p:sp>
      <p:sp>
        <p:nvSpPr>
          <p:cNvPr id="19" name="对角圆角矩形 10">
            <a:extLst>
              <a:ext uri="{FF2B5EF4-FFF2-40B4-BE49-F238E27FC236}">
                <a16:creationId xmlns:a16="http://schemas.microsoft.com/office/drawing/2014/main" id="{0FE11B44-FEF7-4727-B5BF-B74E29D30CE1}"/>
              </a:ext>
            </a:extLst>
          </p:cNvPr>
          <p:cNvSpPr/>
          <p:nvPr/>
        </p:nvSpPr>
        <p:spPr>
          <a:xfrm>
            <a:off x="6121004" y="1307770"/>
            <a:ext cx="5852160"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住户调查一体化改革中的居民收入统计</a:t>
            </a:r>
          </a:p>
        </p:txBody>
      </p:sp>
      <p:sp>
        <p:nvSpPr>
          <p:cNvPr id="20" name="矩形: 圆角 19">
            <a:extLst>
              <a:ext uri="{FF2B5EF4-FFF2-40B4-BE49-F238E27FC236}">
                <a16:creationId xmlns:a16="http://schemas.microsoft.com/office/drawing/2014/main" id="{88816BC0-89E5-4160-B024-A062DC1AC647}"/>
              </a:ext>
            </a:extLst>
          </p:cNvPr>
          <p:cNvSpPr/>
          <p:nvPr/>
        </p:nvSpPr>
        <p:spPr>
          <a:xfrm>
            <a:off x="1307039" y="2705300"/>
            <a:ext cx="9577921" cy="2953820"/>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zh-CN" altLang="en-US" sz="2000" dirty="0"/>
              <a:t>国家统计局与加拿大统计局合作，经数年共同研究，</a:t>
            </a:r>
            <a:r>
              <a:rPr lang="en-US" altLang="zh-CN" sz="2000" dirty="0"/>
              <a:t>2012</a:t>
            </a:r>
            <a:r>
              <a:rPr lang="zh-CN" altLang="en-US" sz="2000" dirty="0"/>
              <a:t>年经批准，对城乡住户调查实施了一体化改革，统一了城乡居民收入指标名称、分类和统计标准，在全国统一抽选了</a:t>
            </a:r>
            <a:r>
              <a:rPr lang="en-US" altLang="zh-CN" sz="2000" dirty="0"/>
              <a:t>16</a:t>
            </a:r>
            <a:r>
              <a:rPr lang="zh-CN" altLang="en-US" sz="2000" dirty="0"/>
              <a:t>万户城乡居民家庭，自</a:t>
            </a:r>
            <a:r>
              <a:rPr lang="en-US" altLang="zh-CN" sz="2000" dirty="0"/>
              <a:t>2013</a:t>
            </a:r>
            <a:r>
              <a:rPr lang="zh-CN" altLang="en-US" sz="2000" dirty="0"/>
              <a:t>年起正式开展了城乡一体化的住户收支与生活状况调查。</a:t>
            </a:r>
            <a:endParaRPr lang="en-US" altLang="zh-CN" sz="2000" dirty="0"/>
          </a:p>
          <a:p>
            <a:pPr algn="ctr">
              <a:spcBef>
                <a:spcPts val="600"/>
              </a:spcBef>
              <a:buClr>
                <a:srgbClr val="546E7A"/>
              </a:buClr>
            </a:pPr>
            <a:r>
              <a:rPr lang="zh-CN" altLang="en-US" sz="2000" b="1" dirty="0">
                <a:solidFill>
                  <a:schemeClr val="accent6">
                    <a:lumMod val="50000"/>
                  </a:schemeClr>
                </a:solidFill>
              </a:rPr>
              <a:t>可支配收入</a:t>
            </a:r>
            <a:r>
              <a:rPr lang="en-US" altLang="zh-CN" sz="2000" b="1" dirty="0">
                <a:solidFill>
                  <a:schemeClr val="accent6">
                    <a:lumMod val="50000"/>
                  </a:schemeClr>
                </a:solidFill>
              </a:rPr>
              <a:t>=</a:t>
            </a:r>
            <a:r>
              <a:rPr lang="zh-CN" altLang="en-US" sz="2000" b="1" dirty="0">
                <a:solidFill>
                  <a:schemeClr val="accent6">
                    <a:lumMod val="50000"/>
                  </a:schemeClr>
                </a:solidFill>
              </a:rPr>
              <a:t>工资性收入＋经营性净收入＋财产性净收入（财产性收入－</a:t>
            </a:r>
            <a:endParaRPr lang="en-US" altLang="zh-CN" sz="2000" b="1" dirty="0">
              <a:solidFill>
                <a:schemeClr val="accent6">
                  <a:lumMod val="50000"/>
                </a:schemeClr>
              </a:solidFill>
            </a:endParaRPr>
          </a:p>
          <a:p>
            <a:pPr algn="ctr">
              <a:spcBef>
                <a:spcPts val="600"/>
              </a:spcBef>
              <a:buClr>
                <a:srgbClr val="546E7A"/>
              </a:buClr>
            </a:pPr>
            <a:r>
              <a:rPr lang="zh-CN" altLang="en-US" sz="2000" b="1" dirty="0">
                <a:solidFill>
                  <a:schemeClr val="accent6">
                    <a:lumMod val="50000"/>
                  </a:schemeClr>
                </a:solidFill>
              </a:rPr>
              <a:t>财产性支出）＋转移性净收入（转移性收入－转移性支出）</a:t>
            </a:r>
            <a:endParaRPr lang="en-US" altLang="zh-CN" sz="2000" b="1" dirty="0">
              <a:solidFill>
                <a:schemeClr val="accent6">
                  <a:lumMod val="50000"/>
                </a:schemeClr>
              </a:solidFill>
            </a:endParaRPr>
          </a:p>
        </p:txBody>
      </p:sp>
    </p:spTree>
    <p:extLst>
      <p:ext uri="{BB962C8B-B14F-4D97-AF65-F5344CB8AC3E}">
        <p14:creationId xmlns:p14="http://schemas.microsoft.com/office/powerpoint/2010/main" val="297796597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570756" cy="553998"/>
          </a:xfrm>
          <a:prstGeom prst="rect">
            <a:avLst/>
          </a:prstGeom>
        </p:spPr>
        <p:txBody>
          <a:bodyPr wrap="none">
            <a:spAutoFit/>
          </a:bodyPr>
          <a:lstStyle/>
          <a:p>
            <a:r>
              <a:rPr lang="zh-CN" altLang="en-US" sz="3000" b="1" dirty="0">
                <a:solidFill>
                  <a:schemeClr val="bg1"/>
                </a:solidFill>
              </a:rPr>
              <a:t>四、住户调查中的居民收入统计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89</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grpSp>
        <p:nvGrpSpPr>
          <p:cNvPr id="15" name="组合 14">
            <a:extLst>
              <a:ext uri="{FF2B5EF4-FFF2-40B4-BE49-F238E27FC236}">
                <a16:creationId xmlns:a16="http://schemas.microsoft.com/office/drawing/2014/main" id="{4F988F9F-B4F5-4539-9F11-D6254F243A14}"/>
              </a:ext>
            </a:extLst>
          </p:cNvPr>
          <p:cNvGrpSpPr/>
          <p:nvPr/>
        </p:nvGrpSpPr>
        <p:grpSpPr>
          <a:xfrm>
            <a:off x="5236190" y="1516080"/>
            <a:ext cx="706081" cy="433823"/>
            <a:chOff x="5954431" y="-295906"/>
            <a:chExt cx="706081" cy="433823"/>
          </a:xfrm>
          <a:solidFill>
            <a:schemeClr val="accent6">
              <a:lumMod val="40000"/>
              <a:lumOff val="60000"/>
            </a:schemeClr>
          </a:solidFill>
        </p:grpSpPr>
        <p:sp>
          <p:nvSpPr>
            <p:cNvPr id="16" name="箭头: V 形 15">
              <a:extLst>
                <a:ext uri="{FF2B5EF4-FFF2-40B4-BE49-F238E27FC236}">
                  <a16:creationId xmlns:a16="http://schemas.microsoft.com/office/drawing/2014/main" id="{044AF75F-EC8A-47C7-B77F-657D0D2D34E7}"/>
                </a:ext>
              </a:extLst>
            </p:cNvPr>
            <p:cNvSpPr/>
            <p:nvPr/>
          </p:nvSpPr>
          <p:spPr>
            <a:xfrm>
              <a:off x="6269987" y="-287383"/>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sp>
          <p:nvSpPr>
            <p:cNvPr id="17" name="箭头: V 形 16">
              <a:extLst>
                <a:ext uri="{FF2B5EF4-FFF2-40B4-BE49-F238E27FC236}">
                  <a16:creationId xmlns:a16="http://schemas.microsoft.com/office/drawing/2014/main" id="{AC93B6D9-3435-43DD-82CD-21780F87ECF7}"/>
                </a:ext>
              </a:extLst>
            </p:cNvPr>
            <p:cNvSpPr/>
            <p:nvPr/>
          </p:nvSpPr>
          <p:spPr>
            <a:xfrm>
              <a:off x="5954431" y="-295906"/>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grpSp>
      <p:sp>
        <p:nvSpPr>
          <p:cNvPr id="18" name="对角圆角矩形 10">
            <a:extLst>
              <a:ext uri="{FF2B5EF4-FFF2-40B4-BE49-F238E27FC236}">
                <a16:creationId xmlns:a16="http://schemas.microsoft.com/office/drawing/2014/main" id="{58DEA636-4939-4415-B488-39DF4DAE11AA}"/>
              </a:ext>
            </a:extLst>
          </p:cNvPr>
          <p:cNvSpPr/>
          <p:nvPr/>
        </p:nvSpPr>
        <p:spPr>
          <a:xfrm>
            <a:off x="394018" y="1368730"/>
            <a:ext cx="4663439"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一体化改革后的居民收入统计</a:t>
            </a:r>
          </a:p>
        </p:txBody>
      </p:sp>
      <p:sp>
        <p:nvSpPr>
          <p:cNvPr id="19" name="对角圆角矩形 10">
            <a:extLst>
              <a:ext uri="{FF2B5EF4-FFF2-40B4-BE49-F238E27FC236}">
                <a16:creationId xmlns:a16="http://schemas.microsoft.com/office/drawing/2014/main" id="{0FE11B44-FEF7-4727-B5BF-B74E29D30CE1}"/>
              </a:ext>
            </a:extLst>
          </p:cNvPr>
          <p:cNvSpPr/>
          <p:nvPr/>
        </p:nvSpPr>
        <p:spPr>
          <a:xfrm>
            <a:off x="6121004" y="1368730"/>
            <a:ext cx="5847476"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一体化改革后农村居民收入的口径变化</a:t>
            </a:r>
          </a:p>
        </p:txBody>
      </p:sp>
      <p:sp>
        <p:nvSpPr>
          <p:cNvPr id="20" name="矩形: 圆角 19">
            <a:extLst>
              <a:ext uri="{FF2B5EF4-FFF2-40B4-BE49-F238E27FC236}">
                <a16:creationId xmlns:a16="http://schemas.microsoft.com/office/drawing/2014/main" id="{88816BC0-89E5-4160-B024-A062DC1AC647}"/>
              </a:ext>
            </a:extLst>
          </p:cNvPr>
          <p:cNvSpPr/>
          <p:nvPr/>
        </p:nvSpPr>
        <p:spPr>
          <a:xfrm>
            <a:off x="1307039" y="2883200"/>
            <a:ext cx="9577921" cy="2519680"/>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en-US" altLang="zh-CN" sz="2000" b="1" dirty="0">
                <a:solidFill>
                  <a:schemeClr val="accent6">
                    <a:lumMod val="50000"/>
                  </a:schemeClr>
                </a:solidFill>
              </a:rPr>
              <a:t>1</a:t>
            </a:r>
            <a:r>
              <a:rPr lang="zh-CN" altLang="en-US" sz="2000" b="1" dirty="0">
                <a:solidFill>
                  <a:schemeClr val="accent6">
                    <a:lumMod val="50000"/>
                  </a:schemeClr>
                </a:solidFill>
              </a:rPr>
              <a:t>）在转移性收入部分，除了赠送农村内部亲友支出外，还扣除了其他转移性支出，包括个人所得税、社会保障支出、赡养支出等。</a:t>
            </a:r>
            <a:endParaRPr lang="en-US" altLang="zh-CN" sz="2000" b="1" dirty="0">
              <a:solidFill>
                <a:schemeClr val="accent6">
                  <a:lumMod val="50000"/>
                </a:schemeClr>
              </a:solidFill>
            </a:endParaRPr>
          </a:p>
          <a:p>
            <a:pPr marL="285750" indent="-285750">
              <a:spcBef>
                <a:spcPts val="600"/>
              </a:spcBef>
              <a:buClr>
                <a:srgbClr val="546E7A"/>
              </a:buClr>
              <a:buFont typeface="Wingdings" panose="05000000000000000000" pitchFamily="2" charset="2"/>
              <a:buChar char="u"/>
            </a:pPr>
            <a:r>
              <a:rPr lang="en-US" altLang="zh-CN" sz="2000" b="1" dirty="0">
                <a:solidFill>
                  <a:schemeClr val="accent6">
                    <a:lumMod val="50000"/>
                  </a:schemeClr>
                </a:solidFill>
              </a:rPr>
              <a:t>2</a:t>
            </a:r>
            <a:r>
              <a:rPr lang="zh-CN" altLang="en-US" sz="2000" b="1" dirty="0">
                <a:solidFill>
                  <a:schemeClr val="accent6">
                    <a:lumMod val="50000"/>
                  </a:schemeClr>
                </a:solidFill>
              </a:rPr>
              <a:t>）在财产性收入部分，要增加居民自有住房虚拟净租金作为财产性收入，同时要扣除财产性支出，例如居民生活用贷款利息支出。</a:t>
            </a:r>
            <a:endParaRPr lang="en-US" altLang="zh-CN" sz="2000" b="1" dirty="0">
              <a:solidFill>
                <a:schemeClr val="accent6">
                  <a:lumMod val="50000"/>
                </a:schemeClr>
              </a:solidFill>
            </a:endParaRPr>
          </a:p>
        </p:txBody>
      </p:sp>
    </p:spTree>
    <p:extLst>
      <p:ext uri="{BB962C8B-B14F-4D97-AF65-F5344CB8AC3E}">
        <p14:creationId xmlns:p14="http://schemas.microsoft.com/office/powerpoint/2010/main" val="1784901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1">
            <a:extLst>
              <a:ext uri="{FF2B5EF4-FFF2-40B4-BE49-F238E27FC236}">
                <a16:creationId xmlns:a16="http://schemas.microsoft.com/office/drawing/2014/main" id="{8A197C67-6E2B-4516-9837-2B53820B8194}"/>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5D0228E4-4D46-4AE0-8361-F454B581F968}"/>
              </a:ext>
            </a:extLst>
          </p:cNvPr>
          <p:cNvSpPr>
            <a:spLocks noGrp="1"/>
          </p:cNvSpPr>
          <p:nvPr>
            <p:ph type="sldNum" sz="quarter" idx="4"/>
          </p:nvPr>
        </p:nvSpPr>
        <p:spPr/>
        <p:txBody>
          <a:bodyPr/>
          <a:lstStyle/>
          <a:p>
            <a:fld id="{089E6A1B-787B-48C2-89E0-46ED219FD4E0}" type="slidenum">
              <a:rPr lang="zh-CN" altLang="en-US" smtClean="0"/>
              <a:pPr/>
              <a:t>9</a:t>
            </a:fld>
            <a:endParaRPr lang="zh-CN" altLang="en-US" dirty="0"/>
          </a:p>
        </p:txBody>
      </p:sp>
      <p:sp>
        <p:nvSpPr>
          <p:cNvPr id="13" name="矩形 12">
            <a:extLst>
              <a:ext uri="{FF2B5EF4-FFF2-40B4-BE49-F238E27FC236}">
                <a16:creationId xmlns:a16="http://schemas.microsoft.com/office/drawing/2014/main" id="{B21C305B-62CE-B445-92F9-520196948A9D}"/>
              </a:ext>
            </a:extLst>
          </p:cNvPr>
          <p:cNvSpPr/>
          <p:nvPr/>
        </p:nvSpPr>
        <p:spPr>
          <a:xfrm>
            <a:off x="6939280" y="6533412"/>
            <a:ext cx="3865939"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CH3-1 </a:t>
            </a:r>
            <a:r>
              <a:rPr lang="zh-CN" altLang="en-US" dirty="0">
                <a:latin typeface="KaiTi" panose="02010609060101010101" pitchFamily="49" charset="-122"/>
                <a:ea typeface="KaiTi" panose="02010609060101010101" pitchFamily="49" charset="-122"/>
              </a:rPr>
              <a:t>国民经济总量统计的基本问题</a:t>
            </a:r>
          </a:p>
        </p:txBody>
      </p:sp>
      <p:sp>
        <p:nvSpPr>
          <p:cNvPr id="14" name="矩形 13">
            <a:extLst>
              <a:ext uri="{FF2B5EF4-FFF2-40B4-BE49-F238E27FC236}">
                <a16:creationId xmlns:a16="http://schemas.microsoft.com/office/drawing/2014/main" id="{881C4B9C-F613-4BF3-B078-F17EE1AE3763}"/>
              </a:ext>
            </a:extLst>
          </p:cNvPr>
          <p:cNvSpPr/>
          <p:nvPr/>
        </p:nvSpPr>
        <p:spPr>
          <a:xfrm>
            <a:off x="803970" y="323364"/>
            <a:ext cx="4145687" cy="553998"/>
          </a:xfrm>
          <a:prstGeom prst="rect">
            <a:avLst/>
          </a:prstGeom>
        </p:spPr>
        <p:txBody>
          <a:bodyPr wrap="none">
            <a:spAutoFit/>
          </a:bodyPr>
          <a:lstStyle/>
          <a:p>
            <a:r>
              <a:rPr lang="zh-CN" altLang="en-US" sz="3000" b="1" dirty="0">
                <a:solidFill>
                  <a:schemeClr val="bg1"/>
                </a:solidFill>
              </a:rPr>
              <a:t> 一、生产观的发展变化</a:t>
            </a:r>
          </a:p>
        </p:txBody>
      </p:sp>
      <p:sp>
        <p:nvSpPr>
          <p:cNvPr id="16" name="矩形 15">
            <a:extLst>
              <a:ext uri="{FF2B5EF4-FFF2-40B4-BE49-F238E27FC236}">
                <a16:creationId xmlns:a16="http://schemas.microsoft.com/office/drawing/2014/main" id="{34B44547-918E-4863-AA36-754E2FD08374}"/>
              </a:ext>
            </a:extLst>
          </p:cNvPr>
          <p:cNvSpPr/>
          <p:nvPr/>
        </p:nvSpPr>
        <p:spPr>
          <a:xfrm>
            <a:off x="5339633" y="2530536"/>
            <a:ext cx="4898061" cy="873572"/>
          </a:xfrm>
          <a:prstGeom prst="rect">
            <a:avLst/>
          </a:prstGeom>
        </p:spPr>
        <p:txBody>
          <a:bodyPr wrap="square">
            <a:spAutoFit/>
          </a:bodyPr>
          <a:lstStyle/>
          <a:p>
            <a:pPr marL="342900" indent="-342900" algn="just">
              <a:lnSpc>
                <a:spcPct val="120000"/>
              </a:lnSpc>
              <a:buFont typeface="Wingdings" panose="05000000000000000000" pitchFamily="2" charset="2"/>
              <a:buChar char="Ø"/>
            </a:pPr>
            <a:r>
              <a:rPr lang="zh-CN" altLang="en-US" sz="2400" b="1" dirty="0">
                <a:solidFill>
                  <a:srgbClr val="00A9F3"/>
                </a:solidFill>
              </a:rPr>
              <a:t>货物：</a:t>
            </a:r>
            <a:r>
              <a:rPr lang="zh-CN" altLang="en-US" sz="2000" dirty="0"/>
              <a:t>对其有某种需求且能够确定其所有权的有形生产成果。</a:t>
            </a:r>
            <a:endParaRPr lang="zh-CN" altLang="en-US" sz="2400" dirty="0"/>
          </a:p>
        </p:txBody>
      </p:sp>
      <p:sp>
        <p:nvSpPr>
          <p:cNvPr id="17" name="矩形 16">
            <a:extLst>
              <a:ext uri="{FF2B5EF4-FFF2-40B4-BE49-F238E27FC236}">
                <a16:creationId xmlns:a16="http://schemas.microsoft.com/office/drawing/2014/main" id="{3DDEBE1A-43BB-46E3-8B66-3B907F4280C5}"/>
              </a:ext>
            </a:extLst>
          </p:cNvPr>
          <p:cNvSpPr/>
          <p:nvPr/>
        </p:nvSpPr>
        <p:spPr>
          <a:xfrm>
            <a:off x="5339633" y="3537337"/>
            <a:ext cx="4898061" cy="1242904"/>
          </a:xfrm>
          <a:prstGeom prst="rect">
            <a:avLst/>
          </a:prstGeom>
        </p:spPr>
        <p:txBody>
          <a:bodyPr wrap="square">
            <a:spAutoFit/>
          </a:bodyPr>
          <a:lstStyle/>
          <a:p>
            <a:pPr marL="342900" indent="-342900" algn="just">
              <a:lnSpc>
                <a:spcPct val="120000"/>
              </a:lnSpc>
              <a:buFont typeface="Wingdings" panose="05000000000000000000" pitchFamily="2" charset="2"/>
              <a:buChar char="Ø"/>
            </a:pPr>
            <a:r>
              <a:rPr lang="zh-CN" altLang="en-US" sz="2400" b="1" dirty="0">
                <a:solidFill>
                  <a:srgbClr val="00A9F3"/>
                </a:solidFill>
              </a:rPr>
              <a:t>服务：</a:t>
            </a:r>
            <a:r>
              <a:rPr lang="zh-CN" altLang="en-US" sz="2000" dirty="0"/>
              <a:t>生产活动的结果，通过生产活动可以改变消费单位的状况，或促进产品或金融资产的交换。</a:t>
            </a:r>
            <a:endParaRPr lang="zh-CN" altLang="en-US" sz="2400" dirty="0"/>
          </a:p>
        </p:txBody>
      </p:sp>
      <p:grpSp>
        <p:nvGrpSpPr>
          <p:cNvPr id="18" name="组合 17">
            <a:extLst>
              <a:ext uri="{FF2B5EF4-FFF2-40B4-BE49-F238E27FC236}">
                <a16:creationId xmlns:a16="http://schemas.microsoft.com/office/drawing/2014/main" id="{B28E82B4-EAAC-4A8D-8C26-675786651C2E}"/>
              </a:ext>
            </a:extLst>
          </p:cNvPr>
          <p:cNvGrpSpPr/>
          <p:nvPr/>
        </p:nvGrpSpPr>
        <p:grpSpPr>
          <a:xfrm>
            <a:off x="4836398" y="1572363"/>
            <a:ext cx="5580062" cy="3806463"/>
            <a:chOff x="4836398" y="2361255"/>
            <a:chExt cx="5580062" cy="3806463"/>
          </a:xfrm>
        </p:grpSpPr>
        <p:sp>
          <p:nvSpPr>
            <p:cNvPr id="19" name="矩形: 圆角 18">
              <a:extLst>
                <a:ext uri="{FF2B5EF4-FFF2-40B4-BE49-F238E27FC236}">
                  <a16:creationId xmlns:a16="http://schemas.microsoft.com/office/drawing/2014/main" id="{979BD568-D68A-4284-96DB-EBD95B0C4BD9}"/>
                </a:ext>
              </a:extLst>
            </p:cNvPr>
            <p:cNvSpPr/>
            <p:nvPr/>
          </p:nvSpPr>
          <p:spPr>
            <a:xfrm>
              <a:off x="4836398" y="2731752"/>
              <a:ext cx="5580062" cy="3435966"/>
            </a:xfrm>
            <a:prstGeom prst="roundRect">
              <a:avLst>
                <a:gd name="adj" fmla="val 0"/>
              </a:avLst>
            </a:prstGeom>
            <a:noFill/>
            <a:ln w="28575">
              <a:solidFill>
                <a:srgbClr val="00A9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a:extLst>
                <a:ext uri="{FF2B5EF4-FFF2-40B4-BE49-F238E27FC236}">
                  <a16:creationId xmlns:a16="http://schemas.microsoft.com/office/drawing/2014/main" id="{890AE6AF-CD87-4B81-8896-6ACD549900D7}"/>
                </a:ext>
              </a:extLst>
            </p:cNvPr>
            <p:cNvGrpSpPr/>
            <p:nvPr/>
          </p:nvGrpSpPr>
          <p:grpSpPr>
            <a:xfrm>
              <a:off x="5339634" y="2361255"/>
              <a:ext cx="1599646" cy="642517"/>
              <a:chOff x="1019175" y="2525103"/>
              <a:chExt cx="1599646" cy="642517"/>
            </a:xfrm>
          </p:grpSpPr>
          <p:sp>
            <p:nvSpPr>
              <p:cNvPr id="30" name="矩形: 圆角 29">
                <a:extLst>
                  <a:ext uri="{FF2B5EF4-FFF2-40B4-BE49-F238E27FC236}">
                    <a16:creationId xmlns:a16="http://schemas.microsoft.com/office/drawing/2014/main" id="{1E5C7F00-2681-4788-8BBC-5374DC9C448B}"/>
                  </a:ext>
                </a:extLst>
              </p:cNvPr>
              <p:cNvSpPr/>
              <p:nvPr/>
            </p:nvSpPr>
            <p:spPr>
              <a:xfrm>
                <a:off x="1019175" y="2525103"/>
                <a:ext cx="1599646" cy="642517"/>
              </a:xfrm>
              <a:prstGeom prst="roundRect">
                <a:avLst/>
              </a:prstGeom>
              <a:solidFill>
                <a:srgbClr val="00A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货物与服务</a:t>
                </a:r>
              </a:p>
            </p:txBody>
          </p:sp>
          <p:sp>
            <p:nvSpPr>
              <p:cNvPr id="31" name="矩形 30">
                <a:extLst>
                  <a:ext uri="{FF2B5EF4-FFF2-40B4-BE49-F238E27FC236}">
                    <a16:creationId xmlns:a16="http://schemas.microsoft.com/office/drawing/2014/main" id="{57E003A7-E664-404B-B186-5D6CDA860BB8}"/>
                  </a:ext>
                </a:extLst>
              </p:cNvPr>
              <p:cNvSpPr/>
              <p:nvPr/>
            </p:nvSpPr>
            <p:spPr>
              <a:xfrm>
                <a:off x="1309628" y="2574272"/>
                <a:ext cx="184731" cy="461665"/>
              </a:xfrm>
              <a:prstGeom prst="rect">
                <a:avLst/>
              </a:prstGeom>
            </p:spPr>
            <p:txBody>
              <a:bodyPr wrap="none">
                <a:spAutoFit/>
              </a:bodyPr>
              <a:lstStyle/>
              <a:p>
                <a:endParaRPr lang="zh-CN" altLang="en-US" sz="2400" b="1" dirty="0">
                  <a:solidFill>
                    <a:schemeClr val="bg1"/>
                  </a:solidFill>
                  <a:effectLst>
                    <a:outerShdw blurRad="38100" dist="38100" dir="2700000" algn="tl">
                      <a:srgbClr val="000000">
                        <a:alpha val="43137"/>
                      </a:srgbClr>
                    </a:outerShdw>
                  </a:effectLst>
                </a:endParaRPr>
              </a:p>
            </p:txBody>
          </p:sp>
        </p:grpSp>
      </p:grpSp>
      <p:pic>
        <p:nvPicPr>
          <p:cNvPr id="32" name="图片 31">
            <a:extLst>
              <a:ext uri="{FF2B5EF4-FFF2-40B4-BE49-F238E27FC236}">
                <a16:creationId xmlns:a16="http://schemas.microsoft.com/office/drawing/2014/main" id="{00A8B541-636C-40E0-8C43-0B4D0AA725BE}"/>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flipH="1">
            <a:off x="1055980" y="2046215"/>
            <a:ext cx="2550428" cy="3623620"/>
          </a:xfrm>
          <a:prstGeom prst="rect">
            <a:avLst/>
          </a:prstGeom>
        </p:spPr>
      </p:pic>
    </p:spTree>
    <p:extLst>
      <p:ext uri="{BB962C8B-B14F-4D97-AF65-F5344CB8AC3E}">
        <p14:creationId xmlns:p14="http://schemas.microsoft.com/office/powerpoint/2010/main" val="219242793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570756" cy="553998"/>
          </a:xfrm>
          <a:prstGeom prst="rect">
            <a:avLst/>
          </a:prstGeom>
        </p:spPr>
        <p:txBody>
          <a:bodyPr wrap="none">
            <a:spAutoFit/>
          </a:bodyPr>
          <a:lstStyle/>
          <a:p>
            <a:r>
              <a:rPr lang="zh-CN" altLang="en-US" sz="3000" b="1" dirty="0">
                <a:solidFill>
                  <a:schemeClr val="bg1"/>
                </a:solidFill>
              </a:rPr>
              <a:t>四、住户调查中的居民收入统计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90</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996965" y="6521055"/>
            <a:ext cx="2830636"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CH3-4 </a:t>
            </a:r>
            <a:r>
              <a:rPr lang="zh-CN" altLang="en-US" dirty="0">
                <a:latin typeface="KaiTi" panose="02010609060101010101" pitchFamily="49" charset="-122"/>
                <a:ea typeface="KaiTi" panose="02010609060101010101" pitchFamily="49" charset="-122"/>
              </a:rPr>
              <a:t>国民收入总量统计</a:t>
            </a:r>
          </a:p>
        </p:txBody>
      </p:sp>
      <p:grpSp>
        <p:nvGrpSpPr>
          <p:cNvPr id="15" name="组合 14">
            <a:extLst>
              <a:ext uri="{FF2B5EF4-FFF2-40B4-BE49-F238E27FC236}">
                <a16:creationId xmlns:a16="http://schemas.microsoft.com/office/drawing/2014/main" id="{4F988F9F-B4F5-4539-9F11-D6254F243A14}"/>
              </a:ext>
            </a:extLst>
          </p:cNvPr>
          <p:cNvGrpSpPr/>
          <p:nvPr/>
        </p:nvGrpSpPr>
        <p:grpSpPr>
          <a:xfrm>
            <a:off x="5236190" y="1516080"/>
            <a:ext cx="706081" cy="433823"/>
            <a:chOff x="5954431" y="-295906"/>
            <a:chExt cx="706081" cy="433823"/>
          </a:xfrm>
          <a:solidFill>
            <a:schemeClr val="accent6">
              <a:lumMod val="40000"/>
              <a:lumOff val="60000"/>
            </a:schemeClr>
          </a:solidFill>
        </p:grpSpPr>
        <p:sp>
          <p:nvSpPr>
            <p:cNvPr id="16" name="箭头: V 形 15">
              <a:extLst>
                <a:ext uri="{FF2B5EF4-FFF2-40B4-BE49-F238E27FC236}">
                  <a16:creationId xmlns:a16="http://schemas.microsoft.com/office/drawing/2014/main" id="{044AF75F-EC8A-47C7-B77F-657D0D2D34E7}"/>
                </a:ext>
              </a:extLst>
            </p:cNvPr>
            <p:cNvSpPr/>
            <p:nvPr/>
          </p:nvSpPr>
          <p:spPr>
            <a:xfrm>
              <a:off x="6269987" y="-287383"/>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sp>
          <p:nvSpPr>
            <p:cNvPr id="17" name="箭头: V 形 16">
              <a:extLst>
                <a:ext uri="{FF2B5EF4-FFF2-40B4-BE49-F238E27FC236}">
                  <a16:creationId xmlns:a16="http://schemas.microsoft.com/office/drawing/2014/main" id="{AC93B6D9-3435-43DD-82CD-21780F87ECF7}"/>
                </a:ext>
              </a:extLst>
            </p:cNvPr>
            <p:cNvSpPr/>
            <p:nvPr/>
          </p:nvSpPr>
          <p:spPr>
            <a:xfrm>
              <a:off x="5954431" y="-295906"/>
              <a:ext cx="390525" cy="425300"/>
            </a:xfrm>
            <a:prstGeom prst="chevron">
              <a:avLst>
                <a:gd name="adj" fmla="val 482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78AF50"/>
                </a:solidFill>
              </a:endParaRPr>
            </a:p>
          </p:txBody>
        </p:sp>
      </p:grpSp>
      <p:sp>
        <p:nvSpPr>
          <p:cNvPr id="18" name="对角圆角矩形 10">
            <a:extLst>
              <a:ext uri="{FF2B5EF4-FFF2-40B4-BE49-F238E27FC236}">
                <a16:creationId xmlns:a16="http://schemas.microsoft.com/office/drawing/2014/main" id="{58DEA636-4939-4415-B488-39DF4DAE11AA}"/>
              </a:ext>
            </a:extLst>
          </p:cNvPr>
          <p:cNvSpPr/>
          <p:nvPr/>
        </p:nvSpPr>
        <p:spPr>
          <a:xfrm>
            <a:off x="394018" y="1368730"/>
            <a:ext cx="4663439"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一体化改革后的居民收入统计</a:t>
            </a:r>
          </a:p>
        </p:txBody>
      </p:sp>
      <p:sp>
        <p:nvSpPr>
          <p:cNvPr id="19" name="对角圆角矩形 10">
            <a:extLst>
              <a:ext uri="{FF2B5EF4-FFF2-40B4-BE49-F238E27FC236}">
                <a16:creationId xmlns:a16="http://schemas.microsoft.com/office/drawing/2014/main" id="{0FE11B44-FEF7-4727-B5BF-B74E29D30CE1}"/>
              </a:ext>
            </a:extLst>
          </p:cNvPr>
          <p:cNvSpPr/>
          <p:nvPr/>
        </p:nvSpPr>
        <p:spPr>
          <a:xfrm>
            <a:off x="6121004" y="1368730"/>
            <a:ext cx="5847476" cy="720000"/>
          </a:xfrm>
          <a:prstGeom prst="round2DiagRect">
            <a:avLst/>
          </a:prstGeom>
          <a:solidFill>
            <a:schemeClr val="accent6">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84480" tIns="106680" rIns="284480" bIns="106680" numCol="1" spcCol="1270" anchor="ctr" anchorCtr="0">
            <a:noAutofit/>
          </a:bodyPr>
          <a:lstStyle/>
          <a:p>
            <a:pPr lvl="0" defTabSz="1244600">
              <a:lnSpc>
                <a:spcPct val="90000"/>
              </a:lnSpc>
              <a:spcAft>
                <a:spcPct val="35000"/>
              </a:spcAft>
            </a:pPr>
            <a:r>
              <a:rPr lang="zh-CN" altLang="en-US" sz="24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一体化改革后城镇居民收入的口径变化</a:t>
            </a:r>
          </a:p>
        </p:txBody>
      </p:sp>
      <p:sp>
        <p:nvSpPr>
          <p:cNvPr id="20" name="矩形: 圆角 19">
            <a:extLst>
              <a:ext uri="{FF2B5EF4-FFF2-40B4-BE49-F238E27FC236}">
                <a16:creationId xmlns:a16="http://schemas.microsoft.com/office/drawing/2014/main" id="{88816BC0-89E5-4160-B024-A062DC1AC647}"/>
              </a:ext>
            </a:extLst>
          </p:cNvPr>
          <p:cNvSpPr/>
          <p:nvPr/>
        </p:nvSpPr>
        <p:spPr>
          <a:xfrm>
            <a:off x="1307039" y="2735971"/>
            <a:ext cx="9577921" cy="3029920"/>
          </a:xfrm>
          <a:prstGeom prst="roundRect">
            <a:avLst/>
          </a:prstGeom>
          <a:solidFill>
            <a:schemeClr val="accent6">
              <a:lumMod val="40000"/>
              <a:lumOff val="60000"/>
            </a:schemeClr>
          </a:solidFill>
        </p:spPr>
        <p:style>
          <a:lnRef idx="1">
            <a:schemeClr val="accent6"/>
          </a:lnRef>
          <a:fillRef idx="2">
            <a:schemeClr val="accent6"/>
          </a:fillRef>
          <a:effectRef idx="1">
            <a:schemeClr val="accent6"/>
          </a:effectRef>
          <a:fontRef idx="minor">
            <a:schemeClr val="dk1"/>
          </a:fontRef>
        </p:style>
        <p:txBody>
          <a:bodyPr rtlCol="0" anchor="ctr"/>
          <a:lstStyle/>
          <a:p>
            <a:pPr marL="285750" indent="-285750">
              <a:spcBef>
                <a:spcPts val="600"/>
              </a:spcBef>
              <a:buClr>
                <a:srgbClr val="546E7A"/>
              </a:buClr>
              <a:buFont typeface="Wingdings" panose="05000000000000000000" pitchFamily="2" charset="2"/>
              <a:buChar char="u"/>
            </a:pPr>
            <a:r>
              <a:rPr lang="en-US" altLang="zh-CN" sz="2000" b="1" dirty="0">
                <a:solidFill>
                  <a:schemeClr val="accent6">
                    <a:lumMod val="50000"/>
                  </a:schemeClr>
                </a:solidFill>
              </a:rPr>
              <a:t>1</a:t>
            </a:r>
            <a:r>
              <a:rPr lang="zh-CN" altLang="en-US" sz="2000" b="1" dirty="0">
                <a:solidFill>
                  <a:schemeClr val="accent6">
                    <a:lumMod val="50000"/>
                  </a:schemeClr>
                </a:solidFill>
              </a:rPr>
              <a:t>）将“财产性收入”修订为“财产性净收入”，即增加了居民自有住房虚拟净租金，同时扣除了财产性支出。</a:t>
            </a:r>
            <a:endParaRPr lang="en-US" altLang="zh-CN" sz="2000" b="1" dirty="0">
              <a:solidFill>
                <a:schemeClr val="accent6">
                  <a:lumMod val="50000"/>
                </a:schemeClr>
              </a:solidFill>
            </a:endParaRPr>
          </a:p>
          <a:p>
            <a:pPr marL="285750" indent="-285750">
              <a:spcBef>
                <a:spcPts val="600"/>
              </a:spcBef>
              <a:buClr>
                <a:srgbClr val="546E7A"/>
              </a:buClr>
              <a:buFont typeface="Wingdings" panose="05000000000000000000" pitchFamily="2" charset="2"/>
              <a:buChar char="u"/>
            </a:pPr>
            <a:r>
              <a:rPr lang="en-US" altLang="zh-CN" sz="2000" b="1" dirty="0">
                <a:solidFill>
                  <a:schemeClr val="accent6">
                    <a:lumMod val="50000"/>
                  </a:schemeClr>
                </a:solidFill>
              </a:rPr>
              <a:t>2</a:t>
            </a:r>
            <a:r>
              <a:rPr lang="zh-CN" altLang="en-US" sz="2000" b="1" dirty="0">
                <a:solidFill>
                  <a:schemeClr val="accent6">
                    <a:lumMod val="50000"/>
                  </a:schemeClr>
                </a:solidFill>
              </a:rPr>
              <a:t>）将“转移性收入－交纳个人所得税－个人交纳的社会保障支出”修订为“转移性净收入”，即除了交个人所得税和个人交纳的社会保障支出外，还扣除了其他转移性支出。</a:t>
            </a:r>
            <a:endParaRPr lang="en-US" altLang="zh-CN" sz="2000" b="1" dirty="0">
              <a:solidFill>
                <a:schemeClr val="accent6">
                  <a:lumMod val="50000"/>
                </a:schemeClr>
              </a:solidFill>
            </a:endParaRPr>
          </a:p>
          <a:p>
            <a:pPr marL="285750" indent="-285750">
              <a:spcBef>
                <a:spcPts val="600"/>
              </a:spcBef>
              <a:buClr>
                <a:srgbClr val="546E7A"/>
              </a:buClr>
              <a:buFont typeface="Wingdings" panose="05000000000000000000" pitchFamily="2" charset="2"/>
              <a:buChar char="u"/>
            </a:pPr>
            <a:r>
              <a:rPr lang="en-US" altLang="zh-CN" sz="2000" b="1" dirty="0">
                <a:solidFill>
                  <a:schemeClr val="accent6">
                    <a:lumMod val="50000"/>
                  </a:schemeClr>
                </a:solidFill>
              </a:rPr>
              <a:t>3</a:t>
            </a:r>
            <a:r>
              <a:rPr lang="zh-CN" altLang="en-US" sz="2000" b="1" dirty="0">
                <a:solidFill>
                  <a:schemeClr val="accent6">
                    <a:lumMod val="50000"/>
                  </a:schemeClr>
                </a:solidFill>
              </a:rPr>
              <a:t>）在原来的现金收入口径的城镇居民可支配收入的基础上补充城镇居民以实物报酬和实物转移形式获得的收入以及城镇居民自己生产自己消费的农副产品收入，将城镇居民可支配收入修订为全口径的城镇居民可支配收入。</a:t>
            </a:r>
            <a:endParaRPr lang="en-US" altLang="zh-CN" sz="2000" b="1" dirty="0">
              <a:solidFill>
                <a:schemeClr val="accent6">
                  <a:lumMod val="50000"/>
                </a:schemeClr>
              </a:solidFill>
            </a:endParaRPr>
          </a:p>
        </p:txBody>
      </p:sp>
    </p:spTree>
    <p:extLst>
      <p:ext uri="{BB962C8B-B14F-4D97-AF65-F5344CB8AC3E}">
        <p14:creationId xmlns:p14="http://schemas.microsoft.com/office/powerpoint/2010/main" val="422940107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8" name="组合 67">
            <a:extLst>
              <a:ext uri="{FF2B5EF4-FFF2-40B4-BE49-F238E27FC236}">
                <a16:creationId xmlns:a16="http://schemas.microsoft.com/office/drawing/2014/main" id="{62EFF0B4-D973-45ED-AFF9-2AAE64E669A3}"/>
              </a:ext>
            </a:extLst>
          </p:cNvPr>
          <p:cNvGrpSpPr/>
          <p:nvPr/>
        </p:nvGrpSpPr>
        <p:grpSpPr>
          <a:xfrm>
            <a:off x="792792" y="2031024"/>
            <a:ext cx="3044882" cy="3154297"/>
            <a:chOff x="1328641" y="1989474"/>
            <a:chExt cx="4105275" cy="3134455"/>
          </a:xfrm>
        </p:grpSpPr>
        <p:sp>
          <p:nvSpPr>
            <p:cNvPr id="66" name="矩形 65">
              <a:extLst>
                <a:ext uri="{FF2B5EF4-FFF2-40B4-BE49-F238E27FC236}">
                  <a16:creationId xmlns:a16="http://schemas.microsoft.com/office/drawing/2014/main" id="{57E49F87-C462-4897-A5FE-325A0ECDF4A1}"/>
                </a:ext>
              </a:extLst>
            </p:cNvPr>
            <p:cNvSpPr/>
            <p:nvPr/>
          </p:nvSpPr>
          <p:spPr>
            <a:xfrm>
              <a:off x="1328641" y="1989474"/>
              <a:ext cx="4105275" cy="3134455"/>
            </a:xfrm>
            <a:prstGeom prst="rect">
              <a:avLst/>
            </a:prstGeom>
            <a:solidFill>
              <a:schemeClr val="bg1"/>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Freeform 7">
              <a:extLst>
                <a:ext uri="{FF2B5EF4-FFF2-40B4-BE49-F238E27FC236}">
                  <a16:creationId xmlns:a16="http://schemas.microsoft.com/office/drawing/2014/main" id="{200A1D12-1F0C-4A40-B8DA-FFEA2CA4A381}"/>
                </a:ext>
              </a:extLst>
            </p:cNvPr>
            <p:cNvSpPr>
              <a:spLocks noEditPoints="1"/>
            </p:cNvSpPr>
            <p:nvPr/>
          </p:nvSpPr>
          <p:spPr bwMode="auto">
            <a:xfrm>
              <a:off x="2313471" y="2391004"/>
              <a:ext cx="2085566" cy="2073382"/>
            </a:xfrm>
            <a:custGeom>
              <a:avLst/>
              <a:gdLst>
                <a:gd name="T0" fmla="*/ 870 w 1809"/>
                <a:gd name="T1" fmla="*/ 879 h 2152"/>
                <a:gd name="T2" fmla="*/ 870 w 1809"/>
                <a:gd name="T3" fmla="*/ 2152 h 2152"/>
                <a:gd name="T4" fmla="*/ 1809 w 1809"/>
                <a:gd name="T5" fmla="*/ 1820 h 2152"/>
                <a:gd name="T6" fmla="*/ 1809 w 1809"/>
                <a:gd name="T7" fmla="*/ 547 h 2152"/>
                <a:gd name="T8" fmla="*/ 870 w 1809"/>
                <a:gd name="T9" fmla="*/ 879 h 2152"/>
                <a:gd name="T10" fmla="*/ 785 w 1809"/>
                <a:gd name="T11" fmla="*/ 961 h 2152"/>
                <a:gd name="T12" fmla="*/ 785 w 1809"/>
                <a:gd name="T13" fmla="*/ 1138 h 2152"/>
                <a:gd name="T14" fmla="*/ 613 w 1809"/>
                <a:gd name="T15" fmla="*/ 1053 h 2152"/>
                <a:gd name="T16" fmla="*/ 613 w 1809"/>
                <a:gd name="T17" fmla="*/ 864 h 2152"/>
                <a:gd name="T18" fmla="*/ 785 w 1809"/>
                <a:gd name="T19" fmla="*/ 961 h 2152"/>
                <a:gd name="T20" fmla="*/ 1555 w 1809"/>
                <a:gd name="T21" fmla="*/ 410 h 2152"/>
                <a:gd name="T22" fmla="*/ 1507 w 1809"/>
                <a:gd name="T23" fmla="*/ 386 h 2152"/>
                <a:gd name="T24" fmla="*/ 602 w 1809"/>
                <a:gd name="T25" fmla="*/ 700 h 2152"/>
                <a:gd name="T26" fmla="*/ 576 w 1809"/>
                <a:gd name="T27" fmla="*/ 724 h 2152"/>
                <a:gd name="T28" fmla="*/ 576 w 1809"/>
                <a:gd name="T29" fmla="*/ 2017 h 2152"/>
                <a:gd name="T30" fmla="*/ 822 w 1809"/>
                <a:gd name="T31" fmla="*/ 2149 h 2152"/>
                <a:gd name="T32" fmla="*/ 822 w 1809"/>
                <a:gd name="T33" fmla="*/ 879 h 2152"/>
                <a:gd name="T34" fmla="*/ 622 w 1809"/>
                <a:gd name="T35" fmla="*/ 772 h 2152"/>
                <a:gd name="T36" fmla="*/ 625 w 1809"/>
                <a:gd name="T37" fmla="*/ 772 h 2152"/>
                <a:gd name="T38" fmla="*/ 1531 w 1809"/>
                <a:gd name="T39" fmla="*/ 457 h 2152"/>
                <a:gd name="T40" fmla="*/ 1555 w 1809"/>
                <a:gd name="T41" fmla="*/ 410 h 2152"/>
                <a:gd name="T42" fmla="*/ 209 w 1809"/>
                <a:gd name="T43" fmla="*/ 581 h 2152"/>
                <a:gd name="T44" fmla="*/ 209 w 1809"/>
                <a:gd name="T45" fmla="*/ 758 h 2152"/>
                <a:gd name="T46" fmla="*/ 37 w 1809"/>
                <a:gd name="T47" fmla="*/ 673 h 2152"/>
                <a:gd name="T48" fmla="*/ 37 w 1809"/>
                <a:gd name="T49" fmla="*/ 484 h 2152"/>
                <a:gd name="T50" fmla="*/ 209 w 1809"/>
                <a:gd name="T51" fmla="*/ 581 h 2152"/>
                <a:gd name="T52" fmla="*/ 978 w 1809"/>
                <a:gd name="T53" fmla="*/ 30 h 2152"/>
                <a:gd name="T54" fmla="*/ 931 w 1809"/>
                <a:gd name="T55" fmla="*/ 6 h 2152"/>
                <a:gd name="T56" fmla="*/ 25 w 1809"/>
                <a:gd name="T57" fmla="*/ 321 h 2152"/>
                <a:gd name="T58" fmla="*/ 0 w 1809"/>
                <a:gd name="T59" fmla="*/ 344 h 2152"/>
                <a:gd name="T60" fmla="*/ 0 w 1809"/>
                <a:gd name="T61" fmla="*/ 1638 h 2152"/>
                <a:gd name="T62" fmla="*/ 246 w 1809"/>
                <a:gd name="T63" fmla="*/ 1770 h 2152"/>
                <a:gd name="T64" fmla="*/ 246 w 1809"/>
                <a:gd name="T65" fmla="*/ 500 h 2152"/>
                <a:gd name="T66" fmla="*/ 46 w 1809"/>
                <a:gd name="T67" fmla="*/ 393 h 2152"/>
                <a:gd name="T68" fmla="*/ 49 w 1809"/>
                <a:gd name="T69" fmla="*/ 392 h 2152"/>
                <a:gd name="T70" fmla="*/ 954 w 1809"/>
                <a:gd name="T71" fmla="*/ 77 h 2152"/>
                <a:gd name="T72" fmla="*/ 978 w 1809"/>
                <a:gd name="T73" fmla="*/ 30 h 2152"/>
                <a:gd name="T74" fmla="*/ 497 w 1809"/>
                <a:gd name="T75" fmla="*/ 781 h 2152"/>
                <a:gd name="T76" fmla="*/ 497 w 1809"/>
                <a:gd name="T77" fmla="*/ 958 h 2152"/>
                <a:gd name="T78" fmla="*/ 325 w 1809"/>
                <a:gd name="T79" fmla="*/ 873 h 2152"/>
                <a:gd name="T80" fmla="*/ 325 w 1809"/>
                <a:gd name="T81" fmla="*/ 684 h 2152"/>
                <a:gd name="T82" fmla="*/ 497 w 1809"/>
                <a:gd name="T83" fmla="*/ 781 h 2152"/>
                <a:gd name="T84" fmla="*/ 1266 w 1809"/>
                <a:gd name="T85" fmla="*/ 230 h 2152"/>
                <a:gd name="T86" fmla="*/ 1219 w 1809"/>
                <a:gd name="T87" fmla="*/ 206 h 2152"/>
                <a:gd name="T88" fmla="*/ 313 w 1809"/>
                <a:gd name="T89" fmla="*/ 520 h 2152"/>
                <a:gd name="T90" fmla="*/ 288 w 1809"/>
                <a:gd name="T91" fmla="*/ 544 h 2152"/>
                <a:gd name="T92" fmla="*/ 288 w 1809"/>
                <a:gd name="T93" fmla="*/ 1837 h 2152"/>
                <a:gd name="T94" fmla="*/ 534 w 1809"/>
                <a:gd name="T95" fmla="*/ 1969 h 2152"/>
                <a:gd name="T96" fmla="*/ 534 w 1809"/>
                <a:gd name="T97" fmla="*/ 699 h 2152"/>
                <a:gd name="T98" fmla="*/ 334 w 1809"/>
                <a:gd name="T99" fmla="*/ 592 h 2152"/>
                <a:gd name="T100" fmla="*/ 337 w 1809"/>
                <a:gd name="T101" fmla="*/ 592 h 2152"/>
                <a:gd name="T102" fmla="*/ 1243 w 1809"/>
                <a:gd name="T103" fmla="*/ 277 h 2152"/>
                <a:gd name="T104" fmla="*/ 1266 w 1809"/>
                <a:gd name="T105" fmla="*/ 23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09" h="2152">
                  <a:moveTo>
                    <a:pt x="870" y="879"/>
                  </a:moveTo>
                  <a:lnTo>
                    <a:pt x="870" y="2152"/>
                  </a:lnTo>
                  <a:lnTo>
                    <a:pt x="1809" y="1820"/>
                  </a:lnTo>
                  <a:lnTo>
                    <a:pt x="1809" y="547"/>
                  </a:lnTo>
                  <a:lnTo>
                    <a:pt x="870" y="879"/>
                  </a:lnTo>
                  <a:close/>
                  <a:moveTo>
                    <a:pt x="785" y="961"/>
                  </a:moveTo>
                  <a:lnTo>
                    <a:pt x="785" y="1138"/>
                  </a:lnTo>
                  <a:cubicBezTo>
                    <a:pt x="699" y="1121"/>
                    <a:pt x="613" y="1053"/>
                    <a:pt x="613" y="1053"/>
                  </a:cubicBezTo>
                  <a:lnTo>
                    <a:pt x="613" y="864"/>
                  </a:lnTo>
                  <a:cubicBezTo>
                    <a:pt x="719" y="950"/>
                    <a:pt x="785" y="961"/>
                    <a:pt x="785" y="961"/>
                  </a:cubicBezTo>
                  <a:close/>
                  <a:moveTo>
                    <a:pt x="1555" y="410"/>
                  </a:moveTo>
                  <a:cubicBezTo>
                    <a:pt x="1548" y="390"/>
                    <a:pt x="1527" y="379"/>
                    <a:pt x="1507" y="386"/>
                  </a:cubicBezTo>
                  <a:lnTo>
                    <a:pt x="602" y="700"/>
                  </a:lnTo>
                  <a:cubicBezTo>
                    <a:pt x="590" y="704"/>
                    <a:pt x="580" y="713"/>
                    <a:pt x="576" y="724"/>
                  </a:cubicBezTo>
                  <a:lnTo>
                    <a:pt x="576" y="2017"/>
                  </a:lnTo>
                  <a:cubicBezTo>
                    <a:pt x="608" y="2080"/>
                    <a:pt x="741" y="2149"/>
                    <a:pt x="822" y="2149"/>
                  </a:cubicBezTo>
                  <a:lnTo>
                    <a:pt x="822" y="879"/>
                  </a:lnTo>
                  <a:cubicBezTo>
                    <a:pt x="779" y="873"/>
                    <a:pt x="682" y="822"/>
                    <a:pt x="622" y="772"/>
                  </a:cubicBezTo>
                  <a:cubicBezTo>
                    <a:pt x="623" y="772"/>
                    <a:pt x="624" y="772"/>
                    <a:pt x="625" y="772"/>
                  </a:cubicBezTo>
                  <a:lnTo>
                    <a:pt x="1531" y="457"/>
                  </a:lnTo>
                  <a:cubicBezTo>
                    <a:pt x="1550" y="450"/>
                    <a:pt x="1561" y="429"/>
                    <a:pt x="1555" y="410"/>
                  </a:cubicBezTo>
                  <a:close/>
                  <a:moveTo>
                    <a:pt x="209" y="581"/>
                  </a:moveTo>
                  <a:lnTo>
                    <a:pt x="209" y="758"/>
                  </a:lnTo>
                  <a:cubicBezTo>
                    <a:pt x="123" y="742"/>
                    <a:pt x="37" y="673"/>
                    <a:pt x="37" y="673"/>
                  </a:cubicBezTo>
                  <a:lnTo>
                    <a:pt x="37" y="484"/>
                  </a:lnTo>
                  <a:cubicBezTo>
                    <a:pt x="143" y="570"/>
                    <a:pt x="209" y="581"/>
                    <a:pt x="209" y="581"/>
                  </a:cubicBezTo>
                  <a:close/>
                  <a:moveTo>
                    <a:pt x="978" y="30"/>
                  </a:moveTo>
                  <a:cubicBezTo>
                    <a:pt x="972" y="11"/>
                    <a:pt x="951" y="0"/>
                    <a:pt x="931" y="6"/>
                  </a:cubicBezTo>
                  <a:lnTo>
                    <a:pt x="25" y="321"/>
                  </a:lnTo>
                  <a:cubicBezTo>
                    <a:pt x="14" y="325"/>
                    <a:pt x="3" y="334"/>
                    <a:pt x="0" y="344"/>
                  </a:cubicBezTo>
                  <a:lnTo>
                    <a:pt x="0" y="1638"/>
                  </a:lnTo>
                  <a:cubicBezTo>
                    <a:pt x="32" y="1700"/>
                    <a:pt x="165" y="1770"/>
                    <a:pt x="246" y="1770"/>
                  </a:cubicBezTo>
                  <a:lnTo>
                    <a:pt x="246" y="500"/>
                  </a:lnTo>
                  <a:cubicBezTo>
                    <a:pt x="203" y="493"/>
                    <a:pt x="106" y="443"/>
                    <a:pt x="46" y="393"/>
                  </a:cubicBezTo>
                  <a:cubicBezTo>
                    <a:pt x="47" y="393"/>
                    <a:pt x="48" y="392"/>
                    <a:pt x="49" y="392"/>
                  </a:cubicBezTo>
                  <a:lnTo>
                    <a:pt x="954" y="77"/>
                  </a:lnTo>
                  <a:cubicBezTo>
                    <a:pt x="974" y="71"/>
                    <a:pt x="985" y="50"/>
                    <a:pt x="978" y="30"/>
                  </a:cubicBezTo>
                  <a:close/>
                  <a:moveTo>
                    <a:pt x="497" y="781"/>
                  </a:moveTo>
                  <a:lnTo>
                    <a:pt x="497" y="958"/>
                  </a:lnTo>
                  <a:cubicBezTo>
                    <a:pt x="411" y="941"/>
                    <a:pt x="325" y="873"/>
                    <a:pt x="325" y="873"/>
                  </a:cubicBezTo>
                  <a:lnTo>
                    <a:pt x="325" y="684"/>
                  </a:lnTo>
                  <a:cubicBezTo>
                    <a:pt x="431" y="770"/>
                    <a:pt x="497" y="781"/>
                    <a:pt x="497" y="781"/>
                  </a:cubicBezTo>
                  <a:close/>
                  <a:moveTo>
                    <a:pt x="1266" y="230"/>
                  </a:moveTo>
                  <a:cubicBezTo>
                    <a:pt x="1260" y="210"/>
                    <a:pt x="1239" y="199"/>
                    <a:pt x="1219" y="206"/>
                  </a:cubicBezTo>
                  <a:lnTo>
                    <a:pt x="313" y="520"/>
                  </a:lnTo>
                  <a:cubicBezTo>
                    <a:pt x="302" y="524"/>
                    <a:pt x="291" y="533"/>
                    <a:pt x="288" y="544"/>
                  </a:cubicBezTo>
                  <a:lnTo>
                    <a:pt x="288" y="1837"/>
                  </a:lnTo>
                  <a:cubicBezTo>
                    <a:pt x="320" y="1900"/>
                    <a:pt x="453" y="1969"/>
                    <a:pt x="534" y="1969"/>
                  </a:cubicBezTo>
                  <a:lnTo>
                    <a:pt x="534" y="699"/>
                  </a:lnTo>
                  <a:cubicBezTo>
                    <a:pt x="491" y="693"/>
                    <a:pt x="394" y="642"/>
                    <a:pt x="334" y="592"/>
                  </a:cubicBezTo>
                  <a:cubicBezTo>
                    <a:pt x="335" y="592"/>
                    <a:pt x="336" y="592"/>
                    <a:pt x="337" y="592"/>
                  </a:cubicBezTo>
                  <a:lnTo>
                    <a:pt x="1243" y="277"/>
                  </a:lnTo>
                  <a:cubicBezTo>
                    <a:pt x="1262" y="270"/>
                    <a:pt x="1273" y="249"/>
                    <a:pt x="1266" y="230"/>
                  </a:cubicBezTo>
                  <a:close/>
                </a:path>
              </a:pathLst>
            </a:custGeom>
            <a:solidFill>
              <a:srgbClr val="00A9F3"/>
            </a:solidFill>
            <a:ln>
              <a:noFill/>
            </a:ln>
          </p:spPr>
          <p:txBody>
            <a:bodyPr vert="horz" wrap="square" lIns="91440" tIns="45720" rIns="91440" bIns="45720" numCol="1" anchor="t" anchorCtr="0" compatLnSpc="1"/>
            <a:lstStyle/>
            <a:p>
              <a:endParaRPr lang="zh-CN" altLang="en-US"/>
            </a:p>
          </p:txBody>
        </p:sp>
      </p:grpSp>
      <p:grpSp>
        <p:nvGrpSpPr>
          <p:cNvPr id="70" name="组合 69">
            <a:extLst>
              <a:ext uri="{FF2B5EF4-FFF2-40B4-BE49-F238E27FC236}">
                <a16:creationId xmlns:a16="http://schemas.microsoft.com/office/drawing/2014/main" id="{AE7744D2-F0A6-4388-B36F-0875FA5E87ED}"/>
              </a:ext>
            </a:extLst>
          </p:cNvPr>
          <p:cNvGrpSpPr/>
          <p:nvPr/>
        </p:nvGrpSpPr>
        <p:grpSpPr>
          <a:xfrm>
            <a:off x="4184039" y="1147108"/>
            <a:ext cx="7013608" cy="3066253"/>
            <a:chOff x="5728032" y="2096892"/>
            <a:chExt cx="5282090" cy="1654616"/>
          </a:xfrm>
        </p:grpSpPr>
        <p:sp>
          <p:nvSpPr>
            <p:cNvPr id="4" name="TextBox 6">
              <a:extLst>
                <a:ext uri="{FF2B5EF4-FFF2-40B4-BE49-F238E27FC236}">
                  <a16:creationId xmlns:a16="http://schemas.microsoft.com/office/drawing/2014/main" id="{05FC6914-E775-488E-83D5-17487A01516A}"/>
                </a:ext>
              </a:extLst>
            </p:cNvPr>
            <p:cNvSpPr txBox="1"/>
            <p:nvPr/>
          </p:nvSpPr>
          <p:spPr>
            <a:xfrm>
              <a:off x="5728032" y="2096892"/>
              <a:ext cx="5282090" cy="315557"/>
            </a:xfrm>
            <a:prstGeom prst="rect">
              <a:avLst/>
            </a:prstGeom>
            <a:noFill/>
          </p:spPr>
          <p:txBody>
            <a:bodyPr wrap="square" rtlCol="0">
              <a:spAutoFit/>
            </a:bodyPr>
            <a:lstStyle/>
            <a:p>
              <a:r>
                <a:rPr lang="zh-CN" altLang="en-US" sz="3200" b="1" dirty="0">
                  <a:latin typeface="微软雅黑" panose="020B0503020204020204" pitchFamily="34" charset="-122"/>
                  <a:ea typeface="微软雅黑" panose="020B0503020204020204" pitchFamily="34" charset="-122"/>
                </a:rPr>
                <a:t>第五节  国民经济总量的扩展</a:t>
              </a:r>
            </a:p>
          </p:txBody>
        </p:sp>
        <p:grpSp>
          <p:nvGrpSpPr>
            <p:cNvPr id="47" name="组合 46">
              <a:extLst>
                <a:ext uri="{FF2B5EF4-FFF2-40B4-BE49-F238E27FC236}">
                  <a16:creationId xmlns:a16="http://schemas.microsoft.com/office/drawing/2014/main" id="{CE3376D5-9A58-4C76-B1C1-43A668E56427}"/>
                </a:ext>
              </a:extLst>
            </p:cNvPr>
            <p:cNvGrpSpPr/>
            <p:nvPr/>
          </p:nvGrpSpPr>
          <p:grpSpPr>
            <a:xfrm>
              <a:off x="5728032" y="2523674"/>
              <a:ext cx="5282090" cy="585059"/>
              <a:chOff x="4012013" y="2937501"/>
              <a:chExt cx="5282090" cy="585059"/>
            </a:xfrm>
          </p:grpSpPr>
          <p:sp>
            <p:nvSpPr>
              <p:cNvPr id="42" name="TextBox 4">
                <a:extLst>
                  <a:ext uri="{FF2B5EF4-FFF2-40B4-BE49-F238E27FC236}">
                    <a16:creationId xmlns:a16="http://schemas.microsoft.com/office/drawing/2014/main" id="{09C25F20-F08C-4CED-8BC8-91EC785ACC32}"/>
                  </a:ext>
                </a:extLst>
              </p:cNvPr>
              <p:cNvSpPr txBox="1"/>
              <p:nvPr/>
            </p:nvSpPr>
            <p:spPr>
              <a:xfrm>
                <a:off x="4507399" y="2938988"/>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43" name="组合 42">
                <a:extLst>
                  <a:ext uri="{FF2B5EF4-FFF2-40B4-BE49-F238E27FC236}">
                    <a16:creationId xmlns:a16="http://schemas.microsoft.com/office/drawing/2014/main" id="{456AF596-AD95-4CA9-A64D-2C16217BBB81}"/>
                  </a:ext>
                </a:extLst>
              </p:cNvPr>
              <p:cNvGrpSpPr/>
              <p:nvPr/>
            </p:nvGrpSpPr>
            <p:grpSpPr>
              <a:xfrm>
                <a:off x="4012013" y="2937501"/>
                <a:ext cx="864096" cy="585059"/>
                <a:chOff x="2165941" y="1718222"/>
                <a:chExt cx="864096" cy="585059"/>
              </a:xfrm>
            </p:grpSpPr>
            <p:sp>
              <p:nvSpPr>
                <p:cNvPr id="44" name="五边形 9">
                  <a:extLst>
                    <a:ext uri="{FF2B5EF4-FFF2-40B4-BE49-F238E27FC236}">
                      <a16:creationId xmlns:a16="http://schemas.microsoft.com/office/drawing/2014/main" id="{DCA1868D-7F42-4251-8956-3F911DA600A6}"/>
                    </a:ext>
                  </a:extLst>
                </p:cNvPr>
                <p:cNvSpPr/>
                <p:nvPr/>
              </p:nvSpPr>
              <p:spPr>
                <a:xfrm>
                  <a:off x="2165941" y="1718222"/>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45" name="TextBox 10">
                  <a:extLst>
                    <a:ext uri="{FF2B5EF4-FFF2-40B4-BE49-F238E27FC236}">
                      <a16:creationId xmlns:a16="http://schemas.microsoft.com/office/drawing/2014/main" id="{F9622FE0-DEAB-4533-B5B7-0188BD82E847}"/>
                    </a:ext>
                  </a:extLst>
                </p:cNvPr>
                <p:cNvSpPr txBox="1"/>
                <p:nvPr/>
              </p:nvSpPr>
              <p:spPr>
                <a:xfrm>
                  <a:off x="2296375" y="1841616"/>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一</a:t>
                  </a:r>
                </a:p>
              </p:txBody>
            </p:sp>
          </p:grpSp>
          <p:sp>
            <p:nvSpPr>
              <p:cNvPr id="46" name="TextBox 21">
                <a:extLst>
                  <a:ext uri="{FF2B5EF4-FFF2-40B4-BE49-F238E27FC236}">
                    <a16:creationId xmlns:a16="http://schemas.microsoft.com/office/drawing/2014/main" id="{762E2A34-619B-466C-B05F-8CC1C345BCD8}"/>
                  </a:ext>
                </a:extLst>
              </p:cNvPr>
              <p:cNvSpPr txBox="1"/>
              <p:nvPr/>
            </p:nvSpPr>
            <p:spPr>
              <a:xfrm>
                <a:off x="5006544" y="3051022"/>
                <a:ext cx="3345501" cy="24912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现行经济总量指标的局限性</a:t>
                </a:r>
              </a:p>
            </p:txBody>
          </p:sp>
        </p:grpSp>
        <p:grpSp>
          <p:nvGrpSpPr>
            <p:cNvPr id="48" name="组合 47">
              <a:extLst>
                <a:ext uri="{FF2B5EF4-FFF2-40B4-BE49-F238E27FC236}">
                  <a16:creationId xmlns:a16="http://schemas.microsoft.com/office/drawing/2014/main" id="{EC39A64F-781A-4E2A-BF1B-70B774285BF2}"/>
                </a:ext>
              </a:extLst>
            </p:cNvPr>
            <p:cNvGrpSpPr/>
            <p:nvPr/>
          </p:nvGrpSpPr>
          <p:grpSpPr>
            <a:xfrm>
              <a:off x="5743335" y="3172099"/>
              <a:ext cx="5266787" cy="579409"/>
              <a:chOff x="4027316" y="2889643"/>
              <a:chExt cx="5266787" cy="579409"/>
            </a:xfrm>
          </p:grpSpPr>
          <p:sp>
            <p:nvSpPr>
              <p:cNvPr id="49" name="TextBox 4">
                <a:extLst>
                  <a:ext uri="{FF2B5EF4-FFF2-40B4-BE49-F238E27FC236}">
                    <a16:creationId xmlns:a16="http://schemas.microsoft.com/office/drawing/2014/main" id="{DDEC5F30-1A6F-46FF-BEE0-F7B6B0EF9EA6}"/>
                  </a:ext>
                </a:extLst>
              </p:cNvPr>
              <p:cNvSpPr txBox="1"/>
              <p:nvPr/>
            </p:nvSpPr>
            <p:spPr>
              <a:xfrm>
                <a:off x="4507399" y="2889643"/>
                <a:ext cx="4786704" cy="504000"/>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grpSp>
            <p:nvGrpSpPr>
              <p:cNvPr id="50" name="组合 49">
                <a:extLst>
                  <a:ext uri="{FF2B5EF4-FFF2-40B4-BE49-F238E27FC236}">
                    <a16:creationId xmlns:a16="http://schemas.microsoft.com/office/drawing/2014/main" id="{516D245C-CFD9-41F4-A394-9A292B387897}"/>
                  </a:ext>
                </a:extLst>
              </p:cNvPr>
              <p:cNvGrpSpPr/>
              <p:nvPr/>
            </p:nvGrpSpPr>
            <p:grpSpPr>
              <a:xfrm>
                <a:off x="4027316" y="2889985"/>
                <a:ext cx="864096" cy="579067"/>
                <a:chOff x="2181244" y="1670706"/>
                <a:chExt cx="864096" cy="579067"/>
              </a:xfrm>
            </p:grpSpPr>
            <p:sp>
              <p:nvSpPr>
                <p:cNvPr id="33" name="五边形 9">
                  <a:extLst>
                    <a:ext uri="{FF2B5EF4-FFF2-40B4-BE49-F238E27FC236}">
                      <a16:creationId xmlns:a16="http://schemas.microsoft.com/office/drawing/2014/main" id="{2E325A2C-EFD5-4301-A66B-761E9950C483}"/>
                    </a:ext>
                  </a:extLst>
                </p:cNvPr>
                <p:cNvSpPr/>
                <p:nvPr/>
              </p:nvSpPr>
              <p:spPr>
                <a:xfrm>
                  <a:off x="2181244" y="1670706"/>
                  <a:ext cx="864096" cy="504000"/>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4" name="TextBox 10">
                  <a:extLst>
                    <a:ext uri="{FF2B5EF4-FFF2-40B4-BE49-F238E27FC236}">
                      <a16:creationId xmlns:a16="http://schemas.microsoft.com/office/drawing/2014/main" id="{1619A492-81E5-474C-B948-93CE1D101783}"/>
                    </a:ext>
                  </a:extLst>
                </p:cNvPr>
                <p:cNvSpPr txBox="1"/>
                <p:nvPr/>
              </p:nvSpPr>
              <p:spPr>
                <a:xfrm>
                  <a:off x="2311678" y="1788108"/>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二</a:t>
                  </a:r>
                </a:p>
              </p:txBody>
            </p:sp>
          </p:grpSp>
          <p:sp>
            <p:nvSpPr>
              <p:cNvPr id="35" name="TextBox 21">
                <a:extLst>
                  <a:ext uri="{FF2B5EF4-FFF2-40B4-BE49-F238E27FC236}">
                    <a16:creationId xmlns:a16="http://schemas.microsoft.com/office/drawing/2014/main" id="{9F3521F5-50DB-4F84-8F3C-165489149F01}"/>
                  </a:ext>
                </a:extLst>
              </p:cNvPr>
              <p:cNvSpPr txBox="1"/>
              <p:nvPr/>
            </p:nvSpPr>
            <p:spPr>
              <a:xfrm>
                <a:off x="5006544" y="3020479"/>
                <a:ext cx="2294024" cy="249124"/>
              </a:xfrm>
              <a:prstGeom prst="rect">
                <a:avLst/>
              </a:prstGeom>
              <a:noFill/>
            </p:spPr>
            <p:txBody>
              <a:bodyPr wrap="non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非市场服务产出统计</a:t>
                </a:r>
              </a:p>
            </p:txBody>
          </p:sp>
        </p:grpSp>
      </p:grpSp>
      <p:sp>
        <p:nvSpPr>
          <p:cNvPr id="2" name="灯片编号占位符 1">
            <a:extLst>
              <a:ext uri="{FF2B5EF4-FFF2-40B4-BE49-F238E27FC236}">
                <a16:creationId xmlns:a16="http://schemas.microsoft.com/office/drawing/2014/main" id="{C799BB6C-7C11-4C66-93D6-83490D65C676}"/>
              </a:ext>
            </a:extLst>
          </p:cNvPr>
          <p:cNvSpPr>
            <a:spLocks noGrp="1"/>
          </p:cNvSpPr>
          <p:nvPr>
            <p:ph type="sldNum" sz="quarter" idx="4"/>
          </p:nvPr>
        </p:nvSpPr>
        <p:spPr>
          <a:xfrm>
            <a:off x="10904820" y="6554944"/>
            <a:ext cx="626296" cy="365125"/>
          </a:xfrm>
        </p:spPr>
        <p:txBody>
          <a:bodyPr/>
          <a:lstStyle/>
          <a:p>
            <a:fld id="{089E6A1B-787B-48C2-89E0-46ED219FD4E0}" type="slidenum">
              <a:rPr lang="zh-CN" altLang="en-US" smtClean="0"/>
              <a:pPr/>
              <a:t>91</a:t>
            </a:fld>
            <a:endParaRPr lang="zh-CN" altLang="en-US" dirty="0"/>
          </a:p>
        </p:txBody>
      </p:sp>
      <p:sp>
        <p:nvSpPr>
          <p:cNvPr id="21" name="文本框 20">
            <a:extLst>
              <a:ext uri="{FF2B5EF4-FFF2-40B4-BE49-F238E27FC236}">
                <a16:creationId xmlns:a16="http://schemas.microsoft.com/office/drawing/2014/main" id="{170E053B-3A87-9144-B1A6-23BD340F9F1B}"/>
              </a:ext>
            </a:extLst>
          </p:cNvPr>
          <p:cNvSpPr txBox="1"/>
          <p:nvPr/>
        </p:nvSpPr>
        <p:spPr>
          <a:xfrm>
            <a:off x="5432288" y="214768"/>
            <a:ext cx="6610865" cy="461665"/>
          </a:xfrm>
          <a:prstGeom prst="rect">
            <a:avLst/>
          </a:prstGeom>
          <a:noFill/>
        </p:spPr>
        <p:txBody>
          <a:bodyPr wrap="square" rtlCol="0">
            <a:spAutoFit/>
          </a:bodyPr>
          <a:lstStyle/>
          <a:p>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国民经济统计学（第三版）</a:t>
            </a:r>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  主编：邱东</a:t>
            </a:r>
          </a:p>
        </p:txBody>
      </p:sp>
      <p:sp>
        <p:nvSpPr>
          <p:cNvPr id="25" name="TextBox 4">
            <a:extLst>
              <a:ext uri="{FF2B5EF4-FFF2-40B4-BE49-F238E27FC236}">
                <a16:creationId xmlns:a16="http://schemas.microsoft.com/office/drawing/2014/main" id="{6A5F5ADD-35CE-4E12-9783-6467D6C9E1A5}"/>
              </a:ext>
            </a:extLst>
          </p:cNvPr>
          <p:cNvSpPr txBox="1"/>
          <p:nvPr/>
        </p:nvSpPr>
        <p:spPr>
          <a:xfrm>
            <a:off x="4862138" y="4348671"/>
            <a:ext cx="6355830" cy="933987"/>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26" name="五边形 9">
            <a:extLst>
              <a:ext uri="{FF2B5EF4-FFF2-40B4-BE49-F238E27FC236}">
                <a16:creationId xmlns:a16="http://schemas.microsoft.com/office/drawing/2014/main" id="{12784F8E-2115-4BA2-9DE9-D284CE133527}"/>
              </a:ext>
            </a:extLst>
          </p:cNvPr>
          <p:cNvSpPr/>
          <p:nvPr/>
        </p:nvSpPr>
        <p:spPr>
          <a:xfrm>
            <a:off x="4204360" y="4345915"/>
            <a:ext cx="1147355" cy="933987"/>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7" name="TextBox 10">
            <a:extLst>
              <a:ext uri="{FF2B5EF4-FFF2-40B4-BE49-F238E27FC236}">
                <a16:creationId xmlns:a16="http://schemas.microsoft.com/office/drawing/2014/main" id="{F37905B8-75A2-4F89-90A3-0F12E411DE6F}"/>
              </a:ext>
            </a:extLst>
          </p:cNvPr>
          <p:cNvSpPr txBox="1"/>
          <p:nvPr/>
        </p:nvSpPr>
        <p:spPr>
          <a:xfrm>
            <a:off x="4377552" y="4574582"/>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三</a:t>
            </a:r>
          </a:p>
        </p:txBody>
      </p:sp>
      <p:sp>
        <p:nvSpPr>
          <p:cNvPr id="28" name="TextBox 21">
            <a:extLst>
              <a:ext uri="{FF2B5EF4-FFF2-40B4-BE49-F238E27FC236}">
                <a16:creationId xmlns:a16="http://schemas.microsoft.com/office/drawing/2014/main" id="{68293BAF-A7D7-4A61-BE65-7635BD5A454A}"/>
              </a:ext>
            </a:extLst>
          </p:cNvPr>
          <p:cNvSpPr txBox="1"/>
          <p:nvPr/>
        </p:nvSpPr>
        <p:spPr>
          <a:xfrm>
            <a:off x="5524907" y="4556286"/>
            <a:ext cx="4442187"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经济净福利</a:t>
            </a:r>
          </a:p>
        </p:txBody>
      </p:sp>
      <p:sp>
        <p:nvSpPr>
          <p:cNvPr id="29" name="TextBox 4">
            <a:extLst>
              <a:ext uri="{FF2B5EF4-FFF2-40B4-BE49-F238E27FC236}">
                <a16:creationId xmlns:a16="http://schemas.microsoft.com/office/drawing/2014/main" id="{7EA8C9E1-2B60-4E1C-930F-EA12452F20C2}"/>
              </a:ext>
            </a:extLst>
          </p:cNvPr>
          <p:cNvSpPr txBox="1"/>
          <p:nvPr/>
        </p:nvSpPr>
        <p:spPr>
          <a:xfrm>
            <a:off x="4862138" y="5517071"/>
            <a:ext cx="6355830" cy="933987"/>
          </a:xfrm>
          <a:prstGeom prst="rect">
            <a:avLst/>
          </a:prstGeom>
          <a:solidFill>
            <a:srgbClr val="00A9F3"/>
          </a:solidFill>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zh-CN" altLang="en-US" sz="2400" b="1" dirty="0">
              <a:solidFill>
                <a:srgbClr val="0070C0"/>
              </a:solidFill>
              <a:latin typeface="微软雅黑" panose="020B0503020204020204" pitchFamily="34" charset="-122"/>
              <a:ea typeface="微软雅黑" panose="020B0503020204020204" pitchFamily="34" charset="-122"/>
            </a:endParaRPr>
          </a:p>
        </p:txBody>
      </p:sp>
      <p:sp>
        <p:nvSpPr>
          <p:cNvPr id="30" name="五边形 9">
            <a:extLst>
              <a:ext uri="{FF2B5EF4-FFF2-40B4-BE49-F238E27FC236}">
                <a16:creationId xmlns:a16="http://schemas.microsoft.com/office/drawing/2014/main" id="{DEB3E212-1306-4C0B-9FA1-DB38990A8747}"/>
              </a:ext>
            </a:extLst>
          </p:cNvPr>
          <p:cNvSpPr/>
          <p:nvPr/>
        </p:nvSpPr>
        <p:spPr>
          <a:xfrm>
            <a:off x="4204360" y="5514315"/>
            <a:ext cx="1147355" cy="933987"/>
          </a:xfrm>
          <a:prstGeom prst="homePlat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1" name="TextBox 10">
            <a:extLst>
              <a:ext uri="{FF2B5EF4-FFF2-40B4-BE49-F238E27FC236}">
                <a16:creationId xmlns:a16="http://schemas.microsoft.com/office/drawing/2014/main" id="{27F84DDC-E82F-4C12-AFC2-F7779E57F935}"/>
              </a:ext>
            </a:extLst>
          </p:cNvPr>
          <p:cNvSpPr txBox="1"/>
          <p:nvPr/>
        </p:nvSpPr>
        <p:spPr>
          <a:xfrm>
            <a:off x="4377552" y="5742982"/>
            <a:ext cx="492443" cy="461665"/>
          </a:xfrm>
          <a:prstGeom prst="rect">
            <a:avLst/>
          </a:prstGeom>
          <a:noFill/>
          <a:ln>
            <a:noFill/>
          </a:ln>
        </p:spPr>
        <p:txBody>
          <a:bodyPr wrap="none" rtlCol="0">
            <a:spAutoFit/>
          </a:bodyPr>
          <a:lstStyle/>
          <a:p>
            <a:r>
              <a:rPr lang="zh-CN" altLang="en-US" sz="2400" b="1" dirty="0">
                <a:solidFill>
                  <a:schemeClr val="bg1"/>
                </a:solidFill>
                <a:latin typeface="+mn-ea"/>
                <a:cs typeface="Arial Unicode MS" pitchFamily="34" charset="-122"/>
              </a:rPr>
              <a:t>四</a:t>
            </a:r>
          </a:p>
        </p:txBody>
      </p:sp>
      <p:sp>
        <p:nvSpPr>
          <p:cNvPr id="32" name="TextBox 21">
            <a:extLst>
              <a:ext uri="{FF2B5EF4-FFF2-40B4-BE49-F238E27FC236}">
                <a16:creationId xmlns:a16="http://schemas.microsoft.com/office/drawing/2014/main" id="{0BAE8F84-0C4D-40A9-9E7D-8B59B6C30752}"/>
              </a:ext>
            </a:extLst>
          </p:cNvPr>
          <p:cNvSpPr txBox="1"/>
          <p:nvPr/>
        </p:nvSpPr>
        <p:spPr>
          <a:xfrm>
            <a:off x="5524907" y="5724686"/>
            <a:ext cx="5214213"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真实储蓄</a:t>
            </a:r>
          </a:p>
        </p:txBody>
      </p:sp>
    </p:spTree>
    <p:extLst>
      <p:ext uri="{BB962C8B-B14F-4D97-AF65-F5344CB8AC3E}">
        <p14:creationId xmlns:p14="http://schemas.microsoft.com/office/powerpoint/2010/main" val="64740571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5684569" cy="553998"/>
          </a:xfrm>
          <a:prstGeom prst="rect">
            <a:avLst/>
          </a:prstGeom>
        </p:spPr>
        <p:txBody>
          <a:bodyPr wrap="none">
            <a:spAutoFit/>
          </a:bodyPr>
          <a:lstStyle/>
          <a:p>
            <a:r>
              <a:rPr lang="zh-CN" altLang="en-US" sz="3000" b="1" dirty="0">
                <a:solidFill>
                  <a:schemeClr val="bg1"/>
                </a:solidFill>
              </a:rPr>
              <a:t>一、现行经济总量指标的局限性</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92</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884160" y="6521055"/>
            <a:ext cx="294344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CH3-5 </a:t>
            </a:r>
            <a:r>
              <a:rPr lang="zh-CN" altLang="en-US" dirty="0">
                <a:latin typeface="KaiTi" panose="02010609060101010101" pitchFamily="49" charset="-122"/>
                <a:ea typeface="KaiTi" panose="02010609060101010101" pitchFamily="49" charset="-122"/>
              </a:rPr>
              <a:t>国民经济总量的扩展</a:t>
            </a:r>
          </a:p>
        </p:txBody>
      </p:sp>
      <p:graphicFrame>
        <p:nvGraphicFramePr>
          <p:cNvPr id="5" name="图示 4">
            <a:extLst>
              <a:ext uri="{FF2B5EF4-FFF2-40B4-BE49-F238E27FC236}">
                <a16:creationId xmlns:a16="http://schemas.microsoft.com/office/drawing/2014/main" id="{106D77E4-8025-4A63-89A1-E576D39BD90D}"/>
              </a:ext>
            </a:extLst>
          </p:cNvPr>
          <p:cNvGraphicFramePr/>
          <p:nvPr>
            <p:extLst>
              <p:ext uri="{D42A27DB-BD31-4B8C-83A1-F6EECF244321}">
                <p14:modId xmlns:p14="http://schemas.microsoft.com/office/powerpoint/2010/main" val="928107472"/>
              </p:ext>
            </p:extLst>
          </p:nvPr>
        </p:nvGraphicFramePr>
        <p:xfrm>
          <a:off x="2032000" y="110238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2101510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4416594" cy="553998"/>
          </a:xfrm>
          <a:prstGeom prst="rect">
            <a:avLst/>
          </a:prstGeom>
        </p:spPr>
        <p:txBody>
          <a:bodyPr wrap="none">
            <a:spAutoFit/>
          </a:bodyPr>
          <a:lstStyle/>
          <a:p>
            <a:r>
              <a:rPr lang="zh-CN" altLang="en-US" sz="3000" b="1" dirty="0">
                <a:solidFill>
                  <a:schemeClr val="bg1"/>
                </a:solidFill>
              </a:rPr>
              <a:t>二、非市场服务产出统计</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93</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884160" y="6521055"/>
            <a:ext cx="294344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CH3-5 </a:t>
            </a:r>
            <a:r>
              <a:rPr lang="zh-CN" altLang="en-US" dirty="0">
                <a:latin typeface="KaiTi" panose="02010609060101010101" pitchFamily="49" charset="-122"/>
                <a:ea typeface="KaiTi" panose="02010609060101010101" pitchFamily="49" charset="-122"/>
              </a:rPr>
              <a:t>国民经济总量的扩展</a:t>
            </a:r>
          </a:p>
        </p:txBody>
      </p:sp>
      <p:sp>
        <p:nvSpPr>
          <p:cNvPr id="7" name="矩形: 剪去顶角 6">
            <a:extLst>
              <a:ext uri="{FF2B5EF4-FFF2-40B4-BE49-F238E27FC236}">
                <a16:creationId xmlns:a16="http://schemas.microsoft.com/office/drawing/2014/main" id="{FBEA407B-E98E-4685-8C9D-6D8D50402C3B}"/>
              </a:ext>
            </a:extLst>
          </p:cNvPr>
          <p:cNvSpPr/>
          <p:nvPr/>
        </p:nvSpPr>
        <p:spPr>
          <a:xfrm>
            <a:off x="1760220" y="1737360"/>
            <a:ext cx="8671560" cy="3870960"/>
          </a:xfrm>
          <a:prstGeom prst="snip2SameRect">
            <a:avLst/>
          </a:prstGeom>
          <a:ln w="28575"/>
        </p:spPr>
        <p:style>
          <a:lnRef idx="2">
            <a:schemeClr val="accent5"/>
          </a:lnRef>
          <a:fillRef idx="1">
            <a:schemeClr val="lt1"/>
          </a:fillRef>
          <a:effectRef idx="0">
            <a:schemeClr val="accent5"/>
          </a:effectRef>
          <a:fontRef idx="minor">
            <a:schemeClr val="dk1"/>
          </a:fontRef>
        </p:style>
        <p:txBody>
          <a:bodyPr rtlCol="0" anchor="ctr"/>
          <a:lstStyle/>
          <a:p>
            <a:pPr marL="285750" indent="-285750">
              <a:spcBef>
                <a:spcPts val="600"/>
              </a:spcBef>
              <a:buFont typeface="Wingdings" panose="05000000000000000000" pitchFamily="2" charset="2"/>
              <a:buChar char="u"/>
            </a:pPr>
            <a:r>
              <a:rPr lang="zh-CN" altLang="en-US" dirty="0"/>
              <a:t>按照产出市场化程度的不同，可以把经济服务区分为市场和非市场进行核算。</a:t>
            </a:r>
            <a:endParaRPr lang="en-US" altLang="zh-CN" dirty="0"/>
          </a:p>
          <a:p>
            <a:pPr marL="285750" indent="-285750">
              <a:spcBef>
                <a:spcPts val="600"/>
              </a:spcBef>
              <a:buFont typeface="Wingdings" panose="05000000000000000000" pitchFamily="2" charset="2"/>
              <a:buChar char="u"/>
            </a:pPr>
            <a:r>
              <a:rPr lang="zh-CN" altLang="en-US" dirty="0"/>
              <a:t>我国对非市场服务产出的核算也是按照投入法进行的，在计算不变价产出时用商品的零售物价指数调整。</a:t>
            </a:r>
            <a:endParaRPr lang="en-US" altLang="zh-CN" dirty="0"/>
          </a:p>
          <a:p>
            <a:pPr marL="285750" indent="-285750">
              <a:spcBef>
                <a:spcPts val="600"/>
              </a:spcBef>
              <a:buFont typeface="Wingdings" panose="05000000000000000000" pitchFamily="2" charset="2"/>
              <a:buChar char="u"/>
            </a:pPr>
            <a:r>
              <a:rPr lang="zh-CN" altLang="en-US" b="1" dirty="0"/>
              <a:t>问题：</a:t>
            </a:r>
            <a:r>
              <a:rPr lang="en-US" altLang="zh-CN" dirty="0"/>
              <a:t>1</a:t>
            </a:r>
            <a:r>
              <a:rPr lang="zh-CN" altLang="en-US" dirty="0"/>
              <a:t>）认为服务和商品的价格变化是相同的，用服务的价格指数来缩减；</a:t>
            </a:r>
            <a:r>
              <a:rPr lang="en-US" altLang="zh-CN" dirty="0"/>
              <a:t>2</a:t>
            </a:r>
            <a:r>
              <a:rPr lang="zh-CN" altLang="en-US" dirty="0"/>
              <a:t>）认为在非市场服务的投入中，各项价格的变化是相同的，在缩减时并没有进行区别。</a:t>
            </a:r>
            <a:endParaRPr lang="en-US" altLang="zh-CN" dirty="0"/>
          </a:p>
          <a:p>
            <a:pPr marL="285750" indent="-285750">
              <a:spcBef>
                <a:spcPts val="600"/>
              </a:spcBef>
              <a:buFont typeface="Wingdings" panose="05000000000000000000" pitchFamily="2" charset="2"/>
              <a:buChar char="u"/>
            </a:pPr>
            <a:r>
              <a:rPr lang="zh-CN" altLang="en-US" b="1" dirty="0"/>
              <a:t>改进：</a:t>
            </a:r>
            <a:r>
              <a:rPr lang="en-US" altLang="zh-CN" dirty="0"/>
              <a:t>1</a:t>
            </a:r>
            <a:r>
              <a:rPr lang="zh-CN" altLang="en-US" dirty="0"/>
              <a:t>）从产出的角度来考虑，先根据具体的服务产出类型来确定产出指标，以某一年为基年计算物量指数，反映非市场服务产出的数量变动，然后用基年的产出价值推算报告期的不变价产出。</a:t>
            </a:r>
            <a:r>
              <a:rPr lang="en-US" altLang="zh-CN" dirty="0"/>
              <a:t>2</a:t>
            </a:r>
            <a:r>
              <a:rPr lang="zh-CN" altLang="en-US" dirty="0"/>
              <a:t>）仍从投入角度考虑，放弃生产率为零的假定，得出一定生产率条件下的总产出。</a:t>
            </a:r>
            <a:endParaRPr lang="en-US" altLang="zh-CN" dirty="0"/>
          </a:p>
        </p:txBody>
      </p:sp>
    </p:spTree>
    <p:extLst>
      <p:ext uri="{BB962C8B-B14F-4D97-AF65-F5344CB8AC3E}">
        <p14:creationId xmlns:p14="http://schemas.microsoft.com/office/powerpoint/2010/main" val="310333209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2877711" cy="553998"/>
          </a:xfrm>
          <a:prstGeom prst="rect">
            <a:avLst/>
          </a:prstGeom>
        </p:spPr>
        <p:txBody>
          <a:bodyPr wrap="none">
            <a:spAutoFit/>
          </a:bodyPr>
          <a:lstStyle/>
          <a:p>
            <a:r>
              <a:rPr lang="zh-CN" altLang="en-US" sz="3000" b="1" dirty="0">
                <a:solidFill>
                  <a:schemeClr val="bg1"/>
                </a:solidFill>
              </a:rPr>
              <a:t>三、经济净福利</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94</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884160" y="6521055"/>
            <a:ext cx="294344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CH3-5 </a:t>
            </a:r>
            <a:r>
              <a:rPr lang="zh-CN" altLang="en-US" dirty="0">
                <a:latin typeface="KaiTi" panose="02010609060101010101" pitchFamily="49" charset="-122"/>
                <a:ea typeface="KaiTi" panose="02010609060101010101" pitchFamily="49" charset="-122"/>
              </a:rPr>
              <a:t>国民经济总量的扩展</a:t>
            </a:r>
          </a:p>
        </p:txBody>
      </p:sp>
      <p:sp>
        <p:nvSpPr>
          <p:cNvPr id="7" name="矩形: 剪去顶角 6">
            <a:extLst>
              <a:ext uri="{FF2B5EF4-FFF2-40B4-BE49-F238E27FC236}">
                <a16:creationId xmlns:a16="http://schemas.microsoft.com/office/drawing/2014/main" id="{FBEA407B-E98E-4685-8C9D-6D8D50402C3B}"/>
              </a:ext>
            </a:extLst>
          </p:cNvPr>
          <p:cNvSpPr/>
          <p:nvPr/>
        </p:nvSpPr>
        <p:spPr>
          <a:xfrm>
            <a:off x="1760220" y="1737360"/>
            <a:ext cx="8671560" cy="3870960"/>
          </a:xfrm>
          <a:prstGeom prst="snip2SameRect">
            <a:avLst/>
          </a:prstGeom>
          <a:ln w="28575"/>
        </p:spPr>
        <p:style>
          <a:lnRef idx="2">
            <a:schemeClr val="accent5"/>
          </a:lnRef>
          <a:fillRef idx="1">
            <a:schemeClr val="lt1"/>
          </a:fillRef>
          <a:effectRef idx="0">
            <a:schemeClr val="accent5"/>
          </a:effectRef>
          <a:fontRef idx="minor">
            <a:schemeClr val="dk1"/>
          </a:fontRef>
        </p:style>
        <p:txBody>
          <a:bodyPr rtlCol="0" anchor="ctr"/>
          <a:lstStyle/>
          <a:p>
            <a:pPr marL="285750" indent="-285750">
              <a:spcBef>
                <a:spcPts val="600"/>
              </a:spcBef>
              <a:buFont typeface="Wingdings" panose="05000000000000000000" pitchFamily="2" charset="2"/>
              <a:buChar char="u"/>
            </a:pPr>
            <a:r>
              <a:rPr lang="zh-CN" altLang="en-US" dirty="0"/>
              <a:t>尽管国内生产总值和福利在特定时期或特定地区可能保持正相关性，但这种相关性并不意味因果性，也就是说，决不能武断认为国内生产总值增长就是社会福利增长的衡量指标。</a:t>
            </a:r>
            <a:endParaRPr lang="en-US" altLang="zh-CN" dirty="0"/>
          </a:p>
          <a:p>
            <a:pPr marL="285750" indent="-285750">
              <a:spcBef>
                <a:spcPts val="600"/>
              </a:spcBef>
              <a:buFont typeface="Wingdings" panose="05000000000000000000" pitchFamily="2" charset="2"/>
              <a:buChar char="u"/>
            </a:pPr>
            <a:r>
              <a:rPr lang="zh-CN" altLang="en-US" b="1" dirty="0"/>
              <a:t>伊斯特林悖论：</a:t>
            </a:r>
            <a:r>
              <a:rPr lang="zh-CN" altLang="en-US" dirty="0"/>
              <a:t>收入增加并不一定导致幸福感增加。</a:t>
            </a:r>
            <a:endParaRPr lang="en-US" altLang="zh-CN" dirty="0"/>
          </a:p>
          <a:p>
            <a:pPr marL="285750" indent="-285750">
              <a:spcBef>
                <a:spcPts val="600"/>
              </a:spcBef>
              <a:buFont typeface="Wingdings" panose="05000000000000000000" pitchFamily="2" charset="2"/>
              <a:buChar char="u"/>
            </a:pPr>
            <a:r>
              <a:rPr lang="zh-CN" altLang="en-US" dirty="0"/>
              <a:t>既要充分利用国内生产总值数据进行经济分析，也不能迷信国内生产总值指标，以避免走入滥用国内生产总值指标的误区。</a:t>
            </a:r>
            <a:endParaRPr lang="en-US" altLang="zh-CN" dirty="0"/>
          </a:p>
          <a:p>
            <a:pPr marL="285750" indent="-285750">
              <a:spcBef>
                <a:spcPts val="600"/>
              </a:spcBef>
              <a:buFont typeface="Wingdings" panose="05000000000000000000" pitchFamily="2" charset="2"/>
              <a:buChar char="u"/>
            </a:pPr>
            <a:r>
              <a:rPr lang="zh-CN" altLang="en-US" dirty="0"/>
              <a:t>经济福利通常是指国民经济对全体公民所享用总体福利水平的贡献。监测经济福利水平的变化涉及区分经济过程的成本和收益。</a:t>
            </a:r>
            <a:endParaRPr lang="en-US" altLang="zh-CN" dirty="0"/>
          </a:p>
        </p:txBody>
      </p:sp>
    </p:spTree>
    <p:extLst>
      <p:ext uri="{BB962C8B-B14F-4D97-AF65-F5344CB8AC3E}">
        <p14:creationId xmlns:p14="http://schemas.microsoft.com/office/powerpoint/2010/main" val="322136888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5AADF1-1299-4213-9122-4BCBAFB1D73A}"/>
              </a:ext>
            </a:extLst>
          </p:cNvPr>
          <p:cNvSpPr/>
          <p:nvPr/>
        </p:nvSpPr>
        <p:spPr>
          <a:xfrm>
            <a:off x="803970" y="323364"/>
            <a:ext cx="2492990" cy="553998"/>
          </a:xfrm>
          <a:prstGeom prst="rect">
            <a:avLst/>
          </a:prstGeom>
        </p:spPr>
        <p:txBody>
          <a:bodyPr wrap="none">
            <a:spAutoFit/>
          </a:bodyPr>
          <a:lstStyle/>
          <a:p>
            <a:r>
              <a:rPr lang="zh-CN" altLang="en-US" sz="3000" b="1" dirty="0">
                <a:solidFill>
                  <a:schemeClr val="bg1"/>
                </a:solidFill>
              </a:rPr>
              <a:t>四、真实储蓄</a:t>
            </a:r>
          </a:p>
        </p:txBody>
      </p:sp>
      <p:sp>
        <p:nvSpPr>
          <p:cNvPr id="3" name="五边形 1">
            <a:extLst>
              <a:ext uri="{FF2B5EF4-FFF2-40B4-BE49-F238E27FC236}">
                <a16:creationId xmlns:a16="http://schemas.microsoft.com/office/drawing/2014/main" id="{9270F4ED-E8DC-451C-97E8-3A58D86955DB}"/>
              </a:ext>
            </a:extLst>
          </p:cNvPr>
          <p:cNvSpPr/>
          <p:nvPr/>
        </p:nvSpPr>
        <p:spPr>
          <a:xfrm>
            <a:off x="515938" y="404813"/>
            <a:ext cx="288032" cy="395287"/>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87C664B9-64F7-4EE3-931D-583100F51589}"/>
              </a:ext>
            </a:extLst>
          </p:cNvPr>
          <p:cNvSpPr>
            <a:spLocks noGrp="1"/>
          </p:cNvSpPr>
          <p:nvPr>
            <p:ph type="sldNum" sz="quarter" idx="4"/>
          </p:nvPr>
        </p:nvSpPr>
        <p:spPr/>
        <p:txBody>
          <a:bodyPr/>
          <a:lstStyle/>
          <a:p>
            <a:fld id="{089E6A1B-787B-48C2-89E0-46ED219FD4E0}" type="slidenum">
              <a:rPr lang="zh-CN" altLang="en-US" smtClean="0"/>
              <a:pPr/>
              <a:t>95</a:t>
            </a:fld>
            <a:endParaRPr lang="zh-CN" altLang="en-US" dirty="0"/>
          </a:p>
        </p:txBody>
      </p:sp>
      <p:sp>
        <p:nvSpPr>
          <p:cNvPr id="46" name="矩形 45">
            <a:extLst>
              <a:ext uri="{FF2B5EF4-FFF2-40B4-BE49-F238E27FC236}">
                <a16:creationId xmlns:a16="http://schemas.microsoft.com/office/drawing/2014/main" id="{6A974962-2B5F-AF4F-8DFE-BDEA7F060945}"/>
              </a:ext>
            </a:extLst>
          </p:cNvPr>
          <p:cNvSpPr/>
          <p:nvPr/>
        </p:nvSpPr>
        <p:spPr>
          <a:xfrm>
            <a:off x="7884160" y="6521055"/>
            <a:ext cx="2943441" cy="369332"/>
          </a:xfrm>
          <a:prstGeom prst="rect">
            <a:avLst/>
          </a:prstGeom>
        </p:spPr>
        <p:txBody>
          <a:bodyPr wrap="square">
            <a:spAutoFit/>
          </a:bodyPr>
          <a:lstStyle/>
          <a:p>
            <a:r>
              <a:rPr lang="en-US" altLang="zh-CN" dirty="0">
                <a:latin typeface="KaiTi" panose="02010609060101010101" pitchFamily="49" charset="-122"/>
                <a:ea typeface="KaiTi" panose="02010609060101010101" pitchFamily="49" charset="-122"/>
              </a:rPr>
              <a:t>CH3-5 </a:t>
            </a:r>
            <a:r>
              <a:rPr lang="zh-CN" altLang="en-US" dirty="0">
                <a:latin typeface="KaiTi" panose="02010609060101010101" pitchFamily="49" charset="-122"/>
                <a:ea typeface="KaiTi" panose="02010609060101010101" pitchFamily="49" charset="-122"/>
              </a:rPr>
              <a:t>国民经济总量的扩展</a:t>
            </a:r>
          </a:p>
        </p:txBody>
      </p:sp>
      <p:sp>
        <p:nvSpPr>
          <p:cNvPr id="7" name="矩形: 剪去顶角 6">
            <a:extLst>
              <a:ext uri="{FF2B5EF4-FFF2-40B4-BE49-F238E27FC236}">
                <a16:creationId xmlns:a16="http://schemas.microsoft.com/office/drawing/2014/main" id="{FBEA407B-E98E-4685-8C9D-6D8D50402C3B}"/>
              </a:ext>
            </a:extLst>
          </p:cNvPr>
          <p:cNvSpPr/>
          <p:nvPr/>
        </p:nvSpPr>
        <p:spPr>
          <a:xfrm>
            <a:off x="1760220" y="1737360"/>
            <a:ext cx="8671560" cy="3870960"/>
          </a:xfrm>
          <a:prstGeom prst="snip2SameRect">
            <a:avLst/>
          </a:prstGeom>
          <a:ln w="28575"/>
        </p:spPr>
        <p:style>
          <a:lnRef idx="2">
            <a:schemeClr val="accent5"/>
          </a:lnRef>
          <a:fillRef idx="1">
            <a:schemeClr val="lt1"/>
          </a:fillRef>
          <a:effectRef idx="0">
            <a:schemeClr val="accent5"/>
          </a:effectRef>
          <a:fontRef idx="minor">
            <a:schemeClr val="dk1"/>
          </a:fontRef>
        </p:style>
        <p:txBody>
          <a:bodyPr rtlCol="0" anchor="ctr"/>
          <a:lstStyle/>
          <a:p>
            <a:pPr marL="285750" indent="-285750">
              <a:spcBef>
                <a:spcPts val="600"/>
              </a:spcBef>
              <a:buFont typeface="Wingdings" panose="05000000000000000000" pitchFamily="2" charset="2"/>
              <a:buChar char="u"/>
            </a:pPr>
            <a:r>
              <a:rPr lang="zh-CN" altLang="en-US" sz="2000" dirty="0"/>
              <a:t>一国的真实储蓄如果为正值，必然会引起国民财富发生相应数额的增加；反之，如果真实储蓄为负值，则会引起国民财富相应减少。</a:t>
            </a:r>
            <a:endParaRPr lang="en-US" altLang="zh-CN" sz="2000" dirty="0"/>
          </a:p>
          <a:p>
            <a:pPr algn="ctr">
              <a:spcBef>
                <a:spcPts val="600"/>
              </a:spcBef>
            </a:pPr>
            <a:r>
              <a:rPr lang="zh-CN" altLang="en-US" sz="2400" b="1" dirty="0">
                <a:solidFill>
                  <a:schemeClr val="accent1">
                    <a:lumMod val="50000"/>
                  </a:schemeClr>
                </a:solidFill>
              </a:rPr>
              <a:t>真实储蓄</a:t>
            </a:r>
            <a:r>
              <a:rPr lang="en-US" altLang="zh-CN" sz="2400" b="1" dirty="0">
                <a:solidFill>
                  <a:schemeClr val="accent1">
                    <a:lumMod val="50000"/>
                  </a:schemeClr>
                </a:solidFill>
              </a:rPr>
              <a:t>=</a:t>
            </a:r>
            <a:r>
              <a:rPr lang="zh-CN" altLang="en-US" sz="2400" b="1" dirty="0">
                <a:solidFill>
                  <a:schemeClr val="accent1">
                    <a:lumMod val="50000"/>
                  </a:schemeClr>
                </a:solidFill>
              </a:rPr>
              <a:t>国民总储蓄</a:t>
            </a:r>
            <a:r>
              <a:rPr lang="en-US" altLang="zh-CN" sz="2400" b="1" dirty="0">
                <a:solidFill>
                  <a:schemeClr val="accent1">
                    <a:lumMod val="50000"/>
                  </a:schemeClr>
                </a:solidFill>
              </a:rPr>
              <a:t>-</a:t>
            </a:r>
            <a:r>
              <a:rPr lang="zh-CN" altLang="en-US" sz="2400" b="1" dirty="0">
                <a:solidFill>
                  <a:schemeClr val="accent1">
                    <a:lumMod val="50000"/>
                  </a:schemeClr>
                </a:solidFill>
              </a:rPr>
              <a:t>固定资产消耗</a:t>
            </a:r>
            <a:r>
              <a:rPr lang="en-US" altLang="zh-CN" sz="2400" b="1" dirty="0">
                <a:solidFill>
                  <a:schemeClr val="accent1">
                    <a:lumMod val="50000"/>
                  </a:schemeClr>
                </a:solidFill>
              </a:rPr>
              <a:t>+</a:t>
            </a:r>
            <a:r>
              <a:rPr lang="zh-CN" altLang="en-US" sz="2400" b="1" dirty="0">
                <a:solidFill>
                  <a:schemeClr val="accent1">
                    <a:lumMod val="50000"/>
                  </a:schemeClr>
                </a:solidFill>
              </a:rPr>
              <a:t>教育经常性支出</a:t>
            </a:r>
            <a:r>
              <a:rPr lang="en-US" altLang="zh-CN" sz="2400" b="1" dirty="0">
                <a:solidFill>
                  <a:schemeClr val="accent1">
                    <a:lumMod val="50000"/>
                  </a:schemeClr>
                </a:solidFill>
              </a:rPr>
              <a:t>-</a:t>
            </a:r>
          </a:p>
          <a:p>
            <a:pPr algn="ctr">
              <a:spcBef>
                <a:spcPts val="600"/>
              </a:spcBef>
            </a:pPr>
            <a:r>
              <a:rPr lang="zh-CN" altLang="en-US" sz="2400" b="1" dirty="0">
                <a:solidFill>
                  <a:schemeClr val="accent1">
                    <a:lumMod val="50000"/>
                  </a:schemeClr>
                </a:solidFill>
              </a:rPr>
              <a:t>自然资源耗减</a:t>
            </a:r>
            <a:r>
              <a:rPr lang="en-US" altLang="zh-CN" sz="2400" b="1" dirty="0">
                <a:solidFill>
                  <a:schemeClr val="accent1">
                    <a:lumMod val="50000"/>
                  </a:schemeClr>
                </a:solidFill>
              </a:rPr>
              <a:t>-</a:t>
            </a:r>
            <a:r>
              <a:rPr lang="zh-CN" altLang="en-US" sz="2400" b="1" dirty="0">
                <a:solidFill>
                  <a:schemeClr val="accent1">
                    <a:lumMod val="50000"/>
                  </a:schemeClr>
                </a:solidFill>
              </a:rPr>
              <a:t>污染损失</a:t>
            </a:r>
            <a:endParaRPr lang="en-US" altLang="zh-CN" sz="2400" b="1" dirty="0">
              <a:solidFill>
                <a:schemeClr val="accent1">
                  <a:lumMod val="50000"/>
                </a:schemeClr>
              </a:solidFill>
            </a:endParaRPr>
          </a:p>
        </p:txBody>
      </p:sp>
    </p:spTree>
    <p:extLst>
      <p:ext uri="{BB962C8B-B14F-4D97-AF65-F5344CB8AC3E}">
        <p14:creationId xmlns:p14="http://schemas.microsoft.com/office/powerpoint/2010/main" val="383584992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0485E7C-803E-41CB-90F4-A3BE77FF8B00}"/>
              </a:ext>
            </a:extLst>
          </p:cNvPr>
          <p:cNvSpPr/>
          <p:nvPr/>
        </p:nvSpPr>
        <p:spPr>
          <a:xfrm>
            <a:off x="3114673" y="2028825"/>
            <a:ext cx="5962650" cy="280034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BF1DDD99-73BB-464A-8CA8-FF0F76F6DD2A}"/>
              </a:ext>
            </a:extLst>
          </p:cNvPr>
          <p:cNvGrpSpPr/>
          <p:nvPr/>
        </p:nvGrpSpPr>
        <p:grpSpPr>
          <a:xfrm>
            <a:off x="4290985" y="2698365"/>
            <a:ext cx="3610030" cy="1476232"/>
            <a:chOff x="791580" y="1103412"/>
            <a:chExt cx="1728192" cy="1826096"/>
          </a:xfrm>
        </p:grpSpPr>
        <p:sp>
          <p:nvSpPr>
            <p:cNvPr id="7" name="矩形 6">
              <a:extLst>
                <a:ext uri="{FF2B5EF4-FFF2-40B4-BE49-F238E27FC236}">
                  <a16:creationId xmlns:a16="http://schemas.microsoft.com/office/drawing/2014/main" id="{FA575E6B-EB5E-457E-B2DC-6B718925B4F4}"/>
                </a:ext>
              </a:extLst>
            </p:cNvPr>
            <p:cNvSpPr/>
            <p:nvPr/>
          </p:nvSpPr>
          <p:spPr>
            <a:xfrm rot="5400000">
              <a:off x="742628" y="1152364"/>
              <a:ext cx="1826096" cy="1728192"/>
            </a:xfrm>
            <a:prstGeom prst="rect">
              <a:avLst/>
            </a:prstGeom>
            <a:noFill/>
            <a:ln w="76200" cmpd="sng">
              <a:solidFill>
                <a:srgbClr val="00A9F3"/>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FB7A913B-47EC-499E-AE16-83D9D68C9303}"/>
                </a:ext>
              </a:extLst>
            </p:cNvPr>
            <p:cNvSpPr/>
            <p:nvPr/>
          </p:nvSpPr>
          <p:spPr>
            <a:xfrm rot="5400000">
              <a:off x="923373" y="1223614"/>
              <a:ext cx="1464606" cy="1585694"/>
            </a:xfrm>
            <a:prstGeom prst="rect">
              <a:avLst/>
            </a:prstGeom>
            <a:solidFill>
              <a:srgbClr val="00A9F3"/>
            </a:solidFill>
            <a:ln w="215900" cmpd="thickThin">
              <a:no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9" name="TextBox 7">
            <a:extLst>
              <a:ext uri="{FF2B5EF4-FFF2-40B4-BE49-F238E27FC236}">
                <a16:creationId xmlns:a16="http://schemas.microsoft.com/office/drawing/2014/main" id="{981F1076-B85A-4FB4-8E5C-4BDE7EFC904F}"/>
              </a:ext>
            </a:extLst>
          </p:cNvPr>
          <p:cNvSpPr txBox="1"/>
          <p:nvPr/>
        </p:nvSpPr>
        <p:spPr>
          <a:xfrm>
            <a:off x="5362464" y="2997088"/>
            <a:ext cx="1467068" cy="861774"/>
          </a:xfrm>
          <a:prstGeom prst="rect">
            <a:avLst/>
          </a:prstGeom>
          <a:noFill/>
        </p:spPr>
        <p:txBody>
          <a:bodyPr wrap="none" rtlCol="0">
            <a:spAutoFit/>
          </a:bodyPr>
          <a:lstStyle/>
          <a:p>
            <a:pPr algn="ctr"/>
            <a:r>
              <a:rPr lang="zh-CN" altLang="en-US" sz="50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谢谢</a:t>
            </a:r>
          </a:p>
        </p:txBody>
      </p:sp>
      <p:sp>
        <p:nvSpPr>
          <p:cNvPr id="10" name="文本框 9">
            <a:extLst>
              <a:ext uri="{FF2B5EF4-FFF2-40B4-BE49-F238E27FC236}">
                <a16:creationId xmlns:a16="http://schemas.microsoft.com/office/drawing/2014/main" id="{90E470FE-A0AB-5144-A216-033C21DB06BC}"/>
              </a:ext>
            </a:extLst>
          </p:cNvPr>
          <p:cNvSpPr txBox="1"/>
          <p:nvPr/>
        </p:nvSpPr>
        <p:spPr>
          <a:xfrm>
            <a:off x="5432288" y="214768"/>
            <a:ext cx="6610865" cy="461665"/>
          </a:xfrm>
          <a:prstGeom prst="rect">
            <a:avLst/>
          </a:prstGeom>
          <a:noFill/>
        </p:spPr>
        <p:txBody>
          <a:bodyPr wrap="square" rtlCol="0">
            <a:spAutoFit/>
          </a:bodyPr>
          <a:lstStyle/>
          <a:p>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国民经济统计学（第三版）</a:t>
            </a:r>
            <a:r>
              <a:rPr kumimoji="1" lang="en-US" altLang="zh-CN" sz="2400" b="1" dirty="0">
                <a:latin typeface="KaiTi" panose="02010609060101010101" pitchFamily="49" charset="-122"/>
                <a:ea typeface="KaiTi" panose="02010609060101010101" pitchFamily="49" charset="-122"/>
              </a:rPr>
              <a:t>》</a:t>
            </a:r>
            <a:r>
              <a:rPr kumimoji="1" lang="zh-CN" altLang="en-US" sz="2400" b="1" dirty="0">
                <a:latin typeface="KaiTi" panose="02010609060101010101" pitchFamily="49" charset="-122"/>
                <a:ea typeface="KaiTi" panose="02010609060101010101" pitchFamily="49" charset="-122"/>
              </a:rPr>
              <a:t>  主编：邱东</a:t>
            </a:r>
          </a:p>
        </p:txBody>
      </p:sp>
    </p:spTree>
    <p:extLst>
      <p:ext uri="{BB962C8B-B14F-4D97-AF65-F5344CB8AC3E}">
        <p14:creationId xmlns:p14="http://schemas.microsoft.com/office/powerpoint/2010/main" val="404410701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5240</TotalTime>
  <Words>9230</Words>
  <Application>Microsoft Office PowerPoint</Application>
  <PresentationFormat>宽屏</PresentationFormat>
  <Paragraphs>813</Paragraphs>
  <Slides>96</Slides>
  <Notes>18</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96</vt:i4>
      </vt:variant>
    </vt:vector>
  </HeadingPairs>
  <TitlesOfParts>
    <vt:vector size="112" baseType="lpstr">
      <vt:lpstr>Calibri</vt:lpstr>
      <vt:lpstr>Gill Sans</vt:lpstr>
      <vt:lpstr>Arial Narrow</vt:lpstr>
      <vt:lpstr>Heiti SC Medium</vt:lpstr>
      <vt:lpstr>微软雅黑</vt:lpstr>
      <vt:lpstr>Wingdings</vt:lpstr>
      <vt:lpstr>等线</vt:lpstr>
      <vt:lpstr>KaiTi</vt:lpstr>
      <vt:lpstr>Britannic Bold</vt:lpstr>
      <vt:lpstr>Wingdings 2</vt:lpstr>
      <vt:lpstr>宋体</vt:lpstr>
      <vt:lpstr>Times New Roman</vt:lpstr>
      <vt:lpstr>SSJ-PK7482000dca4-Identity-H</vt:lpstr>
      <vt:lpstr>Arial</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 帆</dc:creator>
  <cp:lastModifiedBy>吕光明</cp:lastModifiedBy>
  <cp:revision>682</cp:revision>
  <dcterms:created xsi:type="dcterms:W3CDTF">2018-06-15T01:52:09Z</dcterms:created>
  <dcterms:modified xsi:type="dcterms:W3CDTF">2018-10-23T14:29:59Z</dcterms:modified>
</cp:coreProperties>
</file>

<file path=docProps/thumbnail.jpeg>
</file>